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66" r:id="rId4"/>
    <p:sldId id="265" r:id="rId5"/>
    <p:sldId id="260" r:id="rId6"/>
    <p:sldId id="267" r:id="rId7"/>
    <p:sldId id="259" r:id="rId8"/>
    <p:sldId id="262" r:id="rId9"/>
    <p:sldId id="263" r:id="rId10"/>
    <p:sldId id="264" r:id="rId11"/>
    <p:sldId id="268" r:id="rId12"/>
    <p:sldId id="269" r:id="rId13"/>
    <p:sldId id="272" r:id="rId14"/>
    <p:sldId id="273" r:id="rId15"/>
    <p:sldId id="25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AC092-506A-49EB-9C29-75F3F66F4CC3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79D8BA6F-5E74-4FF7-B18A-1F8A331086F0}">
      <dgm:prSet custT="1"/>
      <dgm:spPr>
        <a:ln>
          <a:solidFill>
            <a:srgbClr val="5592CE"/>
          </a:solidFill>
        </a:ln>
      </dgm:spPr>
      <dgm:t>
        <a:bodyPr/>
        <a:lstStyle/>
        <a:p>
          <a:r>
            <a:rPr lang="en-GB" sz="2400" i="1" dirty="0" smtClean="0"/>
            <a:t>Coping means </a:t>
          </a:r>
        </a:p>
        <a:p>
          <a:endParaRPr lang="en-GB" sz="2400" i="1" dirty="0" smtClean="0"/>
        </a:p>
        <a:p>
          <a:r>
            <a:rPr lang="en-GB" sz="2400" i="1" dirty="0" smtClean="0"/>
            <a:t>to be able to handle the problems </a:t>
          </a:r>
        </a:p>
        <a:p>
          <a:r>
            <a:rPr lang="en-GB" sz="2400" i="1" dirty="0" smtClean="0"/>
            <a:t>and the challenges you are facing </a:t>
          </a:r>
        </a:p>
        <a:p>
          <a:r>
            <a:rPr lang="en-GB" sz="2400" i="1" dirty="0" smtClean="0"/>
            <a:t>in a good and constructive way</a:t>
          </a:r>
          <a:endParaRPr lang="es-ES" sz="2400" dirty="0"/>
        </a:p>
      </dgm:t>
    </dgm:pt>
    <dgm:pt modelId="{B0FF1C0B-E209-413D-BC86-697523F51708}" type="parTrans" cxnId="{5D58CD84-7ACE-43F5-B6E1-0A75A7581823}">
      <dgm:prSet/>
      <dgm:spPr/>
      <dgm:t>
        <a:bodyPr/>
        <a:lstStyle/>
        <a:p>
          <a:endParaRPr lang="es-ES"/>
        </a:p>
      </dgm:t>
    </dgm:pt>
    <dgm:pt modelId="{C3BB8EAE-4FC4-4008-9FCF-A39D60F79F0A}" type="sibTrans" cxnId="{5D58CD84-7ACE-43F5-B6E1-0A75A7581823}">
      <dgm:prSet/>
      <dgm:spPr/>
      <dgm:t>
        <a:bodyPr/>
        <a:lstStyle/>
        <a:p>
          <a:endParaRPr lang="es-ES"/>
        </a:p>
      </dgm:t>
    </dgm:pt>
    <dgm:pt modelId="{88206630-6C23-41EB-8E78-AC532E266174}" type="pres">
      <dgm:prSet presAssocID="{445AC092-506A-49EB-9C29-75F3F66F4C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5F43FF-FD8F-44EA-9EB4-3A7D3F3861CB}" type="pres">
      <dgm:prSet presAssocID="{79D8BA6F-5E74-4FF7-B18A-1F8A331086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80B357-BCB2-43C3-A809-5C15A340521B}" type="presOf" srcId="{79D8BA6F-5E74-4FF7-B18A-1F8A331086F0}" destId="{A95F43FF-FD8F-44EA-9EB4-3A7D3F3861CB}" srcOrd="0" destOrd="0" presId="urn:microsoft.com/office/officeart/2005/8/layout/default"/>
    <dgm:cxn modelId="{02374B1D-625A-4138-8C9C-AE8AC63408FC}" type="presOf" srcId="{445AC092-506A-49EB-9C29-75F3F66F4CC3}" destId="{88206630-6C23-41EB-8E78-AC532E266174}" srcOrd="0" destOrd="0" presId="urn:microsoft.com/office/officeart/2005/8/layout/default"/>
    <dgm:cxn modelId="{5D58CD84-7ACE-43F5-B6E1-0A75A7581823}" srcId="{445AC092-506A-49EB-9C29-75F3F66F4CC3}" destId="{79D8BA6F-5E74-4FF7-B18A-1F8A331086F0}" srcOrd="0" destOrd="0" parTransId="{B0FF1C0B-E209-413D-BC86-697523F51708}" sibTransId="{C3BB8EAE-4FC4-4008-9FCF-A39D60F79F0A}"/>
    <dgm:cxn modelId="{C2DCBC2D-3D92-476E-AC48-6CEAB59BF2FD}" type="presParOf" srcId="{88206630-6C23-41EB-8E78-AC532E266174}" destId="{A95F43FF-FD8F-44EA-9EB4-3A7D3F3861C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43FF-FD8F-44EA-9EB4-3A7D3F3861CB}">
      <dsp:nvSpPr>
        <dsp:cNvPr id="0" name=""/>
        <dsp:cNvSpPr/>
      </dsp:nvSpPr>
      <dsp:spPr>
        <a:xfrm>
          <a:off x="0" y="270933"/>
          <a:ext cx="8128000" cy="4876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592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Coping means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i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to be able to handle the problems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and the challenges you are facing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i="1" kern="1200" dirty="0" smtClean="0"/>
            <a:t>in a good and constructive way</a:t>
          </a:r>
          <a:endParaRPr lang="es-ES" sz="2400" kern="1200" dirty="0"/>
        </a:p>
      </dsp:txBody>
      <dsp:txXfrm>
        <a:off x="0" y="270933"/>
        <a:ext cx="8128000" cy="487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19653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2572341" y="1388568"/>
            <a:ext cx="5266561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5200"/>
              <a:buFont typeface="Arial"/>
              <a:buNone/>
              <a:defRPr sz="52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5832568" y="6548844"/>
            <a:ext cx="472440" cy="28212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92427" y="820431"/>
            <a:ext cx="9767436" cy="40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229497" y="138902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129146" y="5740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192427" y="366101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66567" y="138902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266567" y="507804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266567" y="507804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66567" y="507804"/>
            <a:ext cx="9767436" cy="751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92C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66567" y="1389020"/>
            <a:ext cx="969329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592C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1729046"/>
            <a:ext cx="623455" cy="5128954"/>
          </a:xfrm>
          <a:prstGeom prst="rect">
            <a:avLst/>
          </a:prstGeom>
          <a:solidFill>
            <a:srgbClr val="559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588592" y="6414206"/>
            <a:ext cx="34006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 dirty="0">
                <a:solidFill>
                  <a:srgbClr val="5592CE"/>
                </a:solidFill>
                <a:latin typeface="Arial"/>
                <a:ea typeface="Arial"/>
                <a:cs typeface="Arial"/>
                <a:sym typeface="Arial"/>
              </a:rPr>
              <a:t>COPING</a:t>
            </a:r>
            <a:r>
              <a:rPr lang="es-ES" sz="14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ES" sz="14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1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616029" y="6245803"/>
            <a:ext cx="775404" cy="58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497887" y="6400800"/>
            <a:ext cx="463811" cy="3057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0" y="1649515"/>
            <a:ext cx="88047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74988" y="6457923"/>
            <a:ext cx="46399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‹nr.›</a:t>
            </a:fld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4008" y="532014"/>
            <a:ext cx="579221" cy="12067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 smtClean="0"/>
              <a:t>UPRIGHT video: Coping</a:t>
            </a:r>
            <a:endParaRPr lang="da-DK" b="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976" y="2235831"/>
            <a:ext cx="6302188" cy="3324672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9497" y="1389020"/>
            <a:ext cx="9693296" cy="4984886"/>
          </a:xfrm>
        </p:spPr>
        <p:txBody>
          <a:bodyPr/>
          <a:lstStyle/>
          <a:p>
            <a:r>
              <a:rPr lang="da-DK" dirty="0"/>
              <a:t>https://www.youtube.com/watch?v=NOnFMUoB9m4</a:t>
            </a:r>
          </a:p>
        </p:txBody>
      </p:sp>
    </p:spTree>
    <p:extLst>
      <p:ext uri="{BB962C8B-B14F-4D97-AF65-F5344CB8AC3E}">
        <p14:creationId xmlns:p14="http://schemas.microsoft.com/office/powerpoint/2010/main" val="275534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solidFill>
                  <a:srgbClr val="0070C0"/>
                </a:solidFill>
              </a:rPr>
              <a:t>Rubric for </a:t>
            </a:r>
            <a:r>
              <a:rPr lang="da-DK" b="0" dirty="0" smtClean="0">
                <a:solidFill>
                  <a:srgbClr val="0070C0"/>
                </a:solidFill>
              </a:rPr>
              <a:t>Coping</a:t>
            </a:r>
            <a:r>
              <a:rPr lang="da-DK" dirty="0">
                <a:solidFill>
                  <a:srgbClr val="FFC000"/>
                </a:solidFill>
              </a:rPr>
              <a:t/>
            </a:r>
            <a:br>
              <a:rPr lang="da-DK" dirty="0">
                <a:solidFill>
                  <a:srgbClr val="FFC000"/>
                </a:solidFill>
              </a:rPr>
            </a:b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39788"/>
            <a:ext cx="7886700" cy="40005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94" y="1299668"/>
            <a:ext cx="5600700" cy="102870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9497" y="1389020"/>
            <a:ext cx="9693296" cy="5262792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66" y="0"/>
            <a:ext cx="4682134" cy="138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solidFill>
                  <a:srgbClr val="0070C0"/>
                </a:solidFill>
              </a:rPr>
              <a:t>Rubric for Coping</a:t>
            </a:r>
            <a:endParaRPr lang="da-DK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9497" y="1389019"/>
            <a:ext cx="9693296" cy="5238203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58" y="2563645"/>
            <a:ext cx="5421631" cy="422523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60" y="2118404"/>
            <a:ext cx="5335929" cy="56715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82" y="1452860"/>
            <a:ext cx="4247909" cy="66554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866" y="0"/>
            <a:ext cx="468213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0" dirty="0">
                <a:solidFill>
                  <a:srgbClr val="0070C0"/>
                </a:solidFill>
              </a:rPr>
              <a:t>Rubric for Coping</a:t>
            </a:r>
            <a:endParaRPr lang="da-DK" b="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69" y="3422469"/>
            <a:ext cx="5434314" cy="273741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73" y="2883532"/>
            <a:ext cx="5254906" cy="613458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405" y="1917046"/>
            <a:ext cx="4525701" cy="966486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66567" y="1389019"/>
            <a:ext cx="9693296" cy="5003071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079" y="-53241"/>
            <a:ext cx="4682134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/>
        </p:nvSpPr>
        <p:spPr>
          <a:xfrm>
            <a:off x="0" y="-1"/>
            <a:ext cx="12192000" cy="2063693"/>
          </a:xfrm>
          <a:prstGeom prst="rect">
            <a:avLst/>
          </a:prstGeom>
          <a:solidFill>
            <a:srgbClr val="5592CE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Arial"/>
              <a:buNone/>
            </a:pPr>
            <a:r>
              <a:rPr lang="es-ES" sz="8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62" y="2511517"/>
            <a:ext cx="1753797" cy="116047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924526" y="2536571"/>
            <a:ext cx="52140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is part of a project that has received funding from the European Union’s Horizon 2020 research and innovation </a:t>
            </a:r>
            <a:r>
              <a:rPr lang="en-US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under grant agreement 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s-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754919</a:t>
            </a:r>
            <a:r>
              <a:rPr lang="es-E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The information reflects only the authors’ view and the European Commission is not responsible for any use that may be made of the information it contains.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146" y="4490090"/>
            <a:ext cx="1321118" cy="104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7943" y="4633107"/>
            <a:ext cx="2474581" cy="81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3776" y="5868757"/>
            <a:ext cx="4966335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0545" y="4572363"/>
            <a:ext cx="2301292" cy="8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19858" y="4476052"/>
            <a:ext cx="4199009" cy="9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4860" y="5533801"/>
            <a:ext cx="2498134" cy="108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92835" y="2111076"/>
            <a:ext cx="3408486" cy="208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9521" y="5805265"/>
            <a:ext cx="2392184" cy="5667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2427" y="563417"/>
            <a:ext cx="9767436" cy="831273"/>
          </a:xfrm>
        </p:spPr>
        <p:txBody>
          <a:bodyPr/>
          <a:lstStyle/>
          <a:p>
            <a:r>
              <a:rPr lang="da-DK" b="0" dirty="0" smtClean="0"/>
              <a:t>Food for </a:t>
            </a:r>
            <a:r>
              <a:rPr lang="en-US" b="0" dirty="0" smtClean="0"/>
              <a:t>thoughts</a:t>
            </a:r>
            <a:endParaRPr lang="en-US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66567" y="1791854"/>
            <a:ext cx="9693296" cy="3948503"/>
          </a:xfrm>
        </p:spPr>
        <p:txBody>
          <a:bodyPr/>
          <a:lstStyle/>
          <a:p>
            <a:r>
              <a:rPr lang="en-US" dirty="0"/>
              <a:t>Have you ever heard of coping and coping strategies </a:t>
            </a:r>
            <a:r>
              <a:rPr lang="en-US" dirty="0" smtClean="0"/>
              <a:t>before?</a:t>
            </a:r>
          </a:p>
          <a:p>
            <a:r>
              <a:rPr lang="en-US" dirty="0"/>
              <a:t>How do you normally manage a difficult situation?</a:t>
            </a:r>
            <a:endParaRPr lang="da-DK" dirty="0"/>
          </a:p>
          <a:p>
            <a:r>
              <a:rPr lang="en-US" dirty="0"/>
              <a:t>What kind of advice would you give a person in a difficult situation?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81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Definition</a:t>
            </a:r>
            <a:endParaRPr lang="en-US" b="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59836105"/>
              </p:ext>
            </p:extLst>
          </p:nvPr>
        </p:nvGraphicFramePr>
        <p:xfrm>
          <a:off x="2020848" y="11991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4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982" y="468210"/>
            <a:ext cx="8139487" cy="5724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7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1486" y="836023"/>
            <a:ext cx="11190514" cy="309307"/>
          </a:xfrm>
        </p:spPr>
        <p:txBody>
          <a:bodyPr/>
          <a:lstStyle/>
          <a:p>
            <a:r>
              <a:rPr lang="en-US" sz="4000" b="0" dirty="0">
                <a:solidFill>
                  <a:srgbClr val="0070C0"/>
                </a:solidFill>
              </a:rPr>
              <a:t>This </a:t>
            </a:r>
            <a:r>
              <a:rPr lang="en-US" sz="4000" b="0" dirty="0" smtClean="0">
                <a:solidFill>
                  <a:srgbClr val="0070C0"/>
                </a:solidFill>
              </a:rPr>
              <a:t>competence </a:t>
            </a:r>
            <a:r>
              <a:rPr lang="en-US" sz="4000" b="0" dirty="0">
                <a:solidFill>
                  <a:srgbClr val="0070C0"/>
                </a:solidFill>
              </a:rPr>
              <a:t>is useful, for example, when…</a:t>
            </a:r>
            <a:r>
              <a:rPr lang="da-DK" b="0" dirty="0">
                <a:solidFill>
                  <a:srgbClr val="FFC000"/>
                </a:solidFill>
              </a:rPr>
              <a:t/>
            </a:r>
            <a:br>
              <a:rPr lang="da-DK" b="0" dirty="0">
                <a:solidFill>
                  <a:srgbClr val="FFC000"/>
                </a:solidFill>
              </a:rPr>
            </a:br>
            <a:endParaRPr lang="da-DK" b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66567" y="1043709"/>
            <a:ext cx="9693296" cy="5569527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/>
              <a:t>During life, you will always encounter difficult situations and in order to cope with these situations in the best possible way, you need to develop adequate coping </a:t>
            </a:r>
            <a:r>
              <a:rPr lang="en-US" sz="2000" dirty="0" smtClean="0"/>
              <a:t>strategies. This might include</a:t>
            </a:r>
            <a:r>
              <a:rPr lang="es-ES" sz="2000" dirty="0" smtClean="0"/>
              <a:t>:</a:t>
            </a:r>
            <a:endParaRPr lang="da-DK" sz="2000" dirty="0"/>
          </a:p>
          <a:p>
            <a:pPr lvl="0"/>
            <a:r>
              <a:rPr lang="es-ES" sz="2000" dirty="0"/>
              <a:t>School </a:t>
            </a:r>
            <a:r>
              <a:rPr lang="en-US" sz="2000" dirty="0" smtClean="0"/>
              <a:t>demands and frustrations</a:t>
            </a:r>
          </a:p>
          <a:p>
            <a:pPr lvl="0"/>
            <a:r>
              <a:rPr lang="en-US" sz="2000" dirty="0" smtClean="0"/>
              <a:t>Negative </a:t>
            </a:r>
            <a:r>
              <a:rPr lang="en-US" sz="2000" dirty="0"/>
              <a:t>thoughts and feelings about themselves</a:t>
            </a:r>
            <a:endParaRPr lang="da-DK" sz="2000" dirty="0"/>
          </a:p>
          <a:p>
            <a:pPr lvl="0"/>
            <a:r>
              <a:rPr lang="en-US" sz="2000" dirty="0" smtClean="0"/>
              <a:t>Changes</a:t>
            </a:r>
            <a:r>
              <a:rPr lang="es-ES" sz="2000" dirty="0" smtClean="0"/>
              <a:t> </a:t>
            </a:r>
            <a:r>
              <a:rPr lang="es-ES" sz="2000" dirty="0"/>
              <a:t>in </a:t>
            </a:r>
            <a:r>
              <a:rPr lang="en-US" sz="2000" dirty="0" smtClean="0"/>
              <a:t>the</a:t>
            </a:r>
            <a:r>
              <a:rPr lang="es-ES" sz="2000" dirty="0" smtClean="0"/>
              <a:t> </a:t>
            </a:r>
            <a:r>
              <a:rPr lang="en-US" sz="2000" dirty="0" smtClean="0"/>
              <a:t>body</a:t>
            </a:r>
          </a:p>
          <a:p>
            <a:pPr lvl="0"/>
            <a:r>
              <a:rPr lang="en-US" sz="2000" dirty="0" smtClean="0"/>
              <a:t>Problems </a:t>
            </a:r>
            <a:r>
              <a:rPr lang="en-US" sz="2000" dirty="0"/>
              <a:t>with friends and/or peers at school</a:t>
            </a:r>
            <a:endParaRPr lang="da-DK" sz="2000" dirty="0"/>
          </a:p>
          <a:p>
            <a:pPr lvl="0"/>
            <a:r>
              <a:rPr lang="en-US" sz="2000" dirty="0" smtClean="0"/>
              <a:t>Unsafe living environment/neighborhood</a:t>
            </a:r>
          </a:p>
          <a:p>
            <a:pPr lvl="0"/>
            <a:r>
              <a:rPr lang="en-US" sz="2000" dirty="0" smtClean="0"/>
              <a:t>Separation or divorce </a:t>
            </a:r>
            <a:r>
              <a:rPr lang="es-ES" sz="2000" dirty="0" smtClean="0"/>
              <a:t>of </a:t>
            </a:r>
            <a:r>
              <a:rPr lang="en-US" sz="2000" dirty="0" smtClean="0"/>
              <a:t>parents</a:t>
            </a:r>
          </a:p>
          <a:p>
            <a:pPr lvl="0"/>
            <a:r>
              <a:rPr lang="en-US" sz="2000" dirty="0" smtClean="0"/>
              <a:t>Chronic </a:t>
            </a:r>
            <a:r>
              <a:rPr lang="en-US" sz="2000" dirty="0"/>
              <a:t>illness or severe problems in the family</a:t>
            </a:r>
            <a:endParaRPr lang="da-DK" sz="2000" dirty="0"/>
          </a:p>
          <a:p>
            <a:pPr lvl="0"/>
            <a:r>
              <a:rPr lang="en-US" sz="2000" dirty="0" smtClean="0"/>
              <a:t>Death</a:t>
            </a:r>
            <a:r>
              <a:rPr lang="es-ES" sz="2000" dirty="0" smtClean="0"/>
              <a:t> </a:t>
            </a:r>
            <a:r>
              <a:rPr lang="es-ES" sz="2000" dirty="0"/>
              <a:t>of a </a:t>
            </a:r>
            <a:r>
              <a:rPr lang="en-US" sz="2000" dirty="0" smtClean="0"/>
              <a:t>loved</a:t>
            </a:r>
            <a:r>
              <a:rPr lang="es-ES" sz="2000" dirty="0" smtClean="0"/>
              <a:t> </a:t>
            </a:r>
            <a:r>
              <a:rPr lang="en-US" sz="2000" dirty="0" smtClean="0"/>
              <a:t>one</a:t>
            </a:r>
          </a:p>
          <a:p>
            <a:pPr lvl="0"/>
            <a:r>
              <a:rPr lang="en-US" sz="2000" dirty="0" smtClean="0"/>
              <a:t>Moving</a:t>
            </a:r>
            <a:r>
              <a:rPr lang="es-ES" sz="2000" dirty="0" smtClean="0"/>
              <a:t> </a:t>
            </a:r>
            <a:r>
              <a:rPr lang="en-US" sz="2000" dirty="0" smtClean="0"/>
              <a:t>or changing schools</a:t>
            </a:r>
          </a:p>
          <a:p>
            <a:pPr lvl="0"/>
            <a:r>
              <a:rPr lang="en-US" sz="2000" dirty="0" smtClean="0"/>
              <a:t>Taking </a:t>
            </a:r>
            <a:r>
              <a:rPr lang="en-US" sz="2000" dirty="0"/>
              <a:t>on too many activities or having too high expectations</a:t>
            </a:r>
            <a:endParaRPr lang="da-DK" sz="2000" dirty="0"/>
          </a:p>
          <a:p>
            <a:r>
              <a:rPr lang="es-ES" sz="2000" dirty="0" smtClean="0"/>
              <a:t>F</a:t>
            </a:r>
            <a:r>
              <a:rPr lang="en-US" sz="2000" dirty="0" smtClean="0"/>
              <a:t>amily financial problems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321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426" y="563419"/>
            <a:ext cx="10842556" cy="663940"/>
          </a:xfrm>
        </p:spPr>
        <p:txBody>
          <a:bodyPr/>
          <a:lstStyle/>
          <a:p>
            <a:r>
              <a:rPr lang="en-GB" sz="4000" b="0" dirty="0" smtClean="0"/>
              <a:t>Theory of the skill:</a:t>
            </a:r>
            <a:br>
              <a:rPr lang="en-GB" sz="4000" b="0" dirty="0" smtClean="0"/>
            </a:br>
            <a:r>
              <a:rPr lang="en-GB" sz="4000" b="0" dirty="0" smtClean="0"/>
              <a:t>Cognitive </a:t>
            </a:r>
            <a:r>
              <a:rPr lang="en-GB" sz="4000" b="0" dirty="0"/>
              <a:t>behavioural modification </a:t>
            </a:r>
            <a:r>
              <a:rPr lang="en-GB" sz="4000" b="0" dirty="0" smtClean="0"/>
              <a:t>means</a:t>
            </a:r>
            <a:endParaRPr lang="es-ES" sz="4000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9497" y="1644072"/>
            <a:ext cx="9693296" cy="40962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To understand our own thoughts and feelings – and how they affect each other and how they affect our </a:t>
            </a:r>
            <a:r>
              <a:rPr lang="en-GB" dirty="0" smtClean="0"/>
              <a:t>behaviour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change inexpedient thoughts and self-talk to be more constructive</a:t>
            </a:r>
          </a:p>
          <a:p>
            <a:pPr marL="76200" indent="0">
              <a:lnSpc>
                <a:spcPct val="150000"/>
              </a:lnSpc>
              <a:buNone/>
            </a:pPr>
            <a:r>
              <a:rPr lang="da-DK" dirty="0" smtClean="0"/>
              <a:t>		</a:t>
            </a:r>
            <a:r>
              <a:rPr lang="en-US" dirty="0" smtClean="0"/>
              <a:t>In order to be able to change thoughts and </a:t>
            </a:r>
            <a:r>
              <a:rPr lang="da-DK" dirty="0" smtClean="0"/>
              <a:t>actions</a:t>
            </a:r>
            <a:endParaRPr lang="da-DK" dirty="0"/>
          </a:p>
          <a:p>
            <a:pPr marL="76200" indent="0">
              <a:lnSpc>
                <a:spcPct val="150000"/>
              </a:lnSpc>
              <a:buNone/>
            </a:pPr>
            <a:endParaRPr lang="da-DK" dirty="0"/>
          </a:p>
          <a:p>
            <a:pPr marL="76200" indent="0">
              <a:lnSpc>
                <a:spcPct val="150000"/>
              </a:lnSpc>
              <a:buNone/>
            </a:pPr>
            <a:r>
              <a:rPr lang="da-DK" dirty="0"/>
              <a:t> 	</a:t>
            </a:r>
            <a:endParaRPr lang="es-ES" dirty="0"/>
          </a:p>
        </p:txBody>
      </p:sp>
      <p:sp>
        <p:nvSpPr>
          <p:cNvPr id="4" name="Højrepil 3"/>
          <p:cNvSpPr/>
          <p:nvPr/>
        </p:nvSpPr>
        <p:spPr>
          <a:xfrm>
            <a:off x="1792789" y="4350328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3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427" y="661851"/>
            <a:ext cx="9767436" cy="565507"/>
          </a:xfrm>
        </p:spPr>
        <p:txBody>
          <a:bodyPr/>
          <a:lstStyle/>
          <a:p>
            <a:r>
              <a:rPr lang="en-GB" b="0" dirty="0" smtClean="0"/>
              <a:t>Theory of the skill:</a:t>
            </a:r>
            <a:br>
              <a:rPr lang="en-GB" b="0" dirty="0" smtClean="0"/>
            </a:br>
            <a:r>
              <a:rPr lang="en-GB" b="0" dirty="0" smtClean="0"/>
              <a:t>Conflict resolution means</a:t>
            </a:r>
            <a:endParaRPr lang="es-ES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To understand how to solve conflicts as win-win situations for both parties.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learn problem-solving skills and to communicate clearly.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learn how to negotiate. </a:t>
            </a:r>
          </a:p>
          <a:p>
            <a:pPr>
              <a:lnSpc>
                <a:spcPct val="150000"/>
              </a:lnSpc>
            </a:pPr>
            <a:endParaRPr lang="da-DK" dirty="0"/>
          </a:p>
          <a:p>
            <a:pPr marL="76200" indent="0">
              <a:lnSpc>
                <a:spcPct val="150000"/>
              </a:lnSpc>
              <a:buNone/>
            </a:pPr>
            <a:r>
              <a:rPr lang="da-DK" dirty="0"/>
              <a:t>                </a:t>
            </a:r>
            <a:r>
              <a:rPr lang="da-DK" dirty="0" smtClean="0"/>
              <a:t>In </a:t>
            </a:r>
            <a:r>
              <a:rPr lang="en-US" dirty="0" smtClean="0"/>
              <a:t>order to be able to solve conflict constructively</a:t>
            </a:r>
            <a:endParaRPr lang="en-US" dirty="0"/>
          </a:p>
        </p:txBody>
      </p:sp>
      <p:sp>
        <p:nvSpPr>
          <p:cNvPr id="4" name="Højrepil 3"/>
          <p:cNvSpPr/>
          <p:nvPr/>
        </p:nvSpPr>
        <p:spPr>
          <a:xfrm>
            <a:off x="1645008" y="4858328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347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Theory of the skill:</a:t>
            </a:r>
            <a:br>
              <a:rPr lang="en-GB" b="0" dirty="0" smtClean="0"/>
            </a:br>
            <a:r>
              <a:rPr lang="en-GB" b="0" dirty="0" smtClean="0"/>
              <a:t>Assertiveness </a:t>
            </a:r>
            <a:r>
              <a:rPr lang="en-GB" b="0" dirty="0"/>
              <a:t>and communication strategies </a:t>
            </a:r>
            <a:r>
              <a:rPr lang="en-GB" b="0" dirty="0" smtClean="0"/>
              <a:t>means</a:t>
            </a:r>
            <a:endParaRPr lang="es-ES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07195" y="1667800"/>
            <a:ext cx="9693296" cy="4759126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To promote </a:t>
            </a:r>
            <a:r>
              <a:rPr lang="en-US" dirty="0" smtClean="0"/>
              <a:t>empathy.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express thoughts and needs in a social acceptable way.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 listen actively</a:t>
            </a:r>
            <a:r>
              <a:rPr lang="da-DK" dirty="0" smtClean="0"/>
              <a:t>. </a:t>
            </a:r>
            <a:endParaRPr lang="da-DK" dirty="0"/>
          </a:p>
          <a:p>
            <a:pPr>
              <a:lnSpc>
                <a:spcPct val="150000"/>
              </a:lnSpc>
            </a:pPr>
            <a:endParaRPr lang="da-DK" dirty="0"/>
          </a:p>
          <a:p>
            <a:pPr>
              <a:lnSpc>
                <a:spcPct val="150000"/>
              </a:lnSpc>
            </a:pPr>
            <a:r>
              <a:rPr lang="da-DK" dirty="0"/>
              <a:t>                </a:t>
            </a:r>
            <a:r>
              <a:rPr lang="da-DK" dirty="0" smtClean="0"/>
              <a:t>In </a:t>
            </a:r>
            <a:r>
              <a:rPr lang="en-US" dirty="0" smtClean="0"/>
              <a:t>order to be able to communicate in an honest and appropriate</a:t>
            </a:r>
            <a:r>
              <a:rPr lang="da-DK" dirty="0" smtClean="0"/>
              <a:t> </a:t>
            </a:r>
            <a:r>
              <a:rPr lang="en-US" dirty="0" smtClean="0"/>
              <a:t>way</a:t>
            </a:r>
          </a:p>
          <a:p>
            <a:endParaRPr lang="es-ES" dirty="0"/>
          </a:p>
        </p:txBody>
      </p:sp>
      <p:sp>
        <p:nvSpPr>
          <p:cNvPr id="4" name="Højrepil 3"/>
          <p:cNvSpPr/>
          <p:nvPr/>
        </p:nvSpPr>
        <p:spPr>
          <a:xfrm>
            <a:off x="1978046" y="5299035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76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Theory of the skill:</a:t>
            </a:r>
            <a:br>
              <a:rPr lang="en-GB" b="0" dirty="0" smtClean="0"/>
            </a:br>
            <a:r>
              <a:rPr lang="en-GB" b="0" dirty="0" smtClean="0"/>
              <a:t>Mental </a:t>
            </a:r>
            <a:r>
              <a:rPr lang="en-GB" b="0" dirty="0"/>
              <a:t>health </a:t>
            </a:r>
            <a:r>
              <a:rPr lang="en-GB" b="0" dirty="0" smtClean="0"/>
              <a:t>literacy means</a:t>
            </a:r>
            <a:endParaRPr lang="es-ES" b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29497" y="1389019"/>
            <a:ext cx="9693296" cy="495952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To be able to recognize mental health issues such as anxiety and depression.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To learn about the causes of these issues.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To learn about your own possibilities to influence mental health issues.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To learn about possibilities for professional help.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>
              <a:lnSpc>
                <a:spcPct val="100000"/>
              </a:lnSpc>
            </a:pPr>
            <a:r>
              <a:rPr lang="da-DK" dirty="0" smtClean="0"/>
              <a:t>            In </a:t>
            </a:r>
            <a:r>
              <a:rPr lang="en-US" dirty="0" smtClean="0"/>
              <a:t>order to be able to help yourself and others in case of need.</a:t>
            </a:r>
          </a:p>
          <a:p>
            <a:pPr marL="76200" indent="0">
              <a:buNone/>
            </a:pPr>
            <a:endParaRPr lang="es-ES" dirty="0"/>
          </a:p>
        </p:txBody>
      </p:sp>
      <p:sp>
        <p:nvSpPr>
          <p:cNvPr id="4" name="Højrepil 3"/>
          <p:cNvSpPr/>
          <p:nvPr/>
        </p:nvSpPr>
        <p:spPr>
          <a:xfrm>
            <a:off x="1718900" y="5180281"/>
            <a:ext cx="978408" cy="48463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7353658"/>
      </p:ext>
    </p:extLst>
  </p:cSld>
  <p:clrMapOvr>
    <a:masterClrMapping/>
  </p:clrMapOvr>
</p:sld>
</file>

<file path=ppt/theme/theme1.xml><?xml version="1.0" encoding="utf-8"?>
<a:theme xmlns:a="http://schemas.openxmlformats.org/drawingml/2006/main" name="2-tema">
  <a:themeElements>
    <a:clrScheme name="Landdlækni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455</Words>
  <Application>Microsoft Office PowerPoint</Application>
  <PresentationFormat>Widescreen</PresentationFormat>
  <Paragraphs>59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Noto Sans Symbols</vt:lpstr>
      <vt:lpstr>Arial</vt:lpstr>
      <vt:lpstr>Calibri</vt:lpstr>
      <vt:lpstr>Helvetica Neue</vt:lpstr>
      <vt:lpstr>2-tema</vt:lpstr>
      <vt:lpstr>Diseño personalizado</vt:lpstr>
      <vt:lpstr>PowerPoint-præsentation</vt:lpstr>
      <vt:lpstr>Food for thoughts</vt:lpstr>
      <vt:lpstr>Definition</vt:lpstr>
      <vt:lpstr>PowerPoint-præsentation</vt:lpstr>
      <vt:lpstr>This competence is useful, for example, when… </vt:lpstr>
      <vt:lpstr>Theory of the skill: Cognitive behavioural modification means</vt:lpstr>
      <vt:lpstr>Theory of the skill: Conflict resolution means</vt:lpstr>
      <vt:lpstr>Theory of the skill: Assertiveness and communication strategies means</vt:lpstr>
      <vt:lpstr>Theory of the skill: Mental health literacy means</vt:lpstr>
      <vt:lpstr>UPRIGHT video: Coping</vt:lpstr>
      <vt:lpstr>Rubric for Coping </vt:lpstr>
      <vt:lpstr>Rubric for Coping</vt:lpstr>
      <vt:lpstr>Rubric for Coping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</dc:title>
  <dc:creator>CARLOTA LAS HAYAS RODRIGUEZ</dc:creator>
  <cp:lastModifiedBy>Mette Marie Ledertoug</cp:lastModifiedBy>
  <cp:revision>31</cp:revision>
  <dcterms:modified xsi:type="dcterms:W3CDTF">2021-09-30T11:03:29Z</dcterms:modified>
</cp:coreProperties>
</file>