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74" r:id="rId4"/>
    <p:sldId id="275" r:id="rId5"/>
    <p:sldId id="276" r:id="rId6"/>
    <p:sldId id="277" r:id="rId7"/>
    <p:sldId id="257" r:id="rId8"/>
    <p:sldId id="258" r:id="rId9"/>
    <p:sldId id="259" r:id="rId10"/>
    <p:sldId id="278" r:id="rId11"/>
    <p:sldId id="260" r:id="rId12"/>
    <p:sldId id="272" r:id="rId13"/>
    <p:sldId id="264" r:id="rId14"/>
    <p:sldId id="265" r:id="rId15"/>
    <p:sldId id="266" r:id="rId16"/>
    <p:sldId id="267" r:id="rId17"/>
    <p:sldId id="268" r:id="rId18"/>
    <p:sldId id="269" r:id="rId19"/>
    <p:sldId id="270" r:id="rId20"/>
    <p:sldId id="273" r:id="rId21"/>
    <p:sldId id="271" r:id="rId22"/>
  </p:sldIdLst>
  <p:sldSz cx="12192000" cy="6858000"/>
  <p:notesSz cx="6858000" cy="9144000"/>
  <p:embeddedFontLst>
    <p:embeddedFont>
      <p:font typeface="Helvetica Neue" panose="020B0604020202020204" charset="0"/>
      <p:regular r:id="rId24"/>
      <p:bold r:id="rId25"/>
      <p:italic r:id="rId26"/>
      <p:boldItalic r:id="rId27"/>
    </p:embeddedFont>
    <p:embeddedFont>
      <p:font typeface="helvetica" panose="020B0604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C11C48-3D54-432B-9D23-FBA2B93D80ED}">
  <a:tblStyle styleId="{0BC11C48-3D54-432B-9D23-FBA2B93D80ED}"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83351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1" name="Google Shape;1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
          <p:cNvSpPr txBox="1">
            <a:spLocks noGrp="1"/>
          </p:cNvSpPr>
          <p:nvPr>
            <p:ph type="title"/>
          </p:nvPr>
        </p:nvSpPr>
        <p:spPr>
          <a:xfrm>
            <a:off x="2298021" y="1795891"/>
            <a:ext cx="5266561" cy="75154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5400"/>
              <a:buFont typeface="Arial"/>
              <a:buNone/>
              <a:defRPr sz="5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body" idx="1"/>
          </p:nvPr>
        </p:nvSpPr>
        <p:spPr>
          <a:xfrm rot="5400000">
            <a:off x="3937546" y="-1281959"/>
            <a:ext cx="4351338" cy="9693296"/>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4" name="Google Shape;10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8"/>
        <p:cNvGrpSpPr/>
        <p:nvPr/>
      </p:nvGrpSpPr>
      <p:grpSpPr>
        <a:xfrm>
          <a:off x="0" y="0"/>
          <a:ext cx="0" cy="0"/>
          <a:chOff x="0" y="0"/>
          <a:chExt cx="0" cy="0"/>
        </a:xfrm>
      </p:grpSpPr>
      <p:sp>
        <p:nvSpPr>
          <p:cNvPr id="129" name="Google Shape;12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5592CE"/>
              </a:buClr>
              <a:buSzPts val="6000"/>
              <a:buFont typeface="Arial"/>
              <a:buNone/>
              <a:defRPr sz="60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5592CE"/>
              </a:buClr>
              <a:buSzPts val="2400"/>
              <a:buFont typeface="Noto Sans Symbols"/>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rgbClr val="5592CE"/>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5592CE"/>
              </a:buClr>
              <a:buSzPts val="6000"/>
              <a:buFont typeface="Arial"/>
              <a:buNone/>
              <a:defRPr sz="60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592CE"/>
              </a:buClr>
              <a:buSzPts val="2400"/>
              <a:buFont typeface="Noto Sans Symbols"/>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5592CE"/>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5592CE"/>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5592CE"/>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5592CE"/>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5592CE"/>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5592CE"/>
              </a:buClr>
              <a:buSzPts val="3200"/>
              <a:buFont typeface="Arial"/>
              <a:buNone/>
              <a:defRPr sz="32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rgbClr val="5592CE"/>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rgbClr val="5592CE"/>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592CE"/>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5592CE"/>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5592CE"/>
              </a:buClr>
              <a:buSzPts val="3200"/>
              <a:buFont typeface="Arial"/>
              <a:buNone/>
              <a:defRPr sz="32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5592CE"/>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5592CE"/>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592CE"/>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5592CE"/>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p:nvPr/>
        </p:nvSpPr>
        <p:spPr>
          <a:xfrm>
            <a:off x="623454" y="6450402"/>
            <a:ext cx="6630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rgbClr val="5592CE"/>
                </a:solidFill>
                <a:latin typeface="Arial"/>
                <a:ea typeface="Arial"/>
                <a:cs typeface="Arial"/>
                <a:sym typeface="Arial"/>
              </a:rPr>
              <a:t>COPING</a:t>
            </a:r>
            <a:r>
              <a:rPr lang="en-GB" sz="1400" b="0" i="0" u="none" strike="noStrike" cap="none">
                <a:solidFill>
                  <a:srgbClr val="7F7F7F"/>
                </a:solidFill>
                <a:latin typeface="Arial"/>
                <a:ea typeface="Arial"/>
                <a:cs typeface="Arial"/>
                <a:sym typeface="Arial"/>
              </a:rPr>
              <a:t> / </a:t>
            </a:r>
            <a:r>
              <a:rPr lang="en-GB" sz="1400" b="1" i="0" u="none" strike="noStrike" cap="none">
                <a:solidFill>
                  <a:srgbClr val="7F7F7F"/>
                </a:solidFill>
                <a:latin typeface="Arial"/>
                <a:ea typeface="Arial"/>
                <a:cs typeface="Arial"/>
                <a:sym typeface="Arial"/>
              </a:rPr>
              <a:t>Communication strategies			</a:t>
            </a:r>
            <a:endParaRPr sz="1400" b="1" i="0" u="none" strike="noStrike" cap="none">
              <a:solidFill>
                <a:srgbClr val="A5A5A5"/>
              </a:solidFill>
              <a:latin typeface="Arial"/>
              <a:ea typeface="Arial"/>
              <a:cs typeface="Arial"/>
              <a:sym typeface="Arial"/>
            </a:endParaRPr>
          </a:p>
        </p:txBody>
      </p:sp>
      <p:sp>
        <p:nvSpPr>
          <p:cNvPr id="9" name="Google Shape;9;p1"/>
          <p:cNvSpPr/>
          <p:nvPr/>
        </p:nvSpPr>
        <p:spPr>
          <a:xfrm>
            <a:off x="0" y="1729046"/>
            <a:ext cx="623455" cy="5128954"/>
          </a:xfrm>
          <a:prstGeom prst="rect">
            <a:avLst/>
          </a:prstGeom>
          <a:solidFill>
            <a:srgbClr val="559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0;p1"/>
          <p:cNvPicPr preferRelativeResize="0"/>
          <p:nvPr/>
        </p:nvPicPr>
        <p:blipFill rotWithShape="1">
          <a:blip r:embed="rId13">
            <a:alphaModFix/>
          </a:blip>
          <a:srcRect/>
          <a:stretch/>
        </p:blipFill>
        <p:spPr>
          <a:xfrm>
            <a:off x="10616029" y="6245803"/>
            <a:ext cx="775404" cy="582499"/>
          </a:xfrm>
          <a:prstGeom prst="rect">
            <a:avLst/>
          </a:prstGeom>
          <a:noFill/>
          <a:ln>
            <a:noFill/>
          </a:ln>
        </p:spPr>
      </p:pic>
      <p:pic>
        <p:nvPicPr>
          <p:cNvPr id="11" name="Google Shape;11;p1"/>
          <p:cNvPicPr preferRelativeResize="0"/>
          <p:nvPr/>
        </p:nvPicPr>
        <p:blipFill rotWithShape="1">
          <a:blip r:embed="rId14">
            <a:alphaModFix/>
          </a:blip>
          <a:srcRect/>
          <a:stretch/>
        </p:blipFill>
        <p:spPr>
          <a:xfrm>
            <a:off x="11497887" y="6400800"/>
            <a:ext cx="463811" cy="305794"/>
          </a:xfrm>
          <a:prstGeom prst="rect">
            <a:avLst/>
          </a:prstGeom>
          <a:noFill/>
          <a:ln>
            <a:noFill/>
          </a:ln>
        </p:spPr>
      </p:pic>
      <p:sp>
        <p:nvSpPr>
          <p:cNvPr id="12" name="Google Shape;12;p1"/>
          <p:cNvSpPr txBox="1"/>
          <p:nvPr/>
        </p:nvSpPr>
        <p:spPr>
          <a:xfrm>
            <a:off x="0"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i="0" u="none" strike="noStrike" cap="none">
                <a:solidFill>
                  <a:schemeClr val="lt1"/>
                </a:solidFill>
                <a:latin typeface="Helvetica Neue"/>
                <a:ea typeface="Helvetica Neue"/>
                <a:cs typeface="Helvetica Neue"/>
                <a:sym typeface="Helvetica Neue"/>
              </a:rPr>
              <a:t>2</a:t>
            </a:r>
            <a:endParaRPr/>
          </a:p>
        </p:txBody>
      </p:sp>
      <p:sp>
        <p:nvSpPr>
          <p:cNvPr id="13" name="Google Shape;13;p1"/>
          <p:cNvSpPr txBox="1"/>
          <p:nvPr/>
        </p:nvSpPr>
        <p:spPr>
          <a:xfrm>
            <a:off x="174988"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200">
                <a:solidFill>
                  <a:schemeClr val="lt1"/>
                </a:solidFill>
                <a:latin typeface="Helvetica Neue"/>
                <a:ea typeface="Helvetica Neue"/>
                <a:cs typeface="Helvetica Neue"/>
                <a:sym typeface="Helvetica Neue"/>
              </a:rPr>
              <a:t>‹nr.›</a:t>
            </a:fld>
            <a:endParaRPr sz="1200">
              <a:solidFill>
                <a:schemeClr val="lt1"/>
              </a:solidFill>
              <a:latin typeface="Helvetica Neue"/>
              <a:ea typeface="Helvetica Neue"/>
              <a:cs typeface="Helvetica Neue"/>
              <a:sym typeface="Helvetica Neue"/>
            </a:endParaRPr>
          </a:p>
        </p:txBody>
      </p:sp>
      <p:pic>
        <p:nvPicPr>
          <p:cNvPr id="14" name="Google Shape;14;p1"/>
          <p:cNvPicPr preferRelativeResize="0"/>
          <p:nvPr/>
        </p:nvPicPr>
        <p:blipFill rotWithShape="1">
          <a:blip r:embed="rId15">
            <a:alphaModFix/>
          </a:blip>
          <a:srcRect/>
          <a:stretch/>
        </p:blipFill>
        <p:spPr>
          <a:xfrm>
            <a:off x="14008" y="532014"/>
            <a:ext cx="579221" cy="12067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2244436" y="1225440"/>
            <a:ext cx="6910715" cy="1576483"/>
          </a:xfrm>
          <a:prstGeom prst="rect">
            <a:avLst/>
          </a:prstGeom>
          <a:noFill/>
          <a:ln>
            <a:noFill/>
          </a:ln>
        </p:spPr>
        <p:txBody>
          <a:bodyPr spcFirstLastPara="1" wrap="square" lIns="91425" tIns="45700" rIns="91425" bIns="45700" anchor="ctr" anchorCtr="0">
            <a:noAutofit/>
          </a:bodyPr>
          <a:lstStyle/>
          <a:p>
            <a:pPr marL="0" marR="0" lvl="0" indent="0">
              <a:lnSpc>
                <a:spcPct val="100000"/>
              </a:lnSpc>
              <a:spcBef>
                <a:spcPct val="0"/>
              </a:spcBef>
              <a:spcAft>
                <a:spcPts val="0"/>
              </a:spcAft>
              <a:buClr>
                <a:srgbClr val="5592CE"/>
              </a:buClr>
              <a:buSzPts val="5400"/>
            </a:pPr>
            <a:r>
              <a:rPr lang="en-GB" sz="4400" b="0" kern="1200" dirty="0" smtClean="0">
                <a:latin typeface="+mj-lt"/>
                <a:ea typeface="+mj-ea"/>
                <a:cs typeface="helvetica"/>
              </a:rPr>
              <a:t>Assertiveness &amp; Communication </a:t>
            </a:r>
            <a:r>
              <a:rPr lang="en-GB" sz="4400" b="0" kern="1200" dirty="0">
                <a:latin typeface="+mj-lt"/>
                <a:ea typeface="+mj-ea"/>
                <a:cs typeface="helvetica"/>
              </a:rPr>
              <a:t>Strategies</a:t>
            </a:r>
            <a:endParaRPr sz="4400" b="0" kern="1200" dirty="0">
              <a:latin typeface="+mj-lt"/>
              <a:ea typeface="+mj-ea"/>
              <a:cs typeface="helvet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785092" y="288280"/>
            <a:ext cx="11259126"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200" b="0" i="0" u="none" strike="noStrike" cap="none" dirty="0">
                <a:solidFill>
                  <a:srgbClr val="5592CE"/>
                </a:solidFill>
                <a:sym typeface="Arial"/>
              </a:rPr>
              <a:t>A story for discussion: Bucket and dipper</a:t>
            </a:r>
            <a:endParaRPr sz="4200" b="0" dirty="0"/>
          </a:p>
        </p:txBody>
      </p:sp>
      <p:sp>
        <p:nvSpPr>
          <p:cNvPr id="186" name="Google Shape;186;p29"/>
          <p:cNvSpPr txBox="1">
            <a:spLocks noGrp="1"/>
          </p:cNvSpPr>
          <p:nvPr>
            <p:ph type="body" idx="1"/>
          </p:nvPr>
        </p:nvSpPr>
        <p:spPr>
          <a:xfrm>
            <a:off x="1266567" y="1791362"/>
            <a:ext cx="9693296" cy="460020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592CE"/>
              </a:buClr>
              <a:buSzPts val="2400"/>
              <a:buFont typeface="Noto Sans Symbols"/>
              <a:buNone/>
            </a:pPr>
            <a:r>
              <a:rPr lang="en-GB" sz="2400" b="0" i="0" u="none" strike="noStrike" cap="none" dirty="0">
                <a:solidFill>
                  <a:schemeClr val="dk1"/>
                </a:solidFill>
                <a:latin typeface="Arial"/>
                <a:ea typeface="Arial"/>
                <a:cs typeface="Arial"/>
                <a:sym typeface="Arial"/>
              </a:rPr>
              <a:t>Everyone can contribute to positive emotions and positive communication in class and in the entire school.</a:t>
            </a:r>
            <a:endParaRPr sz="240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rgbClr val="5592CE"/>
              </a:buClr>
              <a:buSzPts val="2400"/>
              <a:buFont typeface="Noto Sans Symbols"/>
              <a:buNone/>
            </a:pPr>
            <a:r>
              <a:rPr lang="en-GB" sz="2400" b="0" i="0" u="none" strike="noStrike" cap="none" dirty="0">
                <a:solidFill>
                  <a:schemeClr val="dk1"/>
                </a:solidFill>
                <a:latin typeface="Arial"/>
                <a:ea typeface="Arial"/>
                <a:cs typeface="Arial"/>
                <a:sym typeface="Arial"/>
              </a:rPr>
              <a:t>Imagine that we all have an invisible bucket. When your bucket is full, you feel happy, connected and full of energy. When your bucket is empty, you feel poorly and exhausted.</a:t>
            </a:r>
            <a:endParaRPr sz="240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rgbClr val="5592CE"/>
              </a:buClr>
              <a:buSzPts val="2400"/>
              <a:buFont typeface="Noto Sans Symbols"/>
              <a:buNone/>
            </a:pPr>
            <a:r>
              <a:rPr lang="en-GB" sz="2400" b="0" i="0" u="none" strike="noStrike" cap="none" dirty="0">
                <a:solidFill>
                  <a:schemeClr val="dk1"/>
                </a:solidFill>
                <a:latin typeface="Arial"/>
                <a:ea typeface="Arial"/>
                <a:cs typeface="Arial"/>
                <a:sym typeface="Arial"/>
              </a:rPr>
              <a:t>Imagine also that we all have an invisible dipper, which we can use to refill or empty the buckets of others. What fills a bucket is positive communication such as positive comments, active listening, paying attention, strength spotting. What takes away from the contents of buckets is negative communication such as bad comments, negative criticism and lack of attention.</a:t>
            </a:r>
            <a:endParaRPr sz="240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rgbClr val="5592CE"/>
              </a:buClr>
              <a:buSzPts val="2400"/>
              <a:buFont typeface="Noto Sans Symbols"/>
              <a:buNone/>
            </a:pPr>
            <a:r>
              <a:rPr lang="en-GB" sz="2400" b="0" i="0" u="none" strike="noStrike" cap="none" dirty="0">
                <a:solidFill>
                  <a:schemeClr val="dk1"/>
                </a:solidFill>
                <a:latin typeface="Arial"/>
                <a:ea typeface="Arial"/>
                <a:cs typeface="Arial"/>
                <a:sym typeface="Arial"/>
              </a:rPr>
              <a:t>When you fill the buckets, you and others find out how to communicate to create good days, good experiences and good relations.</a:t>
            </a:r>
            <a:endParaRPr sz="2400" b="0" i="0" u="none" strike="noStrike" cap="none" dirty="0">
              <a:solidFill>
                <a:schemeClr val="dk1"/>
              </a:solidFill>
              <a:latin typeface="Arial"/>
              <a:ea typeface="Arial"/>
              <a:cs typeface="Arial"/>
              <a:sym typeface="Arial"/>
            </a:endParaRPr>
          </a:p>
          <a:p>
            <a:pPr marL="228600" marR="0" lvl="0" indent="-76200" algn="l" rtl="0">
              <a:lnSpc>
                <a:spcPct val="80000"/>
              </a:lnSpc>
              <a:spcBef>
                <a:spcPts val="1000"/>
              </a:spcBef>
              <a:spcAft>
                <a:spcPts val="0"/>
              </a:spcAft>
              <a:buClr>
                <a:srgbClr val="5592CE"/>
              </a:buClr>
              <a:buSzPts val="2400"/>
              <a:buFont typeface="Noto Sans Symbols"/>
              <a:buNone/>
            </a:pPr>
            <a:endParaRPr sz="2400" b="0" i="0" u="none" strike="noStrike" cap="none" dirty="0">
              <a:solidFill>
                <a:schemeClr val="dk1"/>
              </a:solidFill>
              <a:latin typeface="Arial"/>
              <a:ea typeface="Aria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774" y="1039821"/>
            <a:ext cx="11906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0" dirty="0" smtClean="0"/>
              <a:t>Dilemma </a:t>
            </a:r>
            <a:r>
              <a:rPr lang="en-US" b="0" dirty="0" smtClean="0"/>
              <a:t>for </a:t>
            </a:r>
            <a:r>
              <a:rPr lang="en-US" b="0" dirty="0" smtClean="0"/>
              <a:t>discussion</a:t>
            </a:r>
            <a:r>
              <a:rPr lang="en-US" dirty="0" smtClean="0"/>
              <a:t> </a:t>
            </a:r>
            <a:endParaRPr lang="es-ES" dirty="0"/>
          </a:p>
        </p:txBody>
      </p:sp>
      <p:pic>
        <p:nvPicPr>
          <p:cNvPr id="4" name="Google Shape;202;p32"/>
          <p:cNvPicPr preferRelativeResize="0"/>
          <p:nvPr/>
        </p:nvPicPr>
        <p:blipFill rotWithShape="1">
          <a:blip r:embed="rId2">
            <a:alphaModFix/>
          </a:blip>
          <a:srcRect/>
          <a:stretch/>
        </p:blipFill>
        <p:spPr>
          <a:xfrm>
            <a:off x="2017840" y="1882469"/>
            <a:ext cx="7824476" cy="3853030"/>
          </a:xfrm>
          <a:prstGeom prst="rect">
            <a:avLst/>
          </a:prstGeom>
          <a:noFill/>
          <a:ln>
            <a:noFill/>
          </a:ln>
        </p:spPr>
      </p:pic>
    </p:spTree>
    <p:extLst>
      <p:ext uri="{BB962C8B-B14F-4D97-AF65-F5344CB8AC3E}">
        <p14:creationId xmlns:p14="http://schemas.microsoft.com/office/powerpoint/2010/main" val="176404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1229497" y="288279"/>
            <a:ext cx="9767436"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400" b="0" i="0" u="none" strike="noStrike" cap="none" dirty="0" smtClean="0">
                <a:solidFill>
                  <a:srgbClr val="5592CE"/>
                </a:solidFill>
                <a:sym typeface="Arial"/>
              </a:rPr>
              <a:t>Exercise: Types </a:t>
            </a:r>
            <a:r>
              <a:rPr lang="en-GB" sz="4400" b="0" i="0" u="none" strike="noStrike" cap="none" dirty="0">
                <a:solidFill>
                  <a:srgbClr val="5592CE"/>
                </a:solidFill>
                <a:sym typeface="Arial"/>
              </a:rPr>
              <a:t>of response</a:t>
            </a:r>
            <a:endParaRPr b="0" dirty="0"/>
          </a:p>
        </p:txBody>
      </p:sp>
      <p:sp>
        <p:nvSpPr>
          <p:cNvPr id="208" name="Google Shape;208;p33"/>
          <p:cNvSpPr txBox="1">
            <a:spLocks noGrp="1"/>
          </p:cNvSpPr>
          <p:nvPr>
            <p:ph type="body" idx="1"/>
          </p:nvPr>
        </p:nvSpPr>
        <p:spPr>
          <a:xfrm>
            <a:off x="1266567" y="1385455"/>
            <a:ext cx="9693296" cy="52383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592CE"/>
              </a:buClr>
              <a:buSzPts val="2800"/>
              <a:buFont typeface="Noto Sans Symbols"/>
              <a:buNone/>
            </a:pPr>
            <a:r>
              <a:rPr lang="en-GB" sz="2000" b="1" i="0" u="none" strike="noStrike" cap="none" dirty="0">
                <a:solidFill>
                  <a:schemeClr val="dk1"/>
                </a:solidFill>
                <a:sym typeface="Arial"/>
              </a:rPr>
              <a:t>Form groups of 4 students </a:t>
            </a:r>
            <a:r>
              <a:rPr lang="en-GB" sz="2000" b="1" i="0" u="none" strike="noStrike" cap="none" dirty="0" smtClean="0">
                <a:solidFill>
                  <a:schemeClr val="dk1"/>
                </a:solidFill>
                <a:sym typeface="Arial"/>
              </a:rPr>
              <a:t>– if possible</a:t>
            </a:r>
            <a:endParaRPr sz="2000" dirty="0"/>
          </a:p>
          <a:p>
            <a:r>
              <a:rPr lang="en-US" sz="2000" dirty="0"/>
              <a:t>There must be at least one person to represent </a:t>
            </a:r>
            <a:r>
              <a:rPr lang="en-US" sz="2000" dirty="0" smtClean="0"/>
              <a:t>each of </a:t>
            </a:r>
            <a:r>
              <a:rPr lang="en-US" sz="2000" dirty="0"/>
              <a:t>the four types of response. If there are fewer than four persons in a group, one of </a:t>
            </a:r>
            <a:r>
              <a:rPr lang="en-US" sz="2000" dirty="0" smtClean="0"/>
              <a:t>you may </a:t>
            </a:r>
            <a:r>
              <a:rPr lang="en-US" sz="2000" dirty="0"/>
              <a:t>represent more than one type. If you are more than four persons in a group, you </a:t>
            </a:r>
            <a:r>
              <a:rPr lang="en-US" sz="2000" dirty="0" smtClean="0"/>
              <a:t>will just </a:t>
            </a:r>
            <a:r>
              <a:rPr lang="en-US" sz="2000" dirty="0"/>
              <a:t>need to represent the same type of response.</a:t>
            </a:r>
          </a:p>
          <a:p>
            <a:pPr lvl="1"/>
            <a:r>
              <a:rPr lang="en-US" sz="2000" dirty="0" smtClean="0"/>
              <a:t>Choose </a:t>
            </a:r>
            <a:r>
              <a:rPr lang="en-US" sz="2000" dirty="0"/>
              <a:t>someone to represent active-constructive response.</a:t>
            </a:r>
          </a:p>
          <a:p>
            <a:pPr lvl="1"/>
            <a:r>
              <a:rPr lang="en-US" sz="2000" dirty="0" smtClean="0"/>
              <a:t>Choose </a:t>
            </a:r>
            <a:r>
              <a:rPr lang="en-US" sz="2000" dirty="0"/>
              <a:t>someone to represent active-destructive response.</a:t>
            </a:r>
          </a:p>
          <a:p>
            <a:pPr lvl="1"/>
            <a:r>
              <a:rPr lang="en-US" sz="2000" dirty="0" smtClean="0"/>
              <a:t>Choose </a:t>
            </a:r>
            <a:r>
              <a:rPr lang="en-US" sz="2000" dirty="0"/>
              <a:t>someone to represent passive-constructive response.</a:t>
            </a:r>
          </a:p>
          <a:p>
            <a:pPr lvl="1"/>
            <a:r>
              <a:rPr lang="en-US" sz="2000" dirty="0" smtClean="0"/>
              <a:t>Choose someone to represent passive-destructive</a:t>
            </a:r>
            <a:r>
              <a:rPr lang="es-ES" sz="2000" dirty="0" smtClean="0"/>
              <a:t> </a:t>
            </a:r>
            <a:r>
              <a:rPr lang="es-ES" sz="2000" dirty="0"/>
              <a:t>response.</a:t>
            </a:r>
          </a:p>
          <a:p>
            <a:pPr marL="76200" indent="0">
              <a:buNone/>
            </a:pPr>
            <a:r>
              <a:rPr lang="en-US" sz="2000" dirty="0"/>
              <a:t>Invent three cases or be inspired by the following examples. The participants must give </a:t>
            </a:r>
            <a:r>
              <a:rPr lang="en-US" sz="2000" dirty="0" smtClean="0"/>
              <a:t>a response </a:t>
            </a:r>
            <a:r>
              <a:rPr lang="en-US" sz="2000" dirty="0"/>
              <a:t>that they feel would be the right one for the type they represent. Take one case </a:t>
            </a:r>
            <a:r>
              <a:rPr lang="en-US" sz="2000" dirty="0" smtClean="0"/>
              <a:t>at a </a:t>
            </a:r>
            <a:r>
              <a:rPr lang="en-US" sz="2000" dirty="0"/>
              <a:t>time and let all the representatives suggest an answer according to type.</a:t>
            </a:r>
          </a:p>
          <a:p>
            <a:pPr lvl="1"/>
            <a:r>
              <a:rPr lang="en-US" sz="2000" dirty="0"/>
              <a:t>Case 1: A friend says, “I broke my record yesterday.”</a:t>
            </a:r>
          </a:p>
          <a:p>
            <a:pPr lvl="1"/>
            <a:r>
              <a:rPr lang="en-US" sz="2000" dirty="0"/>
              <a:t>Case 2: A classmate says, “I don’t understand the assignment.”</a:t>
            </a:r>
          </a:p>
          <a:p>
            <a:pPr lvl="1"/>
            <a:r>
              <a:rPr lang="en-US" sz="2000" dirty="0"/>
              <a:t>Case 3: A parent says, “You have to do your homework.”</a:t>
            </a:r>
            <a:endParaRPr sz="2000" b="0" i="0" u="none" strike="noStrike" cap="none" dirty="0">
              <a:solidFill>
                <a:schemeClr val="dk1"/>
              </a:solidFil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1229497" y="288279"/>
            <a:ext cx="9767436"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400" b="0" i="0" u="none" strike="noStrike" cap="none" dirty="0" smtClean="0">
                <a:solidFill>
                  <a:srgbClr val="5592CE"/>
                </a:solidFill>
                <a:sym typeface="Arial"/>
              </a:rPr>
              <a:t>Exercise: A </a:t>
            </a:r>
            <a:r>
              <a:rPr lang="en-GB" sz="4400" b="0" i="0" u="none" strike="noStrike" cap="none" dirty="0">
                <a:solidFill>
                  <a:srgbClr val="5592CE"/>
                </a:solidFill>
                <a:sym typeface="Arial"/>
              </a:rPr>
              <a:t>pocket full of beads</a:t>
            </a:r>
            <a:endParaRPr b="0" dirty="0"/>
          </a:p>
        </p:txBody>
      </p:sp>
      <p:sp>
        <p:nvSpPr>
          <p:cNvPr id="214" name="Google Shape;214;p34"/>
          <p:cNvSpPr txBox="1">
            <a:spLocks noGrp="1"/>
          </p:cNvSpPr>
          <p:nvPr>
            <p:ph type="body" idx="1"/>
          </p:nvPr>
        </p:nvSpPr>
        <p:spPr>
          <a:xfrm>
            <a:off x="1229497" y="1736435"/>
            <a:ext cx="9693296" cy="32696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Fill your right-hand pocket with beads at the beginning of the day/lesson. </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Every time you feel that you have contributed to positive communication, move a bead into your left-hand pocket. </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At the end of the day, check how many times you have succeeded in supplying a positive communication input.</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5592CE"/>
              </a:buClr>
              <a:buSzPts val="2400"/>
              <a:buFont typeface="Noto Sans Symbol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1229497" y="278552"/>
            <a:ext cx="9767436"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400" b="0" i="0" u="none" strike="noStrike" cap="none" dirty="0" smtClean="0">
                <a:solidFill>
                  <a:srgbClr val="5592CE"/>
                </a:solidFill>
                <a:sym typeface="Arial"/>
              </a:rPr>
              <a:t>Exercise: Active </a:t>
            </a:r>
            <a:r>
              <a:rPr lang="en-GB" sz="4400" b="0" i="0" u="none" strike="noStrike" cap="none" dirty="0">
                <a:solidFill>
                  <a:srgbClr val="5592CE"/>
                </a:solidFill>
                <a:sym typeface="Arial"/>
              </a:rPr>
              <a:t>listening</a:t>
            </a:r>
            <a:endParaRPr b="0" dirty="0"/>
          </a:p>
        </p:txBody>
      </p:sp>
      <p:sp>
        <p:nvSpPr>
          <p:cNvPr id="220" name="Google Shape;220;p35"/>
          <p:cNvSpPr txBox="1">
            <a:spLocks noGrp="1"/>
          </p:cNvSpPr>
          <p:nvPr>
            <p:ph type="body" idx="1"/>
          </p:nvPr>
        </p:nvSpPr>
        <p:spPr>
          <a:xfrm>
            <a:off x="1266567" y="1745672"/>
            <a:ext cx="9693296" cy="39946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Pair up with a partner.</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In the first part of the exercise, you tell your partner about your last holiday. Your partner uses as many techniques for active listening as possible: smiling, nodding, humming, eye contact, etc.</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Next, you tell your partner what you did last weekend. Your partner should try to avoid listening actively by avoiding eye contact, fiddling with something, turning his head away, being a bit restless, etc.</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Then, you swap places and let your partner tell you some stories while you listen first very actively and then very passively.</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Discuss how this made you feel.</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1299431" y="317463"/>
            <a:ext cx="9767436"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400" b="0" i="0" u="none" strike="noStrike" cap="none" dirty="0" smtClean="0">
                <a:solidFill>
                  <a:srgbClr val="5592CE"/>
                </a:solidFill>
                <a:sym typeface="Arial"/>
              </a:rPr>
              <a:t>Exercise: Bad </a:t>
            </a:r>
            <a:r>
              <a:rPr lang="en-GB" sz="4400" b="0" i="0" u="none" strike="noStrike" cap="none" dirty="0">
                <a:solidFill>
                  <a:srgbClr val="5592CE"/>
                </a:solidFill>
                <a:sym typeface="Arial"/>
              </a:rPr>
              <a:t>Habits</a:t>
            </a:r>
            <a:endParaRPr b="0" dirty="0"/>
          </a:p>
        </p:txBody>
      </p:sp>
      <p:sp>
        <p:nvSpPr>
          <p:cNvPr id="226" name="Google Shape;226;p36"/>
          <p:cNvSpPr txBox="1">
            <a:spLocks noGrp="1"/>
          </p:cNvSpPr>
          <p:nvPr>
            <p:ph type="body" idx="1"/>
          </p:nvPr>
        </p:nvSpPr>
        <p:spPr>
          <a:xfrm>
            <a:off x="1227306" y="1271148"/>
            <a:ext cx="10515600" cy="4866494"/>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Below is the list of ten bad habits in listening. </a:t>
            </a:r>
            <a:endParaRPr sz="24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rgbClr val="5592CE"/>
              </a:buClr>
              <a:buSzPts val="2400"/>
              <a:buFont typeface="Noto Sans Symbols"/>
              <a:buChar char="▪"/>
            </a:pPr>
            <a:r>
              <a:rPr lang="en-GB" sz="2400" b="0" i="0" u="none" strike="noStrike" cap="none">
                <a:solidFill>
                  <a:schemeClr val="dk1"/>
                </a:solidFill>
                <a:latin typeface="Arial"/>
                <a:ea typeface="Arial"/>
                <a:cs typeface="Arial"/>
                <a:sym typeface="Arial"/>
              </a:rPr>
              <a:t>Find a bad listening behaviour of which you might be guilty when communicating with others. Be honest with yourself!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interrupt often or try to finish the sentences of others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jump to conclusions …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am often too paternalistic and answer with advice, even when not requested …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make up my mind before I have all the information …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do not give any response …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am impatient …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lose my temper when I hear opinions with which I do not agree …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I try to change the subject to something that relates to my own experiences … </a:t>
            </a:r>
            <a:endParaRPr sz="2400" b="0" i="0" u="none" strike="noStrike" cap="none">
              <a:solidFill>
                <a:schemeClr val="dk1"/>
              </a:solidFill>
              <a:latin typeface="Arial"/>
              <a:ea typeface="Arial"/>
              <a:cs typeface="Arial"/>
              <a:sym typeface="Arial"/>
            </a:endParaRPr>
          </a:p>
          <a:p>
            <a:pPr marL="685800" marR="0" lvl="1" indent="-228600" algn="l" rtl="0">
              <a:lnSpc>
                <a:spcPct val="80000"/>
              </a:lnSpc>
              <a:spcBef>
                <a:spcPts val="500"/>
              </a:spcBef>
              <a:spcAft>
                <a:spcPts val="0"/>
              </a:spcAft>
              <a:buClr>
                <a:srgbClr val="5592CE"/>
              </a:buClr>
              <a:buSzPts val="2400"/>
              <a:buFont typeface="Arial"/>
              <a:buChar char="•"/>
            </a:pPr>
            <a:r>
              <a:rPr lang="en-GB" sz="2400" b="0" i="0" u="none" strike="noStrike" cap="none">
                <a:solidFill>
                  <a:schemeClr val="dk1"/>
                </a:solidFill>
                <a:latin typeface="Arial"/>
                <a:ea typeface="Arial"/>
                <a:cs typeface="Arial"/>
                <a:sym typeface="Arial"/>
              </a:rPr>
              <a:t>While the other person is speaking, I think more about my reply than of what he or she is saying …</a:t>
            </a:r>
            <a:endParaRPr sz="2400" b="0" i="0" u="none" strike="noStrike" cap="none">
              <a:solidFill>
                <a:schemeClr val="dk1"/>
              </a:solidFill>
              <a:latin typeface="Arial"/>
              <a:ea typeface="Arial"/>
              <a:cs typeface="Arial"/>
              <a:sym typeface="Arial"/>
            </a:endParaRPr>
          </a:p>
          <a:p>
            <a:pPr marL="228600" marR="0" lvl="0" indent="-76200" algn="l" rtl="0">
              <a:lnSpc>
                <a:spcPct val="80000"/>
              </a:lnSpc>
              <a:spcBef>
                <a:spcPts val="1000"/>
              </a:spcBef>
              <a:spcAft>
                <a:spcPts val="0"/>
              </a:spcAft>
              <a:buClr>
                <a:srgbClr val="5592CE"/>
              </a:buClr>
              <a:buSzPts val="2400"/>
              <a:buFont typeface="Noto Sans Symbol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1212282" y="288279"/>
            <a:ext cx="9767436"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400" b="0" i="0" u="none" strike="noStrike" cap="none" dirty="0" smtClean="0">
                <a:solidFill>
                  <a:srgbClr val="5592CE"/>
                </a:solidFill>
                <a:sym typeface="Arial"/>
              </a:rPr>
              <a:t>Exercise: Real </a:t>
            </a:r>
            <a:r>
              <a:rPr lang="en-GB" sz="4400" b="0" i="0" u="none" strike="noStrike" cap="none" dirty="0">
                <a:solidFill>
                  <a:srgbClr val="5592CE"/>
                </a:solidFill>
                <a:sym typeface="Arial"/>
              </a:rPr>
              <a:t>Life Ratio</a:t>
            </a:r>
            <a:endParaRPr b="0" dirty="0"/>
          </a:p>
        </p:txBody>
      </p:sp>
      <p:sp>
        <p:nvSpPr>
          <p:cNvPr id="232" name="Google Shape;232;p37"/>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592CE"/>
              </a:buClr>
              <a:buSzPts val="2400"/>
              <a:buFont typeface="Noto Sans Symbols"/>
              <a:buNone/>
            </a:pPr>
            <a:r>
              <a:rPr lang="en-GB" sz="2400" b="0" i="0" u="none" strike="noStrike" cap="none" dirty="0">
                <a:solidFill>
                  <a:schemeClr val="dk1"/>
                </a:solidFill>
                <a:latin typeface="Arial"/>
                <a:ea typeface="Arial"/>
                <a:cs typeface="Arial"/>
                <a:sym typeface="Arial"/>
              </a:rPr>
              <a:t>Listen to a conversation, news item or a movie episode of your own choice (no longer than 5 minutes) and record all the positive and negative words below:</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5592CE"/>
              </a:buClr>
              <a:buSzPts val="2400"/>
              <a:buFont typeface="Noto Sans Symbols"/>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5592CE"/>
              </a:buClr>
              <a:buSzPts val="2400"/>
              <a:buFont typeface="Noto Sans Symbols"/>
              <a:buNone/>
            </a:pPr>
            <a:r>
              <a:rPr lang="en-GB" sz="2400" b="0" i="0" u="none" strike="noStrike" cap="none" dirty="0">
                <a:solidFill>
                  <a:schemeClr val="dk1"/>
                </a:solidFill>
                <a:latin typeface="Arial"/>
                <a:ea typeface="Arial"/>
                <a:cs typeface="Arial"/>
                <a:sym typeface="Arial"/>
              </a:rPr>
              <a:t> </a:t>
            </a:r>
            <a:endParaRPr dirty="0"/>
          </a:p>
          <a:p>
            <a:pPr marL="0" marR="0" lvl="0" indent="0" algn="l" rtl="0">
              <a:lnSpc>
                <a:spcPct val="90000"/>
              </a:lnSpc>
              <a:spcBef>
                <a:spcPts val="1000"/>
              </a:spcBef>
              <a:spcAft>
                <a:spcPts val="0"/>
              </a:spcAft>
              <a:buClr>
                <a:srgbClr val="5592CE"/>
              </a:buClr>
              <a:buSzPts val="2400"/>
              <a:buFont typeface="Noto Sans Symbols"/>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5592CE"/>
              </a:buClr>
              <a:buSzPts val="2400"/>
              <a:buFont typeface="Noto Sans Symbols"/>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5592CE"/>
              </a:buClr>
              <a:buSzPts val="2400"/>
              <a:buFont typeface="Noto Sans Symbols"/>
              <a:buNone/>
            </a:pPr>
            <a:r>
              <a:rPr lang="en-GB" sz="2400" b="0" i="0" u="none" strike="noStrike" cap="none" dirty="0">
                <a:solidFill>
                  <a:schemeClr val="dk1"/>
                </a:solidFill>
                <a:latin typeface="Arial"/>
                <a:ea typeface="Arial"/>
                <a:cs typeface="Arial"/>
                <a:sym typeface="Arial"/>
              </a:rPr>
              <a:t/>
            </a:r>
            <a:br>
              <a:rPr lang="en-GB" sz="2400" b="0" i="0" u="none" strike="noStrike" cap="none" dirty="0">
                <a:solidFill>
                  <a:schemeClr val="dk1"/>
                </a:solidFill>
                <a:latin typeface="Arial"/>
                <a:ea typeface="Arial"/>
                <a:cs typeface="Arial"/>
                <a:sym typeface="Arial"/>
              </a:rPr>
            </a:br>
            <a:r>
              <a:rPr lang="en-GB" sz="2400" b="0" i="0" u="none" strike="noStrike" cap="none" dirty="0">
                <a:solidFill>
                  <a:schemeClr val="dk1"/>
                </a:solidFill>
                <a:latin typeface="Arial"/>
                <a:ea typeface="Arial"/>
                <a:cs typeface="Arial"/>
                <a:sym typeface="Arial"/>
              </a:rPr>
              <a:t>Now, calculate the happiness ratio by dividing the number of positive words by the number of negative words. So, for example, if you have 10 positive words and 5 negative words, your happiness ratio will be 2:1</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5592CE"/>
              </a:buClr>
              <a:buSzPts val="2400"/>
              <a:buFont typeface="Noto Sans Symbols"/>
              <a:buNone/>
            </a:pPr>
            <a:endParaRPr sz="2400" b="0" i="0" u="none" strike="noStrike" cap="none" dirty="0">
              <a:solidFill>
                <a:schemeClr val="dk1"/>
              </a:solidFill>
              <a:latin typeface="Arial"/>
              <a:ea typeface="Arial"/>
              <a:cs typeface="Arial"/>
              <a:sym typeface="Arial"/>
            </a:endParaRPr>
          </a:p>
        </p:txBody>
      </p:sp>
      <p:graphicFrame>
        <p:nvGraphicFramePr>
          <p:cNvPr id="233" name="Google Shape;233;p37"/>
          <p:cNvGraphicFramePr/>
          <p:nvPr>
            <p:extLst>
              <p:ext uri="{D42A27DB-BD31-4B8C-83A1-F6EECF244321}">
                <p14:modId xmlns:p14="http://schemas.microsoft.com/office/powerpoint/2010/main" val="1194319257"/>
              </p:ext>
            </p:extLst>
          </p:nvPr>
        </p:nvGraphicFramePr>
        <p:xfrm>
          <a:off x="1998546" y="2647050"/>
          <a:ext cx="8128000" cy="1554500"/>
        </p:xfrm>
        <a:graphic>
          <a:graphicData uri="http://schemas.openxmlformats.org/drawingml/2006/table">
            <a:tbl>
              <a:tblPr firstRow="1" bandRow="1">
                <a:noFill/>
                <a:tableStyleId>{0BC11C48-3D54-432B-9D23-FBA2B93D80ED}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dirty="0">
                          <a:latin typeface="Arial"/>
                          <a:ea typeface="Arial"/>
                          <a:cs typeface="Arial"/>
                          <a:sym typeface="Arial"/>
                        </a:rPr>
                        <a:t>Positive words</a:t>
                      </a:r>
                      <a:endParaRPr sz="1800" b="1" dirty="0">
                        <a:latin typeface="Arial"/>
                        <a:ea typeface="Arial"/>
                        <a:cs typeface="Arial"/>
                        <a:sym typeface="Arial"/>
                      </a:endParaRPr>
                    </a:p>
                  </a:txBody>
                  <a:tcPr marL="91450" marR="91450" marT="45725" marB="45725">
                    <a:solidFill>
                      <a:srgbClr val="5592CE"/>
                    </a:solidFill>
                  </a:tcPr>
                </a:tc>
                <a:tc>
                  <a:txBody>
                    <a:bodyPr/>
                    <a:lstStyle/>
                    <a:p>
                      <a:pPr marL="0" marR="0" lvl="0" indent="0" algn="l" rtl="0">
                        <a:spcBef>
                          <a:spcPts val="0"/>
                        </a:spcBef>
                        <a:spcAft>
                          <a:spcPts val="0"/>
                        </a:spcAft>
                        <a:buNone/>
                      </a:pPr>
                      <a:r>
                        <a:rPr lang="en-GB" sz="1800">
                          <a:latin typeface="Arial"/>
                          <a:ea typeface="Arial"/>
                          <a:cs typeface="Arial"/>
                          <a:sym typeface="Arial"/>
                        </a:rPr>
                        <a:t>Negative words</a:t>
                      </a:r>
                      <a:endParaRPr sz="1800" b="1">
                        <a:latin typeface="Arial"/>
                        <a:ea typeface="Arial"/>
                        <a:cs typeface="Arial"/>
                        <a:sym typeface="Arial"/>
                      </a:endParaRPr>
                    </a:p>
                  </a:txBody>
                  <a:tcPr marL="91450" marR="91450" marT="45725" marB="45725">
                    <a:solidFill>
                      <a:srgbClr val="5592CE"/>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1212281" y="288280"/>
            <a:ext cx="10896591"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BBC14"/>
              </a:buClr>
              <a:buSzPts val="4400"/>
              <a:buFont typeface="Arial"/>
              <a:buNone/>
            </a:pPr>
            <a:r>
              <a:rPr lang="en-GB" sz="4400" b="0" i="0" u="none" strike="noStrike" cap="none" dirty="0">
                <a:solidFill>
                  <a:srgbClr val="FBBC14"/>
                </a:solidFill>
                <a:sym typeface="Arial"/>
              </a:rPr>
              <a:t>Mindfulness: Shake it up – calm it </a:t>
            </a:r>
            <a:r>
              <a:rPr lang="en-GB" sz="4400" b="0" i="0" u="none" strike="noStrike" cap="none" dirty="0" smtClean="0">
                <a:solidFill>
                  <a:srgbClr val="FBBC14"/>
                </a:solidFill>
                <a:sym typeface="Arial"/>
              </a:rPr>
              <a:t>down (1)</a:t>
            </a:r>
            <a:endParaRPr b="0" dirty="0"/>
          </a:p>
        </p:txBody>
      </p:sp>
      <p:sp>
        <p:nvSpPr>
          <p:cNvPr id="239" name="Google Shape;239;p38"/>
          <p:cNvSpPr txBox="1">
            <a:spLocks noGrp="1"/>
          </p:cNvSpPr>
          <p:nvPr>
            <p:ph type="body" idx="1"/>
          </p:nvPr>
        </p:nvSpPr>
        <p:spPr>
          <a:xfrm>
            <a:off x="1192427" y="1310058"/>
            <a:ext cx="10515600" cy="50323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5592CE"/>
              </a:buClr>
              <a:buSzPts val="2400"/>
              <a:buFont typeface="Noto Sans Symbols"/>
              <a:buChar char="▪"/>
            </a:pPr>
            <a:r>
              <a:rPr lang="en-GB" b="0" i="0" u="none" strike="noStrike" cap="none" dirty="0">
                <a:solidFill>
                  <a:schemeClr val="dk1"/>
                </a:solidFill>
                <a:latin typeface="Arial"/>
                <a:ea typeface="Arial"/>
                <a:cs typeface="Arial"/>
                <a:sym typeface="Arial"/>
              </a:rPr>
              <a:t>Stand up, with your chair behind you. Be careful not to be too close to the next person. Create your own bubble, giving you and the people around you sufficient space. Just look straight ahead and follow my guidance. Start by shaking your left hand 8 times, your right hand 8 times, your left foot 8 times and your right foot 8 times. Then shake your left hand 4 times, your right hand 4 times, your left foot 4 times and the right foot 4 times. Now shake twice your left hand, your right hand, your left and right foot. Repeat the same exercise, once for each hand and foot, then jump and clap your hands. </a:t>
            </a:r>
            <a:endParaRPr b="0" i="0" u="none" strike="noStrike" cap="none" dirty="0">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rgbClr val="5592CE"/>
              </a:buClr>
              <a:buSzPts val="2400"/>
              <a:buFont typeface="Noto Sans Symbols"/>
              <a:buChar char="▪"/>
            </a:pPr>
            <a:r>
              <a:rPr lang="en-GB" b="0" i="0" u="none" strike="noStrike" cap="none" dirty="0">
                <a:solidFill>
                  <a:schemeClr val="dk1"/>
                </a:solidFill>
                <a:latin typeface="Arial"/>
                <a:ea typeface="Arial"/>
                <a:cs typeface="Arial"/>
                <a:sym typeface="Arial"/>
              </a:rPr>
              <a:t>Sit down slowly and mindfully. Notice, to the best of your ability, how your body moves as you sit down, remaining in your own bubble; just be aware of yourself and your body. </a:t>
            </a:r>
            <a:endParaRPr b="0" i="0" u="none" strike="noStrike" cap="none" dirty="0">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rgbClr val="5592CE"/>
              </a:buClr>
              <a:buSzPts val="2400"/>
              <a:buFont typeface="Noto Sans Symbols"/>
              <a:buChar char="▪"/>
            </a:pPr>
            <a:r>
              <a:rPr lang="en-GB" b="0" i="0" u="none" strike="noStrike" cap="none" dirty="0">
                <a:solidFill>
                  <a:schemeClr val="dk1"/>
                </a:solidFill>
                <a:latin typeface="Arial"/>
                <a:ea typeface="Arial"/>
                <a:cs typeface="Arial"/>
                <a:sym typeface="Arial"/>
              </a:rPr>
              <a:t>While you are you sitting, pay attention to your feet flat on the floor, your legs uncrossed and your spine straight. Imagine that you are sitting majestically like a mountain. The posture is strong but comfortable. Your intention is to be awake and aware. You can lower your gaze or allow your eyes to close if that feels comfortable. </a:t>
            </a:r>
            <a:endParaRPr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674255" y="343096"/>
            <a:ext cx="11083636" cy="7515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BBC14"/>
              </a:buClr>
              <a:buSzPts val="4400"/>
              <a:buFont typeface="Arial"/>
              <a:buNone/>
            </a:pPr>
            <a:r>
              <a:rPr lang="en-GB" sz="4400" b="0" i="0" u="none" strike="noStrike" cap="none" dirty="0">
                <a:solidFill>
                  <a:srgbClr val="FBBC14"/>
                </a:solidFill>
                <a:sym typeface="Arial"/>
              </a:rPr>
              <a:t>Mindfulness: Shake it up – calm it </a:t>
            </a:r>
            <a:r>
              <a:rPr lang="en-GB" sz="4400" b="0" i="0" u="none" strike="noStrike" cap="none" dirty="0" smtClean="0">
                <a:solidFill>
                  <a:srgbClr val="FBBC14"/>
                </a:solidFill>
                <a:sym typeface="Arial"/>
              </a:rPr>
              <a:t>down (2)</a:t>
            </a:r>
            <a:endParaRPr b="0" dirty="0"/>
          </a:p>
        </p:txBody>
      </p:sp>
      <p:sp>
        <p:nvSpPr>
          <p:cNvPr id="245" name="Google Shape;245;p39"/>
          <p:cNvSpPr txBox="1">
            <a:spLocks noGrp="1"/>
          </p:cNvSpPr>
          <p:nvPr>
            <p:ph type="body" idx="1"/>
          </p:nvPr>
        </p:nvSpPr>
        <p:spPr>
          <a:xfrm>
            <a:off x="1192427" y="1320800"/>
            <a:ext cx="10373760" cy="5394036"/>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rgbClr val="5592CE"/>
              </a:buClr>
              <a:buSzPts val="2040"/>
              <a:buFont typeface="Noto Sans Symbols"/>
              <a:buChar char="▪"/>
            </a:pPr>
            <a:r>
              <a:rPr lang="en-GB" sz="1900" b="0" i="0" u="none" strike="noStrike" cap="none" dirty="0">
                <a:solidFill>
                  <a:schemeClr val="dk1"/>
                </a:solidFill>
                <a:latin typeface="Arial"/>
                <a:ea typeface="Arial"/>
                <a:cs typeface="Arial"/>
                <a:sym typeface="Arial"/>
              </a:rPr>
              <a:t>Imagine that your attention is like a flashlight that you will use to examine your body and look at what you find there, with curiosity and kindness. You can start with moving the flashlight of attention to your feet. Then, include your feet and ankles. Are there any sensations that you notice there:  the touch of your socks, heat or cold, or maybe nothing? If there are no sensations and you simply register a blank, this is just fine. You are not trying to make anything up or change anything; you are just paying attention to what is already there. Now, expand your attention to the lower legs… and then the knees… and the thighs. Thus, you are ”holding onto” both your legs now, </a:t>
            </a:r>
            <a:r>
              <a:rPr lang="en-GB" sz="1900" b="0" i="0" u="none" strike="noStrike" cap="none" dirty="0" smtClean="0">
                <a:solidFill>
                  <a:schemeClr val="dk1"/>
                </a:solidFill>
                <a:latin typeface="Arial"/>
                <a:ea typeface="Arial"/>
                <a:cs typeface="Arial"/>
                <a:sym typeface="Arial"/>
              </a:rPr>
              <a:t>centring  </a:t>
            </a:r>
            <a:r>
              <a:rPr lang="en-GB" sz="1900" b="0" i="0" u="none" strike="noStrike" cap="none" dirty="0">
                <a:solidFill>
                  <a:schemeClr val="dk1"/>
                </a:solidFill>
                <a:latin typeface="Arial"/>
                <a:ea typeface="Arial"/>
                <a:cs typeface="Arial"/>
                <a:sym typeface="Arial"/>
              </a:rPr>
              <a:t>your awareness. Now, expand your attention again, up to the hips, the lower back and the lower abdomen. Then, gradually broadening your attention, move up the torso to your chest and the back, right up to your shoulders. Do you notice any physical sensation here? </a:t>
            </a:r>
            <a:endParaRPr sz="1900" b="0" i="0" u="none" strike="noStrike" cap="none" dirty="0">
              <a:solidFill>
                <a:schemeClr val="dk1"/>
              </a:solidFill>
              <a:latin typeface="Arial"/>
              <a:ea typeface="Arial"/>
              <a:cs typeface="Arial"/>
              <a:sym typeface="Arial"/>
            </a:endParaRPr>
          </a:p>
          <a:p>
            <a:pPr marL="228600" marR="0" lvl="0" indent="-228600" algn="l" rtl="0">
              <a:lnSpc>
                <a:spcPct val="70000"/>
              </a:lnSpc>
              <a:spcBef>
                <a:spcPts val="1000"/>
              </a:spcBef>
              <a:spcAft>
                <a:spcPts val="0"/>
              </a:spcAft>
              <a:buClr>
                <a:srgbClr val="5592CE"/>
              </a:buClr>
              <a:buSzPts val="2040"/>
              <a:buFont typeface="Noto Sans Symbols"/>
              <a:buChar char="▪"/>
            </a:pPr>
            <a:r>
              <a:rPr lang="en-GB" sz="1900" b="0" i="0" u="none" strike="noStrike" cap="none" dirty="0">
                <a:solidFill>
                  <a:schemeClr val="dk1"/>
                </a:solidFill>
                <a:latin typeface="Arial"/>
                <a:ea typeface="Arial"/>
                <a:cs typeface="Arial"/>
                <a:sym typeface="Arial"/>
              </a:rPr>
              <a:t>Now, expand again to include your arms, your neck, face and your head until you are aware of your whole body. See if it is possible to allow the sensations in your body to remain just as they are, not trying to control or change anything. Just sit. Now, bring your awareness to the centre of the body, to the sensation of breathing. Notice that your breath moves in and out of the body. If you like, you can place your hand there for a few breaths and feel the abdomen rising and falling. Just breathe in and out. Do not try to control your breathing at all. When you notice that your mind wanders away from the breathing to thinking, planning, remembering or daydreaming, do not criticise yourself, simply notice where it goes and then gently bring back your attention to breathing. This is the only thing that you need to do: pay attention to your breathing.  </a:t>
            </a:r>
            <a:endParaRPr sz="1900" b="0" i="0" u="none" strike="noStrike" cap="none" dirty="0">
              <a:solidFill>
                <a:schemeClr val="dk1"/>
              </a:solidFill>
              <a:latin typeface="Arial"/>
              <a:ea typeface="Arial"/>
              <a:cs typeface="Arial"/>
              <a:sym typeface="Arial"/>
            </a:endParaRPr>
          </a:p>
          <a:p>
            <a:pPr marL="228600" marR="0" lvl="0" indent="-228600" algn="l" rtl="0">
              <a:lnSpc>
                <a:spcPct val="70000"/>
              </a:lnSpc>
              <a:spcBef>
                <a:spcPts val="1000"/>
              </a:spcBef>
              <a:spcAft>
                <a:spcPts val="0"/>
              </a:spcAft>
              <a:buClr>
                <a:srgbClr val="5592CE"/>
              </a:buClr>
              <a:buSzPts val="2040"/>
              <a:buFont typeface="Noto Sans Symbols"/>
              <a:buChar char="▪"/>
            </a:pPr>
            <a:r>
              <a:rPr lang="en-GB" sz="1900" b="0" i="0" u="none" strike="noStrike" cap="none" dirty="0">
                <a:solidFill>
                  <a:schemeClr val="dk1"/>
                </a:solidFill>
                <a:latin typeface="Arial"/>
                <a:ea typeface="Arial"/>
                <a:cs typeface="Arial"/>
                <a:sym typeface="Arial"/>
              </a:rPr>
              <a:t>Just come back to breathing whenever your mind wanders. Remember that breathing is always there, an anchor where you can attach your attention and bring you back to the present. It is always there, deep within you, a place of stillness and peace. Now, slowly emerge from the exercise and notice the people around you.</a:t>
            </a:r>
            <a:endParaRPr sz="1900"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5592CE"/>
              </a:buClr>
              <a:buSzPts val="2040"/>
              <a:buFont typeface="Noto Sans Symbols"/>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t>Transfer </a:t>
            </a:r>
            <a:r>
              <a:rPr lang="en-US" b="0" dirty="0" smtClean="0"/>
              <a:t>exercise</a:t>
            </a:r>
            <a:endParaRPr lang="en-US" b="0" dirty="0"/>
          </a:p>
        </p:txBody>
      </p:sp>
      <p:sp>
        <p:nvSpPr>
          <p:cNvPr id="3" name="2 Marcador de texto"/>
          <p:cNvSpPr>
            <a:spLocks noGrp="1"/>
          </p:cNvSpPr>
          <p:nvPr>
            <p:ph type="body" idx="1"/>
          </p:nvPr>
        </p:nvSpPr>
        <p:spPr>
          <a:xfrm>
            <a:off x="1266567" y="1389020"/>
            <a:ext cx="9693296" cy="4956362"/>
          </a:xfrm>
        </p:spPr>
        <p:txBody>
          <a:bodyPr/>
          <a:lstStyle/>
          <a:p>
            <a:pPr marL="76200" indent="0">
              <a:buNone/>
            </a:pPr>
            <a:r>
              <a:rPr lang="en-US" b="1" dirty="0" smtClean="0"/>
              <a:t>Key Learning Points</a:t>
            </a:r>
          </a:p>
          <a:p>
            <a:r>
              <a:rPr lang="en-US" dirty="0" smtClean="0"/>
              <a:t>1</a:t>
            </a:r>
            <a:r>
              <a:rPr lang="en-US" dirty="0"/>
              <a:t>) What have you learned from this chapter on </a:t>
            </a:r>
            <a:r>
              <a:rPr lang="en-US" dirty="0" smtClean="0"/>
              <a:t>assertiveness and communication strategies</a:t>
            </a:r>
            <a:r>
              <a:rPr lang="en-US" dirty="0"/>
              <a:t>?</a:t>
            </a:r>
          </a:p>
          <a:p>
            <a:r>
              <a:rPr lang="en-US" dirty="0"/>
              <a:t>2) What exercises did you find helpful and relevant to you?</a:t>
            </a:r>
          </a:p>
          <a:p>
            <a:r>
              <a:rPr lang="en-US" dirty="0"/>
              <a:t>3) How can you use what you have learned here in other situations or settings?</a:t>
            </a:r>
          </a:p>
          <a:p>
            <a:pPr marL="76200" indent="0">
              <a:buNone/>
            </a:pPr>
            <a:r>
              <a:rPr lang="en-US" dirty="0"/>
              <a:t>Use the app </a:t>
            </a:r>
            <a:r>
              <a:rPr lang="en-US" dirty="0" err="1"/>
              <a:t>ExplainEverything</a:t>
            </a:r>
            <a:r>
              <a:rPr lang="en-US" dirty="0"/>
              <a:t> and explain what you have learned from the lesson </a:t>
            </a:r>
            <a:r>
              <a:rPr lang="en-US" dirty="0" smtClean="0"/>
              <a:t>on</a:t>
            </a:r>
            <a:r>
              <a:rPr lang="en-US" dirty="0"/>
              <a:t> assertiveness and communication </a:t>
            </a:r>
            <a:r>
              <a:rPr lang="en-US" dirty="0" smtClean="0"/>
              <a:t>strategies</a:t>
            </a:r>
          </a:p>
          <a:p>
            <a:pPr marL="76200" indent="0">
              <a:buNone/>
            </a:pPr>
            <a:r>
              <a:rPr lang="en-US" dirty="0" smtClean="0"/>
              <a:t>or</a:t>
            </a:r>
            <a:endParaRPr lang="en-US" dirty="0"/>
          </a:p>
          <a:p>
            <a:pPr marL="76200" indent="0">
              <a:buNone/>
            </a:pPr>
            <a:r>
              <a:rPr lang="en-US" dirty="0" smtClean="0"/>
              <a:t>Write </a:t>
            </a:r>
            <a:r>
              <a:rPr lang="en-US" dirty="0"/>
              <a:t>it down in your notebook.</a:t>
            </a:r>
            <a:endParaRPr lang="es-ES" dirty="0"/>
          </a:p>
        </p:txBody>
      </p:sp>
    </p:spTree>
    <p:extLst>
      <p:ext uri="{BB962C8B-B14F-4D97-AF65-F5344CB8AC3E}">
        <p14:creationId xmlns:p14="http://schemas.microsoft.com/office/powerpoint/2010/main" val="18549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a:t>UPRIGHT </a:t>
            </a:r>
            <a:r>
              <a:rPr lang="en-US" b="0" dirty="0"/>
              <a:t>Overview</a:t>
            </a:r>
            <a:endParaRPr lang="da-DK" b="0" dirty="0"/>
          </a:p>
        </p:txBody>
      </p:sp>
      <p:pic>
        <p:nvPicPr>
          <p:cNvPr id="4" name="Billede 3"/>
          <p:cNvPicPr>
            <a:picLocks noChangeAspect="1"/>
          </p:cNvPicPr>
          <p:nvPr/>
        </p:nvPicPr>
        <p:blipFill>
          <a:blip r:embed="rId2"/>
          <a:stretch>
            <a:fillRect/>
          </a:stretch>
        </p:blipFill>
        <p:spPr>
          <a:xfrm>
            <a:off x="2336800" y="1524000"/>
            <a:ext cx="6719104" cy="4340506"/>
          </a:xfrm>
          <a:prstGeom prst="rect">
            <a:avLst/>
          </a:prstGeom>
        </p:spPr>
      </p:pic>
      <p:pic>
        <p:nvPicPr>
          <p:cNvPr id="5" name="Billede 4"/>
          <p:cNvPicPr>
            <a:picLocks noChangeAspect="1"/>
          </p:cNvPicPr>
          <p:nvPr/>
        </p:nvPicPr>
        <p:blipFill>
          <a:blip r:embed="rId3"/>
          <a:stretch>
            <a:fillRect/>
          </a:stretch>
        </p:blipFill>
        <p:spPr>
          <a:xfrm>
            <a:off x="5275692" y="4756727"/>
            <a:ext cx="420660" cy="384081"/>
          </a:xfrm>
          <a:prstGeom prst="rect">
            <a:avLst/>
          </a:prstGeom>
        </p:spPr>
      </p:pic>
      <p:sp>
        <p:nvSpPr>
          <p:cNvPr id="3" name="Pladsholder til tekst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7798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40"/>
          <p:cNvSpPr txBox="1"/>
          <p:nvPr/>
        </p:nvSpPr>
        <p:spPr>
          <a:xfrm>
            <a:off x="0" y="-1"/>
            <a:ext cx="12192000" cy="2020825"/>
          </a:xfrm>
          <a:prstGeom prst="rect">
            <a:avLst/>
          </a:prstGeom>
          <a:solidFill>
            <a:srgbClr val="5592CE"/>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8800"/>
              <a:buFont typeface="Calibri"/>
              <a:buNone/>
            </a:pPr>
            <a:r>
              <a:rPr lang="en-GB" sz="8800" b="1">
                <a:solidFill>
                  <a:schemeClr val="lt1"/>
                </a:solidFill>
                <a:latin typeface="Calibri"/>
                <a:ea typeface="Calibri"/>
                <a:cs typeface="Calibri"/>
                <a:sym typeface="Calibri"/>
              </a:rPr>
              <a:t>Thank you!</a:t>
            </a:r>
            <a:endParaRPr sz="8800" b="1">
              <a:solidFill>
                <a:schemeClr val="lt1"/>
              </a:solidFill>
              <a:latin typeface="Calibri"/>
              <a:ea typeface="Calibri"/>
              <a:cs typeface="Calibri"/>
              <a:sym typeface="Calibri"/>
            </a:endParaRPr>
          </a:p>
        </p:txBody>
      </p:sp>
      <p:pic>
        <p:nvPicPr>
          <p:cNvPr id="251" name="Google Shape;251;p40"/>
          <p:cNvPicPr preferRelativeResize="0"/>
          <p:nvPr/>
        </p:nvPicPr>
        <p:blipFill rotWithShape="1">
          <a:blip r:embed="rId3">
            <a:alphaModFix/>
          </a:blip>
          <a:srcRect/>
          <a:stretch/>
        </p:blipFill>
        <p:spPr>
          <a:xfrm>
            <a:off x="563146" y="4490090"/>
            <a:ext cx="1321118" cy="1046164"/>
          </a:xfrm>
          <a:prstGeom prst="rect">
            <a:avLst/>
          </a:prstGeom>
          <a:noFill/>
          <a:ln>
            <a:noFill/>
          </a:ln>
        </p:spPr>
      </p:pic>
      <p:pic>
        <p:nvPicPr>
          <p:cNvPr id="252" name="Google Shape;252;p40"/>
          <p:cNvPicPr preferRelativeResize="0"/>
          <p:nvPr/>
        </p:nvPicPr>
        <p:blipFill rotWithShape="1">
          <a:blip r:embed="rId4">
            <a:alphaModFix/>
          </a:blip>
          <a:srcRect/>
          <a:stretch/>
        </p:blipFill>
        <p:spPr>
          <a:xfrm>
            <a:off x="2187943" y="4633107"/>
            <a:ext cx="2474581" cy="811448"/>
          </a:xfrm>
          <a:prstGeom prst="rect">
            <a:avLst/>
          </a:prstGeom>
          <a:noFill/>
          <a:ln>
            <a:noFill/>
          </a:ln>
        </p:spPr>
      </p:pic>
      <p:pic>
        <p:nvPicPr>
          <p:cNvPr id="253" name="Google Shape;253;p40"/>
          <p:cNvPicPr preferRelativeResize="0"/>
          <p:nvPr/>
        </p:nvPicPr>
        <p:blipFill rotWithShape="1">
          <a:blip r:embed="rId5">
            <a:alphaModFix/>
          </a:blip>
          <a:srcRect/>
          <a:stretch/>
        </p:blipFill>
        <p:spPr>
          <a:xfrm>
            <a:off x="4673776" y="5868757"/>
            <a:ext cx="4966335" cy="754380"/>
          </a:xfrm>
          <a:prstGeom prst="rect">
            <a:avLst/>
          </a:prstGeom>
          <a:noFill/>
          <a:ln>
            <a:noFill/>
          </a:ln>
        </p:spPr>
      </p:pic>
      <p:pic>
        <p:nvPicPr>
          <p:cNvPr id="254" name="Google Shape;254;p40"/>
          <p:cNvPicPr preferRelativeResize="0"/>
          <p:nvPr/>
        </p:nvPicPr>
        <p:blipFill rotWithShape="1">
          <a:blip r:embed="rId6">
            <a:alphaModFix/>
          </a:blip>
          <a:srcRect/>
          <a:stretch/>
        </p:blipFill>
        <p:spPr>
          <a:xfrm>
            <a:off x="5090545" y="4572363"/>
            <a:ext cx="2301292" cy="841825"/>
          </a:xfrm>
          <a:prstGeom prst="rect">
            <a:avLst/>
          </a:prstGeom>
          <a:noFill/>
          <a:ln>
            <a:noFill/>
          </a:ln>
        </p:spPr>
      </p:pic>
      <p:pic>
        <p:nvPicPr>
          <p:cNvPr id="255" name="Google Shape;255;p40"/>
          <p:cNvPicPr preferRelativeResize="0"/>
          <p:nvPr/>
        </p:nvPicPr>
        <p:blipFill rotWithShape="1">
          <a:blip r:embed="rId7">
            <a:alphaModFix/>
          </a:blip>
          <a:srcRect/>
          <a:stretch/>
        </p:blipFill>
        <p:spPr>
          <a:xfrm>
            <a:off x="7819858" y="4476052"/>
            <a:ext cx="4199009" cy="922108"/>
          </a:xfrm>
          <a:prstGeom prst="rect">
            <a:avLst/>
          </a:prstGeom>
          <a:noFill/>
          <a:ln>
            <a:noFill/>
          </a:ln>
        </p:spPr>
      </p:pic>
      <p:pic>
        <p:nvPicPr>
          <p:cNvPr id="256" name="Google Shape;256;p40"/>
          <p:cNvPicPr preferRelativeResize="0"/>
          <p:nvPr/>
        </p:nvPicPr>
        <p:blipFill rotWithShape="1">
          <a:blip r:embed="rId8">
            <a:alphaModFix/>
          </a:blip>
          <a:srcRect/>
          <a:stretch/>
        </p:blipFill>
        <p:spPr>
          <a:xfrm>
            <a:off x="1104860" y="5533801"/>
            <a:ext cx="2498134" cy="1083303"/>
          </a:xfrm>
          <a:prstGeom prst="rect">
            <a:avLst/>
          </a:prstGeom>
          <a:noFill/>
          <a:ln>
            <a:noFill/>
          </a:ln>
        </p:spPr>
      </p:pic>
      <p:pic>
        <p:nvPicPr>
          <p:cNvPr id="258" name="Google Shape;258;p40"/>
          <p:cNvPicPr preferRelativeResize="0"/>
          <p:nvPr/>
        </p:nvPicPr>
        <p:blipFill rotWithShape="1">
          <a:blip r:embed="rId9">
            <a:alphaModFix/>
          </a:blip>
          <a:srcRect/>
          <a:stretch/>
        </p:blipFill>
        <p:spPr>
          <a:xfrm>
            <a:off x="8215119" y="2151304"/>
            <a:ext cx="3408486" cy="2089449"/>
          </a:xfrm>
          <a:prstGeom prst="rect">
            <a:avLst/>
          </a:prstGeom>
          <a:noFill/>
          <a:ln>
            <a:noFill/>
          </a:ln>
        </p:spPr>
      </p:pic>
      <p:pic>
        <p:nvPicPr>
          <p:cNvPr id="259" name="Google Shape;259;p40"/>
          <p:cNvPicPr preferRelativeResize="0"/>
          <p:nvPr/>
        </p:nvPicPr>
        <p:blipFill rotWithShape="1">
          <a:blip r:embed="rId10">
            <a:alphaModFix/>
          </a:blip>
          <a:srcRect/>
          <a:stretch/>
        </p:blipFill>
        <p:spPr>
          <a:xfrm>
            <a:off x="913263" y="2742512"/>
            <a:ext cx="1637172" cy="1083303"/>
          </a:xfrm>
          <a:prstGeom prst="rect">
            <a:avLst/>
          </a:prstGeom>
          <a:noFill/>
          <a:ln>
            <a:noFill/>
          </a:ln>
        </p:spPr>
      </p:pic>
      <p:sp>
        <p:nvSpPr>
          <p:cNvPr id="260" name="Google Shape;260;p40"/>
          <p:cNvSpPr txBox="1"/>
          <p:nvPr/>
        </p:nvSpPr>
        <p:spPr>
          <a:xfrm>
            <a:off x="3425233" y="2227951"/>
            <a:ext cx="4749597" cy="1200329"/>
          </a:xfrm>
          <a:prstGeom prst="rect">
            <a:avLst/>
          </a:prstGeom>
          <a:noFill/>
          <a:ln>
            <a:noFill/>
          </a:ln>
        </p:spPr>
        <p:txBody>
          <a:bodyPr spcFirstLastPara="1" wrap="square" lIns="91425" tIns="45700" rIns="91425" bIns="45700" anchor="t" anchorCtr="0">
            <a:noAutofit/>
          </a:bodyPr>
          <a:lstStyle/>
          <a:p>
            <a:r>
              <a:rPr lang="en-GB" sz="1800" b="1" dirty="0">
                <a:solidFill>
                  <a:schemeClr val="dk1"/>
                </a:solidFill>
                <a:latin typeface="Calibri"/>
                <a:ea typeface="Calibri"/>
                <a:cs typeface="Calibri"/>
                <a:sym typeface="Calibri"/>
              </a:rPr>
              <a:t>This presentation is part of a project that has received funding from the European Union’s Horizon 2020 research and innovation programme under grant agreement No 754919</a:t>
            </a:r>
            <a:r>
              <a:rPr lang="en-GB" sz="1800" b="1" dirty="0" smtClean="0">
                <a:solidFill>
                  <a:schemeClr val="dk1"/>
                </a:solidFill>
                <a:latin typeface="Calibri"/>
                <a:ea typeface="Calibri"/>
                <a:cs typeface="Calibri"/>
                <a:sym typeface="Calibri"/>
              </a:rPr>
              <a:t>.</a:t>
            </a:r>
            <a:r>
              <a:rPr lang="en-US" sz="1800" b="1" dirty="0">
                <a:latin typeface="Calibri"/>
                <a:ea typeface="Calibri"/>
                <a:cs typeface="Calibri"/>
                <a:sym typeface="Calibri"/>
              </a:rPr>
              <a:t> The information reflects only the authors’ view and the European Commission is not responsible for any use that may be made of the information it contains.</a:t>
            </a: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pic>
        <p:nvPicPr>
          <p:cNvPr id="2" name="Billede 1"/>
          <p:cNvPicPr>
            <a:picLocks noChangeAspect="1"/>
          </p:cNvPicPr>
          <p:nvPr/>
        </p:nvPicPr>
        <p:blipFill>
          <a:blip r:embed="rId11"/>
          <a:stretch>
            <a:fillRect/>
          </a:stretch>
        </p:blipFill>
        <p:spPr>
          <a:xfrm>
            <a:off x="8654596" y="5721853"/>
            <a:ext cx="2969009" cy="7071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Food for </a:t>
            </a:r>
            <a:r>
              <a:rPr lang="en-US" b="0" dirty="0" smtClean="0"/>
              <a:t>thoughts</a:t>
            </a:r>
            <a:endParaRPr lang="en-US" b="0" dirty="0"/>
          </a:p>
        </p:txBody>
      </p:sp>
      <p:sp>
        <p:nvSpPr>
          <p:cNvPr id="3" name="Pladsholder til tekst 2"/>
          <p:cNvSpPr>
            <a:spLocks noGrp="1"/>
          </p:cNvSpPr>
          <p:nvPr>
            <p:ph type="body" idx="1"/>
          </p:nvPr>
        </p:nvSpPr>
        <p:spPr>
          <a:xfrm>
            <a:off x="1266567" y="1745672"/>
            <a:ext cx="9693296" cy="3994685"/>
          </a:xfrm>
        </p:spPr>
        <p:txBody>
          <a:bodyPr/>
          <a:lstStyle/>
          <a:p>
            <a:pPr lvl="0"/>
            <a:r>
              <a:rPr lang="en-US" dirty="0"/>
              <a:t>What do you know about communication?</a:t>
            </a:r>
            <a:endParaRPr lang="da-DK" dirty="0"/>
          </a:p>
          <a:p>
            <a:pPr lvl="0"/>
            <a:r>
              <a:rPr lang="en-US" dirty="0"/>
              <a:t>What does good communication consist of?</a:t>
            </a:r>
            <a:endParaRPr lang="da-DK" dirty="0"/>
          </a:p>
          <a:p>
            <a:pPr lvl="0"/>
            <a:r>
              <a:rPr lang="en-US" dirty="0"/>
              <a:t>Have you ever failed to communicate with someone? If so, why or why not?</a:t>
            </a:r>
            <a:endParaRPr lang="da-DK" dirty="0"/>
          </a:p>
          <a:p>
            <a:endParaRPr lang="da-DK" dirty="0"/>
          </a:p>
        </p:txBody>
      </p:sp>
    </p:spTree>
    <p:extLst>
      <p:ext uri="{BB962C8B-B14F-4D97-AF65-F5344CB8AC3E}">
        <p14:creationId xmlns:p14="http://schemas.microsoft.com/office/powerpoint/2010/main" val="346764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Definition</a:t>
            </a:r>
            <a:endParaRPr lang="da-DK" b="0" dirty="0"/>
          </a:p>
        </p:txBody>
      </p:sp>
      <p:sp>
        <p:nvSpPr>
          <p:cNvPr id="3" name="Pladsholder til tekst 2"/>
          <p:cNvSpPr>
            <a:spLocks noGrp="1"/>
          </p:cNvSpPr>
          <p:nvPr>
            <p:ph type="body" idx="1"/>
          </p:nvPr>
        </p:nvSpPr>
        <p:spPr/>
        <p:txBody>
          <a:bodyPr/>
          <a:lstStyle/>
          <a:p>
            <a:endParaRPr lang="da-DK" dirty="0"/>
          </a:p>
        </p:txBody>
      </p:sp>
      <p:sp>
        <p:nvSpPr>
          <p:cNvPr id="4" name="Rektangel 3"/>
          <p:cNvSpPr/>
          <p:nvPr/>
        </p:nvSpPr>
        <p:spPr>
          <a:xfrm>
            <a:off x="2272145" y="1921163"/>
            <a:ext cx="6991928" cy="362989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ysClr val="windowText" lastClr="000000"/>
                </a:solidFill>
              </a:rPr>
              <a:t>Assertiveness and communication</a:t>
            </a:r>
            <a:r>
              <a:rPr lang="en-US" sz="2400" i="1" dirty="0" smtClean="0">
                <a:solidFill>
                  <a:schemeClr val="tx1"/>
                </a:solidFill>
              </a:rPr>
              <a:t> strategy means</a:t>
            </a:r>
            <a:r>
              <a:rPr lang="en-US" sz="2400" dirty="0" smtClean="0">
                <a:solidFill>
                  <a:schemeClr val="tx1"/>
                </a:solidFill>
              </a:rPr>
              <a:t>:</a:t>
            </a:r>
          </a:p>
          <a:p>
            <a:pPr algn="ctr"/>
            <a:endParaRPr lang="en-US" sz="2400" dirty="0" smtClean="0">
              <a:solidFill>
                <a:schemeClr val="tx1"/>
              </a:solidFill>
            </a:endParaRPr>
          </a:p>
          <a:p>
            <a:pPr algn="ctr"/>
            <a:r>
              <a:rPr lang="en-US" sz="2400" dirty="0" smtClean="0">
                <a:solidFill>
                  <a:schemeClr val="tx1"/>
                </a:solidFill>
              </a:rPr>
              <a:t>To communicate in a </a:t>
            </a:r>
            <a:r>
              <a:rPr lang="en-US" sz="2400" dirty="0">
                <a:solidFill>
                  <a:schemeClr val="tx1"/>
                </a:solidFill>
              </a:rPr>
              <a:t>clear, precise and meaningful </a:t>
            </a:r>
            <a:r>
              <a:rPr lang="en-US" sz="2400" dirty="0" smtClean="0">
                <a:solidFill>
                  <a:schemeClr val="tx1"/>
                </a:solidFill>
              </a:rPr>
              <a:t>way and to listen actively to others</a:t>
            </a:r>
            <a:endParaRPr lang="da-DK" sz="2400" dirty="0">
              <a:solidFill>
                <a:schemeClr val="tx1"/>
              </a:solidFill>
            </a:endParaRPr>
          </a:p>
          <a:p>
            <a:pPr algn="ctr"/>
            <a:endParaRPr lang="da-DK" dirty="0">
              <a:solidFill>
                <a:schemeClr val="tx1"/>
              </a:solidFill>
            </a:endParaRPr>
          </a:p>
        </p:txBody>
      </p:sp>
    </p:spTree>
    <p:extLst>
      <p:ext uri="{BB962C8B-B14F-4D97-AF65-F5344CB8AC3E}">
        <p14:creationId xmlns:p14="http://schemas.microsoft.com/office/powerpoint/2010/main" val="372584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2426" y="366101"/>
            <a:ext cx="10796374" cy="751541"/>
          </a:xfrm>
        </p:spPr>
        <p:txBody>
          <a:bodyPr/>
          <a:lstStyle/>
          <a:p>
            <a:r>
              <a:rPr lang="en-US" b="0" dirty="0"/>
              <a:t>This skill is useful, for example, when…</a:t>
            </a:r>
            <a:endParaRPr lang="da-DK" b="0" dirty="0"/>
          </a:p>
        </p:txBody>
      </p:sp>
      <p:sp>
        <p:nvSpPr>
          <p:cNvPr id="3" name="Pladsholder til tekst 2"/>
          <p:cNvSpPr>
            <a:spLocks noGrp="1"/>
          </p:cNvSpPr>
          <p:nvPr>
            <p:ph type="body" idx="1"/>
          </p:nvPr>
        </p:nvSpPr>
        <p:spPr>
          <a:xfrm>
            <a:off x="1266567" y="1699490"/>
            <a:ext cx="9693296" cy="4040867"/>
          </a:xfrm>
        </p:spPr>
        <p:txBody>
          <a:bodyPr/>
          <a:lstStyle/>
          <a:p>
            <a:r>
              <a:rPr lang="en-US" dirty="0"/>
              <a:t>“When you disagree with someone, and you do not want to lose your temper”</a:t>
            </a:r>
            <a:endParaRPr lang="da-DK" dirty="0"/>
          </a:p>
          <a:p>
            <a:r>
              <a:rPr lang="en-US" dirty="0"/>
              <a:t>“When you want to communicate with others the way you want them to communicate with you”</a:t>
            </a:r>
            <a:endParaRPr lang="da-DK" dirty="0"/>
          </a:p>
          <a:p>
            <a:r>
              <a:rPr lang="en-US" dirty="0"/>
              <a:t>“When you need to listen to another person (for example, parents, or teachers) and be nice”.</a:t>
            </a:r>
            <a:endParaRPr lang="da-DK" dirty="0"/>
          </a:p>
          <a:p>
            <a:endParaRPr lang="da-DK" dirty="0"/>
          </a:p>
        </p:txBody>
      </p:sp>
    </p:spTree>
    <p:extLst>
      <p:ext uri="{BB962C8B-B14F-4D97-AF65-F5344CB8AC3E}">
        <p14:creationId xmlns:p14="http://schemas.microsoft.com/office/powerpoint/2010/main" val="257438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1266567" y="397164"/>
            <a:ext cx="9795443" cy="99185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400" b="0" i="0" u="none" strike="noStrike" cap="none" dirty="0" smtClean="0">
                <a:solidFill>
                  <a:srgbClr val="5592CE"/>
                </a:solidFill>
                <a:sym typeface="Arial"/>
              </a:rPr>
              <a:t>Theory of the skill: </a:t>
            </a:r>
            <a:br>
              <a:rPr lang="en-GB" sz="4400" b="0" i="0" u="none" strike="noStrike" cap="none" dirty="0" smtClean="0">
                <a:solidFill>
                  <a:srgbClr val="5592CE"/>
                </a:solidFill>
                <a:sym typeface="Arial"/>
              </a:rPr>
            </a:br>
            <a:r>
              <a:rPr lang="en-GB" sz="4400" b="0" i="0" u="none" strike="noStrike" cap="none" dirty="0" smtClean="0">
                <a:solidFill>
                  <a:srgbClr val="5592CE"/>
                </a:solidFill>
                <a:sym typeface="Arial"/>
              </a:rPr>
              <a:t>To </a:t>
            </a:r>
            <a:r>
              <a:rPr lang="en-GB" sz="4400" b="0" i="0" u="none" strike="noStrike" cap="none" dirty="0">
                <a:solidFill>
                  <a:srgbClr val="5592CE"/>
                </a:solidFill>
                <a:sym typeface="Arial"/>
              </a:rPr>
              <a:t>communicate </a:t>
            </a:r>
            <a:r>
              <a:rPr lang="en-GB" sz="4400" b="0" i="0" u="none" strike="noStrike" cap="none" dirty="0" smtClean="0">
                <a:solidFill>
                  <a:srgbClr val="5592CE"/>
                </a:solidFill>
                <a:sym typeface="Arial"/>
              </a:rPr>
              <a:t>assertively means</a:t>
            </a:r>
            <a:endParaRPr b="0" dirty="0"/>
          </a:p>
        </p:txBody>
      </p:sp>
      <p:sp>
        <p:nvSpPr>
          <p:cNvPr id="168" name="Google Shape;168;p26"/>
          <p:cNvSpPr txBox="1">
            <a:spLocks noGrp="1"/>
          </p:cNvSpPr>
          <p:nvPr>
            <p:ph type="body" idx="1"/>
          </p:nvPr>
        </p:nvSpPr>
        <p:spPr>
          <a:xfrm>
            <a:off x="1266567" y="1736435"/>
            <a:ext cx="9693296" cy="47382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5EACE3"/>
              </a:buClr>
              <a:buSzPts val="2590"/>
              <a:buFont typeface="Noto Sans Symbols"/>
              <a:buChar char="▪"/>
            </a:pPr>
            <a:r>
              <a:rPr lang="en-GB" sz="2590" b="0" i="0" u="none" strike="noStrike" cap="none" dirty="0">
                <a:solidFill>
                  <a:schemeClr val="dk1"/>
                </a:solidFill>
                <a:latin typeface="Arial"/>
                <a:ea typeface="Arial"/>
                <a:cs typeface="Arial"/>
                <a:sym typeface="Arial"/>
              </a:rPr>
              <a:t>Saying what you think and feel without demeaning or hurting others.</a:t>
            </a:r>
            <a:endParaRPr dirty="0"/>
          </a:p>
          <a:p>
            <a:pPr marL="228600" marR="0" lvl="0" indent="-228600" algn="l" rtl="0">
              <a:lnSpc>
                <a:spcPct val="150000"/>
              </a:lnSpc>
              <a:spcBef>
                <a:spcPts val="1000"/>
              </a:spcBef>
              <a:spcAft>
                <a:spcPts val="0"/>
              </a:spcAft>
              <a:buClr>
                <a:srgbClr val="5EACE3"/>
              </a:buClr>
              <a:buSzPts val="2590"/>
              <a:buFont typeface="Noto Sans Symbols"/>
              <a:buChar char="▪"/>
            </a:pPr>
            <a:r>
              <a:rPr lang="en-GB" sz="2590" b="0" i="0" u="none" strike="noStrike" cap="none" dirty="0">
                <a:solidFill>
                  <a:schemeClr val="dk1"/>
                </a:solidFill>
                <a:latin typeface="Arial"/>
                <a:ea typeface="Arial"/>
                <a:cs typeface="Arial"/>
                <a:sym typeface="Arial"/>
              </a:rPr>
              <a:t>Communicating in an open-minded, honest and direct manner.</a:t>
            </a:r>
            <a:endParaRPr dirty="0"/>
          </a:p>
          <a:p>
            <a:pPr marL="228600" marR="0" lvl="0" indent="-228600" algn="l" rtl="0">
              <a:lnSpc>
                <a:spcPct val="150000"/>
              </a:lnSpc>
              <a:spcBef>
                <a:spcPts val="1000"/>
              </a:spcBef>
              <a:spcAft>
                <a:spcPts val="0"/>
              </a:spcAft>
              <a:buClr>
                <a:srgbClr val="5EACE3"/>
              </a:buClr>
              <a:buSzPts val="2590"/>
              <a:buFont typeface="Noto Sans Symbols"/>
              <a:buChar char="▪"/>
            </a:pPr>
            <a:r>
              <a:rPr lang="en-GB" sz="2590" b="0" i="0" u="none" strike="noStrike" cap="none" dirty="0">
                <a:solidFill>
                  <a:schemeClr val="dk1"/>
                </a:solidFill>
                <a:latin typeface="Arial"/>
                <a:ea typeface="Arial"/>
                <a:cs typeface="Arial"/>
                <a:sym typeface="Arial"/>
              </a:rPr>
              <a:t>Basing the communication on yourself; using “I” instead of “you”, thus avoiding direct confrontation.</a:t>
            </a:r>
            <a:endParaRPr dirty="0"/>
          </a:p>
          <a:p>
            <a:pPr marL="228600" marR="0" lvl="0" indent="-228600" algn="l" rtl="0">
              <a:lnSpc>
                <a:spcPct val="150000"/>
              </a:lnSpc>
              <a:spcBef>
                <a:spcPts val="1000"/>
              </a:spcBef>
              <a:spcAft>
                <a:spcPts val="0"/>
              </a:spcAft>
              <a:buClr>
                <a:srgbClr val="5EACE3"/>
              </a:buClr>
              <a:buSzPts val="2590"/>
              <a:buFont typeface="Noto Sans Symbols"/>
              <a:buChar char="▪"/>
            </a:pPr>
            <a:r>
              <a:rPr lang="en-GB" sz="2590" b="0" i="0" u="none" strike="noStrike" cap="none" dirty="0">
                <a:solidFill>
                  <a:schemeClr val="dk1"/>
                </a:solidFill>
                <a:latin typeface="Arial"/>
                <a:ea typeface="Arial"/>
                <a:cs typeface="Arial"/>
                <a:sym typeface="Arial"/>
              </a:rPr>
              <a:t>Consistency in speech, body language and tone.</a:t>
            </a:r>
            <a:endParaRPr dirty="0"/>
          </a:p>
          <a:p>
            <a:pPr marL="228600" marR="0" lvl="0" indent="-228600" algn="l" rtl="0">
              <a:lnSpc>
                <a:spcPct val="150000"/>
              </a:lnSpc>
              <a:spcBef>
                <a:spcPts val="1000"/>
              </a:spcBef>
              <a:spcAft>
                <a:spcPts val="0"/>
              </a:spcAft>
              <a:buClr>
                <a:srgbClr val="5EACE3"/>
              </a:buClr>
              <a:buSzPts val="2590"/>
              <a:buFont typeface="Noto Sans Symbols"/>
              <a:buChar char="▪"/>
            </a:pPr>
            <a:r>
              <a:rPr lang="en-GB" sz="2590" b="0" i="0" u="none" strike="noStrike" cap="none" dirty="0">
                <a:solidFill>
                  <a:schemeClr val="dk1"/>
                </a:solidFill>
                <a:latin typeface="Arial"/>
                <a:ea typeface="Arial"/>
                <a:cs typeface="Arial"/>
                <a:sym typeface="Arial"/>
              </a:rPr>
              <a:t>Respecting others and still being able to set your own limits.</a:t>
            </a:r>
            <a:endParaRPr sz="259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600363" y="268825"/>
            <a:ext cx="11508509" cy="54397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en-GB" sz="4400" b="0" i="0" u="none" strike="noStrike" cap="none" dirty="0" smtClean="0">
                <a:solidFill>
                  <a:srgbClr val="5592CE"/>
                </a:solidFill>
                <a:sym typeface="Arial"/>
              </a:rPr>
              <a:t>Theory of the skill: Communication </a:t>
            </a:r>
            <a:r>
              <a:rPr lang="en-GB" sz="4400" b="0" i="0" u="none" strike="noStrike" cap="none" dirty="0">
                <a:solidFill>
                  <a:srgbClr val="5592CE"/>
                </a:solidFill>
                <a:sym typeface="Arial"/>
              </a:rPr>
              <a:t>styles</a:t>
            </a:r>
            <a:endParaRPr b="0" dirty="0"/>
          </a:p>
        </p:txBody>
      </p:sp>
      <p:graphicFrame>
        <p:nvGraphicFramePr>
          <p:cNvPr id="174" name="Google Shape;174;p27"/>
          <p:cNvGraphicFramePr/>
          <p:nvPr/>
        </p:nvGraphicFramePr>
        <p:xfrm>
          <a:off x="1378496" y="1020365"/>
          <a:ext cx="9589900" cy="5443230"/>
        </p:xfrm>
        <a:graphic>
          <a:graphicData uri="http://schemas.openxmlformats.org/drawingml/2006/table">
            <a:tbl>
              <a:tblPr firstRow="1" bandRow="1">
                <a:noFill/>
                <a:tableStyleId>{0BC11C48-3D54-432B-9D23-FBA2B93D80ED}</a:tableStyleId>
              </a:tblPr>
              <a:tblGrid>
                <a:gridCol w="2397475">
                  <a:extLst>
                    <a:ext uri="{9D8B030D-6E8A-4147-A177-3AD203B41FA5}">
                      <a16:colId xmlns:a16="http://schemas.microsoft.com/office/drawing/2014/main" val="20000"/>
                    </a:ext>
                  </a:extLst>
                </a:gridCol>
                <a:gridCol w="2397475">
                  <a:extLst>
                    <a:ext uri="{9D8B030D-6E8A-4147-A177-3AD203B41FA5}">
                      <a16:colId xmlns:a16="http://schemas.microsoft.com/office/drawing/2014/main" val="20001"/>
                    </a:ext>
                  </a:extLst>
                </a:gridCol>
                <a:gridCol w="2397475">
                  <a:extLst>
                    <a:ext uri="{9D8B030D-6E8A-4147-A177-3AD203B41FA5}">
                      <a16:colId xmlns:a16="http://schemas.microsoft.com/office/drawing/2014/main" val="20002"/>
                    </a:ext>
                  </a:extLst>
                </a:gridCol>
                <a:gridCol w="2397475">
                  <a:extLst>
                    <a:ext uri="{9D8B030D-6E8A-4147-A177-3AD203B41FA5}">
                      <a16:colId xmlns:a16="http://schemas.microsoft.com/office/drawing/2014/main" val="20003"/>
                    </a:ext>
                  </a:extLst>
                </a:gridCol>
              </a:tblGrid>
              <a:tr h="332775">
                <a:tc>
                  <a:txBody>
                    <a:bodyPr/>
                    <a:lstStyle/>
                    <a:p>
                      <a:pPr marL="0" marR="0" lvl="0" indent="0" algn="l" rtl="0">
                        <a:spcBef>
                          <a:spcPts val="0"/>
                        </a:spcBef>
                        <a:spcAft>
                          <a:spcPts val="0"/>
                        </a:spcAft>
                        <a:buNone/>
                      </a:pPr>
                      <a:r>
                        <a:rPr lang="en-GB" sz="1800" u="none" strike="noStrike" cap="none" dirty="0"/>
                        <a:t>Passive</a:t>
                      </a:r>
                      <a:endParaRPr sz="1800" dirty="0">
                        <a:solidFill>
                          <a:schemeClr val="dk1"/>
                        </a:solidFill>
                      </a:endParaRPr>
                    </a:p>
                  </a:txBody>
                  <a:tcPr marL="91450" marR="91450" marT="45725" marB="45725">
                    <a:solidFill>
                      <a:srgbClr val="5592CE"/>
                    </a:solidFill>
                  </a:tcPr>
                </a:tc>
                <a:tc>
                  <a:txBody>
                    <a:bodyPr/>
                    <a:lstStyle/>
                    <a:p>
                      <a:pPr marL="0" marR="0" lvl="0" indent="0" algn="l" rtl="0">
                        <a:spcBef>
                          <a:spcPts val="0"/>
                        </a:spcBef>
                        <a:spcAft>
                          <a:spcPts val="0"/>
                        </a:spcAft>
                        <a:buNone/>
                      </a:pPr>
                      <a:r>
                        <a:rPr lang="en-GB" sz="1800" dirty="0"/>
                        <a:t>Aggressive</a:t>
                      </a:r>
                      <a:endParaRPr sz="1800" dirty="0">
                        <a:solidFill>
                          <a:schemeClr val="dk1"/>
                        </a:solidFill>
                      </a:endParaRPr>
                    </a:p>
                  </a:txBody>
                  <a:tcPr marL="91450" marR="91450" marT="45725" marB="45725">
                    <a:solidFill>
                      <a:srgbClr val="5592CE"/>
                    </a:solidFill>
                  </a:tcPr>
                </a:tc>
                <a:tc>
                  <a:txBody>
                    <a:bodyPr/>
                    <a:lstStyle/>
                    <a:p>
                      <a:pPr marL="0" marR="0" lvl="0" indent="0" algn="l" rtl="0">
                        <a:spcBef>
                          <a:spcPts val="0"/>
                        </a:spcBef>
                        <a:spcAft>
                          <a:spcPts val="0"/>
                        </a:spcAft>
                        <a:buNone/>
                      </a:pPr>
                      <a:r>
                        <a:rPr lang="en-GB" sz="1800" dirty="0"/>
                        <a:t>Passive-aggressive</a:t>
                      </a:r>
                      <a:endParaRPr sz="1800" dirty="0">
                        <a:solidFill>
                          <a:schemeClr val="dk1"/>
                        </a:solidFill>
                      </a:endParaRPr>
                    </a:p>
                  </a:txBody>
                  <a:tcPr marL="91450" marR="91450" marT="45725" marB="45725">
                    <a:solidFill>
                      <a:srgbClr val="5592CE"/>
                    </a:solidFill>
                  </a:tcPr>
                </a:tc>
                <a:tc>
                  <a:txBody>
                    <a:bodyPr/>
                    <a:lstStyle/>
                    <a:p>
                      <a:pPr marL="0" marR="0" lvl="0" indent="0" algn="l" rtl="0">
                        <a:spcBef>
                          <a:spcPts val="0"/>
                        </a:spcBef>
                        <a:spcAft>
                          <a:spcPts val="0"/>
                        </a:spcAft>
                        <a:buNone/>
                      </a:pPr>
                      <a:r>
                        <a:rPr lang="en-GB" sz="1800" dirty="0"/>
                        <a:t>Assertive</a:t>
                      </a:r>
                      <a:endParaRPr sz="1800" dirty="0">
                        <a:solidFill>
                          <a:schemeClr val="dk1"/>
                        </a:solidFill>
                      </a:endParaRPr>
                    </a:p>
                  </a:txBody>
                  <a:tcPr marL="91450" marR="91450" marT="45725" marB="45725">
                    <a:solidFill>
                      <a:srgbClr val="5592CE"/>
                    </a:solidFill>
                  </a:tcPr>
                </a:tc>
                <a:extLst>
                  <a:ext uri="{0D108BD9-81ED-4DB2-BD59-A6C34878D82A}">
                    <a16:rowId xmlns:a16="http://schemas.microsoft.com/office/drawing/2014/main" val="10000"/>
                  </a:ext>
                </a:extLst>
              </a:tr>
              <a:tr h="972525">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avoid expressing opinions and feelings</a:t>
                      </a:r>
                      <a:endParaRPr sz="12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express and advocate your own feelings and opinions, violating the rights of others</a:t>
                      </a:r>
                      <a:endParaRPr sz="12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are passive on the surface but expressing your anger in a subtle way</a:t>
                      </a:r>
                      <a:endParaRPr sz="12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clearly state your opinions and feelings and firmly advocate your rights and needs without violating the rights of others</a:t>
                      </a:r>
                      <a:endParaRPr sz="1200" dirty="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473375">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say too little too late</a:t>
                      </a:r>
                      <a:endParaRPr sz="12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say too much too quickly</a:t>
                      </a:r>
                      <a:endParaRPr sz="12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say nothing but think differently</a:t>
                      </a:r>
                      <a:endParaRPr sz="12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1200" dirty="0">
                          <a:latin typeface="Arial"/>
                          <a:ea typeface="Arial"/>
                          <a:cs typeface="Arial"/>
                          <a:sym typeface="Arial"/>
                        </a:rPr>
                        <a:t>You say the right thing at the right time</a:t>
                      </a:r>
                      <a:endParaRPr sz="1200" dirty="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396600">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Feelings:</a:t>
                      </a:r>
                      <a:r>
                        <a:rPr lang="en-GB" sz="1100" dirty="0">
                          <a:latin typeface="Arial"/>
                          <a:ea typeface="Arial"/>
                          <a:cs typeface="Arial"/>
                          <a:sym typeface="Arial"/>
                        </a:rPr>
                        <a:t> </a:t>
                      </a:r>
                      <a:r>
                        <a:rPr lang="en-GB" sz="900" dirty="0">
                          <a:latin typeface="Arial"/>
                          <a:ea typeface="Arial"/>
                          <a:cs typeface="Arial"/>
                          <a:sym typeface="Arial"/>
                        </a:rPr>
                        <a:t>You have feelings of fear, anxiety, guilt, fatigue or nervousness</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Feelings:</a:t>
                      </a:r>
                      <a:r>
                        <a:rPr lang="en-GB" sz="1100" dirty="0">
                          <a:latin typeface="Arial"/>
                          <a:ea typeface="Arial"/>
                          <a:cs typeface="Arial"/>
                          <a:sym typeface="Arial"/>
                        </a:rPr>
                        <a:t> </a:t>
                      </a:r>
                      <a:r>
                        <a:rPr lang="en-GB" sz="900" dirty="0">
                          <a:latin typeface="Arial"/>
                          <a:ea typeface="Arial"/>
                          <a:cs typeface="Arial"/>
                          <a:sym typeface="Arial"/>
                        </a:rPr>
                        <a:t>You have feelings of anger, rage, hate or hostility</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Feelings:</a:t>
                      </a:r>
                      <a:r>
                        <a:rPr lang="en-GB" sz="1100" dirty="0">
                          <a:latin typeface="Arial"/>
                          <a:ea typeface="Arial"/>
                          <a:cs typeface="Arial"/>
                          <a:sym typeface="Arial"/>
                        </a:rPr>
                        <a:t> </a:t>
                      </a:r>
                      <a:r>
                        <a:rPr lang="en-GB" sz="900" dirty="0">
                          <a:latin typeface="Arial"/>
                          <a:ea typeface="Arial"/>
                          <a:cs typeface="Arial"/>
                          <a:sym typeface="Arial"/>
                        </a:rPr>
                        <a:t>You avoid showing your true feelings</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Feelings:</a:t>
                      </a:r>
                      <a:r>
                        <a:rPr lang="en-GB" sz="1100" dirty="0">
                          <a:latin typeface="Arial"/>
                          <a:ea typeface="Arial"/>
                          <a:cs typeface="Arial"/>
                          <a:sym typeface="Arial"/>
                        </a:rPr>
                        <a:t> </a:t>
                      </a:r>
                      <a:r>
                        <a:rPr lang="en-GB" sz="900" dirty="0">
                          <a:latin typeface="Arial"/>
                          <a:ea typeface="Arial"/>
                          <a:cs typeface="Arial"/>
                          <a:sym typeface="Arial"/>
                        </a:rPr>
                        <a:t>You have feelings related to the situation and act upon them constructively</a:t>
                      </a:r>
                      <a:endParaRPr sz="1100" dirty="0">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1286275">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Verbal expression:</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Oh, it does not mean a thing</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If you don’t mind</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Sorry</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Verbal expression:</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Oh, you had better take care because….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What delusions do you have?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Ridiculous</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Foolish</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Verbal expression:</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Oh, I don’t mind (but I do)</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It’s okay (but it is not)</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Don’t think of me (do)</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Verbal expression:</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I think…</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I feel…</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I wish…</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What do you mean?</a:t>
                      </a:r>
                      <a:endParaRPr sz="1100" dirty="0">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1381025">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Body language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twist your hands.</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bend your head.</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Your eyes are unfocused.</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Your voice is hesitant, insecure.</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Body language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point with your fingers.</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lean forward.</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stare.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raise your voice.</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Body language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mutter to yourself instead of confronting the issue.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use facial expressions that do not match your feelings.</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use irony and sarcasm.</a:t>
                      </a:r>
                      <a:endParaRPr sz="1100" dirty="0">
                        <a:latin typeface="Arial"/>
                        <a:ea typeface="Arial"/>
                        <a:cs typeface="Arial"/>
                        <a:sym typeface="Arial"/>
                      </a:endParaRPr>
                    </a:p>
                  </a:txBody>
                  <a:tcPr marL="68575" marR="68575" marT="0" marB="0"/>
                </a:tc>
                <a:tc>
                  <a:txBody>
                    <a:bodyPr/>
                    <a:lstStyle/>
                    <a:p>
                      <a:pPr marL="0" marR="0" lvl="0" indent="0" algn="l" rtl="0">
                        <a:lnSpc>
                          <a:spcPct val="150000"/>
                        </a:lnSpc>
                        <a:spcBef>
                          <a:spcPts val="0"/>
                        </a:spcBef>
                        <a:spcAft>
                          <a:spcPts val="0"/>
                        </a:spcAft>
                        <a:buNone/>
                      </a:pPr>
                      <a:r>
                        <a:rPr lang="en-GB" sz="900" dirty="0">
                          <a:latin typeface="Arial"/>
                          <a:ea typeface="Arial"/>
                          <a:cs typeface="Arial"/>
                          <a:sym typeface="Arial"/>
                        </a:rPr>
                        <a:t>Body language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have a natural body posture.</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Your movements are relaxed.</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maintain good eye contact.</a:t>
                      </a:r>
                      <a:endParaRPr sz="1100" dirty="0">
                        <a:latin typeface="Arial"/>
                        <a:ea typeface="Arial"/>
                        <a:cs typeface="Arial"/>
                        <a:sym typeface="Arial"/>
                      </a:endParaRPr>
                    </a:p>
                    <a:p>
                      <a:pPr marL="0" marR="0" lvl="0" indent="0" algn="l" rtl="0">
                        <a:lnSpc>
                          <a:spcPct val="150000"/>
                        </a:lnSpc>
                        <a:spcBef>
                          <a:spcPts val="750"/>
                        </a:spcBef>
                        <a:spcAft>
                          <a:spcPts val="0"/>
                        </a:spcAft>
                        <a:buNone/>
                      </a:pPr>
                      <a:r>
                        <a:rPr lang="en-GB" sz="900" dirty="0">
                          <a:latin typeface="Arial"/>
                          <a:ea typeface="Arial"/>
                          <a:cs typeface="Arial"/>
                          <a:sym typeface="Arial"/>
                        </a:rPr>
                        <a:t>You use a strong, calm voice.</a:t>
                      </a:r>
                      <a:endParaRPr sz="1100" dirty="0">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8"/>
          <p:cNvPicPr preferRelativeResize="0"/>
          <p:nvPr/>
        </p:nvPicPr>
        <p:blipFill rotWithShape="1">
          <a:blip r:embed="rId3">
            <a:alphaModFix/>
          </a:blip>
          <a:srcRect/>
          <a:stretch/>
        </p:blipFill>
        <p:spPr>
          <a:xfrm>
            <a:off x="1999191" y="816956"/>
            <a:ext cx="7602010" cy="5467112"/>
          </a:xfrm>
          <a:prstGeom prst="rect">
            <a:avLst/>
          </a:prstGeom>
          <a:noFill/>
          <a:ln>
            <a:noFill/>
          </a:ln>
        </p:spPr>
      </p:pic>
      <p:sp>
        <p:nvSpPr>
          <p:cNvPr id="180" name="Google Shape;180;p28"/>
          <p:cNvSpPr txBox="1"/>
          <p:nvPr/>
        </p:nvSpPr>
        <p:spPr>
          <a:xfrm>
            <a:off x="554182" y="252919"/>
            <a:ext cx="1119447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200" dirty="0" smtClean="0">
                <a:solidFill>
                  <a:srgbClr val="5592CE"/>
                </a:solidFill>
                <a:latin typeface="Calibri"/>
                <a:ea typeface="Calibri"/>
                <a:cs typeface="Calibri"/>
                <a:sym typeface="Calibri"/>
              </a:rPr>
              <a:t>Theory of the skill: Active </a:t>
            </a:r>
            <a:r>
              <a:rPr lang="en-GB" sz="4200" dirty="0">
                <a:solidFill>
                  <a:srgbClr val="5592CE"/>
                </a:solidFill>
                <a:latin typeface="Calibri"/>
                <a:ea typeface="Calibri"/>
                <a:cs typeface="Calibri"/>
                <a:sym typeface="Calibri"/>
              </a:rPr>
              <a:t>constructive responding</a:t>
            </a:r>
            <a:endParaRPr sz="4200" dirty="0">
              <a:solidFill>
                <a:srgbClr val="5592C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0" dirty="0" smtClean="0"/>
              <a:t>UPRIGHT video: Assertiveness &amp; Communication Strategies</a:t>
            </a:r>
            <a:endParaRPr lang="en-US" b="0" dirty="0"/>
          </a:p>
        </p:txBody>
      </p:sp>
      <p:sp>
        <p:nvSpPr>
          <p:cNvPr id="3" name="Pladsholder til tekst 2"/>
          <p:cNvSpPr>
            <a:spLocks noGrp="1"/>
          </p:cNvSpPr>
          <p:nvPr>
            <p:ph type="body" idx="1"/>
          </p:nvPr>
        </p:nvSpPr>
        <p:spPr>
          <a:xfrm>
            <a:off x="1266567" y="1389019"/>
            <a:ext cx="9693296" cy="4790107"/>
          </a:xfrm>
        </p:spPr>
        <p:txBody>
          <a:bodyPr/>
          <a:lstStyle/>
          <a:p>
            <a:r>
              <a:rPr lang="da-DK" dirty="0"/>
              <a:t>https://youtu.be/82QKek-3BkY</a:t>
            </a:r>
          </a:p>
        </p:txBody>
      </p:sp>
      <p:pic>
        <p:nvPicPr>
          <p:cNvPr id="5" name="Billede 4"/>
          <p:cNvPicPr>
            <a:picLocks noChangeAspect="1"/>
          </p:cNvPicPr>
          <p:nvPr/>
        </p:nvPicPr>
        <p:blipFill>
          <a:blip r:embed="rId2"/>
          <a:stretch>
            <a:fillRect/>
          </a:stretch>
        </p:blipFill>
        <p:spPr>
          <a:xfrm>
            <a:off x="2348067" y="2161894"/>
            <a:ext cx="7530296" cy="4211313"/>
          </a:xfrm>
          <a:prstGeom prst="rect">
            <a:avLst/>
          </a:prstGeom>
        </p:spPr>
      </p:pic>
    </p:spTree>
    <p:extLst>
      <p:ext uri="{BB962C8B-B14F-4D97-AF65-F5344CB8AC3E}">
        <p14:creationId xmlns:p14="http://schemas.microsoft.com/office/powerpoint/2010/main" val="1950510968"/>
      </p:ext>
    </p:extLst>
  </p:cSld>
  <p:clrMapOvr>
    <a:masterClrMapping/>
  </p:clrMapOvr>
</p:sld>
</file>

<file path=ppt/theme/theme1.xml><?xml version="1.0" encoding="utf-8"?>
<a:theme xmlns:a="http://schemas.openxmlformats.org/drawingml/2006/main" name="Office Theme">
  <a:themeElements>
    <a:clrScheme name="Landdlæknir">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2149</Words>
  <Application>Microsoft Office PowerPoint</Application>
  <PresentationFormat>Widescreen</PresentationFormat>
  <Paragraphs>145</Paragraphs>
  <Slides>20</Slides>
  <Notes>13</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20</vt:i4>
      </vt:variant>
    </vt:vector>
  </HeadingPairs>
  <TitlesOfParts>
    <vt:vector size="27" baseType="lpstr">
      <vt:lpstr>Helvetica Neue</vt:lpstr>
      <vt:lpstr>helvetica</vt:lpstr>
      <vt:lpstr>Arial</vt:lpstr>
      <vt:lpstr>Noto Sans Symbols</vt:lpstr>
      <vt:lpstr>Calibri</vt:lpstr>
      <vt:lpstr>Office Theme</vt:lpstr>
      <vt:lpstr>Diseño personalizado</vt:lpstr>
      <vt:lpstr>Assertiveness &amp; Communication Strategies</vt:lpstr>
      <vt:lpstr>UPRIGHT Overview</vt:lpstr>
      <vt:lpstr>Food for thoughts</vt:lpstr>
      <vt:lpstr>Definition</vt:lpstr>
      <vt:lpstr>This skill is useful, for example, when…</vt:lpstr>
      <vt:lpstr>Theory of the skill:  To communicate assertively means</vt:lpstr>
      <vt:lpstr>Theory of the skill: Communication styles</vt:lpstr>
      <vt:lpstr>PowerPoint-præsentation</vt:lpstr>
      <vt:lpstr>UPRIGHT video: Assertiveness &amp; Communication Strategies</vt:lpstr>
      <vt:lpstr>A story for discussion: Bucket and dipper</vt:lpstr>
      <vt:lpstr>Dilemma for discussion </vt:lpstr>
      <vt:lpstr>Exercise: Types of response</vt:lpstr>
      <vt:lpstr>Exercise: A pocket full of beads</vt:lpstr>
      <vt:lpstr>Exercise: Active listening</vt:lpstr>
      <vt:lpstr>Exercise: Bad Habits</vt:lpstr>
      <vt:lpstr>Exercise: Real Life Ratio</vt:lpstr>
      <vt:lpstr>Mindfulness: Shake it up – calm it down (1)</vt:lpstr>
      <vt:lpstr>Mindfulness: Shake it up – calm it down (2)</vt:lpstr>
      <vt:lpstr>Transfer exercise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Strategies</dc:title>
  <dc:creator>CARLOTA LAS HAYAS RODRIGUEZ</dc:creator>
  <cp:lastModifiedBy>Mette Marie Ledertoug</cp:lastModifiedBy>
  <cp:revision>17</cp:revision>
  <dcterms:modified xsi:type="dcterms:W3CDTF">2021-09-21T08:06:16Z</dcterms:modified>
</cp:coreProperties>
</file>