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7" r:id="rId1"/>
    <p:sldMasterId id="2147483770" r:id="rId2"/>
  </p:sldMasterIdLst>
  <p:handoutMasterIdLst>
    <p:handoutMasterId r:id="rId26"/>
  </p:handoutMasterIdLst>
  <p:sldIdLst>
    <p:sldId id="276" r:id="rId3"/>
    <p:sldId id="279" r:id="rId4"/>
    <p:sldId id="280" r:id="rId5"/>
    <p:sldId id="281" r:id="rId6"/>
    <p:sldId id="282" r:id="rId7"/>
    <p:sldId id="283" r:id="rId8"/>
    <p:sldId id="258" r:id="rId9"/>
    <p:sldId id="284" r:id="rId10"/>
    <p:sldId id="265" r:id="rId11"/>
    <p:sldId id="277" r:id="rId12"/>
    <p:sldId id="266" r:id="rId13"/>
    <p:sldId id="267" r:id="rId14"/>
    <p:sldId id="268" r:id="rId15"/>
    <p:sldId id="269" r:id="rId16"/>
    <p:sldId id="270" r:id="rId17"/>
    <p:sldId id="285" r:id="rId18"/>
    <p:sldId id="271" r:id="rId19"/>
    <p:sldId id="272" r:id="rId20"/>
    <p:sldId id="273" r:id="rId21"/>
    <p:sldId id="274" r:id="rId22"/>
    <p:sldId id="278" r:id="rId23"/>
    <p:sldId id="275" r:id="rId24"/>
    <p:sldId id="264" r:id="rId25"/>
  </p:sldIdLst>
  <p:sldSz cx="12192000" cy="6858000"/>
  <p:notesSz cx="6858000" cy="9144000"/>
  <p:embeddedFontLst>
    <p:embeddedFont>
      <p:font typeface="helvetica" panose="020B060402020202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RotisSemiSans"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C14"/>
    <a:srgbClr val="559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0" autoAdjust="0"/>
    <p:restoredTop sz="94660"/>
  </p:normalViewPr>
  <p:slideViewPr>
    <p:cSldViewPr snapToGrid="0">
      <p:cViewPr varScale="1">
        <p:scale>
          <a:sx n="88" d="100"/>
          <a:sy n="88" d="100"/>
        </p:scale>
        <p:origin x="470"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5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49d78a5d06c34203" providerId="Windows Live" clId="Web-{B241576C-3D10-4D15-93A7-87423F1AA838}"/>
    <pc:docChg chg="modSld">
      <pc:chgData name="Guest User" userId="49d78a5d06c34203" providerId="Windows Live" clId="Web-{B241576C-3D10-4D15-93A7-87423F1AA838}" dt="2018-06-12T13:15:25.631" v="5"/>
      <pc:docMkLst>
        <pc:docMk/>
      </pc:docMkLst>
      <pc:sldChg chg="mod setBg">
        <pc:chgData name="Guest User" userId="49d78a5d06c34203" providerId="Windows Live" clId="Web-{B241576C-3D10-4D15-93A7-87423F1AA838}" dt="2018-06-12T13:15:05.303" v="3"/>
        <pc:sldMkLst>
          <pc:docMk/>
          <pc:sldMk cId="109857222" sldId="256"/>
        </pc:sldMkLst>
      </pc:sldChg>
      <pc:sldChg chg="mod setBg">
        <pc:chgData name="Guest User" userId="49d78a5d06c34203" providerId="Windows Live" clId="Web-{B241576C-3D10-4D15-93A7-87423F1AA838}" dt="2018-06-12T13:15:25.631" v="5"/>
        <pc:sldMkLst>
          <pc:docMk/>
          <pc:sldMk cId="3945960032" sldId="257"/>
        </pc:sldMkLst>
      </pc:sldChg>
      <pc:sldChg chg="mod setBg">
        <pc:chgData name="Guest User" userId="49d78a5d06c34203" providerId="Windows Live" clId="Web-{B241576C-3D10-4D15-93A7-87423F1AA838}" dt="2018-06-12T13:15:16.412" v="4"/>
        <pc:sldMkLst>
          <pc:docMk/>
          <pc:sldMk cId="3501615273"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E435B77-DA5C-44EE-8BC9-5792F85F87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A668434-3F70-4A3D-AB9E-413B6815F3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E9DE19-FACC-4B89-A1C7-624C85BD71D5}" type="datetimeFigureOut">
              <a:rPr lang="es-ES" smtClean="0"/>
              <a:t>20/09/2021</a:t>
            </a:fld>
            <a:endParaRPr lang="es-ES"/>
          </a:p>
        </p:txBody>
      </p:sp>
      <p:sp>
        <p:nvSpPr>
          <p:cNvPr id="4" name="Marcador de pie de página 3">
            <a:extLst>
              <a:ext uri="{FF2B5EF4-FFF2-40B4-BE49-F238E27FC236}">
                <a16:creationId xmlns:a16="http://schemas.microsoft.com/office/drawing/2014/main" id="{B7830486-01BC-4F0A-A175-D108C86B17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0AFC577-1148-4143-A28E-B8D3982AD9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35A7B-1E26-4E99-852B-21C3F9B84860}" type="slidenum">
              <a:rPr lang="es-ES" smtClean="0"/>
              <a:t>‹nr.›</a:t>
            </a:fld>
            <a:endParaRPr lang="es-ES"/>
          </a:p>
        </p:txBody>
      </p:sp>
    </p:spTree>
    <p:extLst>
      <p:ext uri="{BB962C8B-B14F-4D97-AF65-F5344CB8AC3E}">
        <p14:creationId xmlns:p14="http://schemas.microsoft.com/office/powerpoint/2010/main" val="32040384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E51EB8-75CA-4D4B-ACA7-2186E56B1D09}"/>
              </a:ext>
            </a:extLst>
          </p:cNvPr>
          <p:cNvSpPr>
            <a:spLocks noGrp="1"/>
          </p:cNvSpPr>
          <p:nvPr>
            <p:ph type="title"/>
          </p:nvPr>
        </p:nvSpPr>
        <p:spPr>
          <a:xfrm>
            <a:off x="1192427" y="366101"/>
            <a:ext cx="9767436" cy="751541"/>
          </a:xfrm>
        </p:spPr>
        <p:txBody>
          <a:bodyPr/>
          <a:lstStyle/>
          <a:p>
            <a:r>
              <a:rPr lang="es-ES"/>
              <a:t>Haga clic para modificar el estilo de título del patrón</a:t>
            </a:r>
            <a:endParaRPr lang="en-US" dirty="0"/>
          </a:p>
        </p:txBody>
      </p:sp>
      <p:sp>
        <p:nvSpPr>
          <p:cNvPr id="8" name="Content Placeholder 2">
            <a:extLst>
              <a:ext uri="{FF2B5EF4-FFF2-40B4-BE49-F238E27FC236}">
                <a16:creationId xmlns:a16="http://schemas.microsoft.com/office/drawing/2014/main" id="{1C3FC17A-119B-4E3A-BFC9-C962382A3F88}"/>
              </a:ext>
            </a:extLst>
          </p:cNvPr>
          <p:cNvSpPr>
            <a:spLocks noGrp="1"/>
          </p:cNvSpPr>
          <p:nvPr>
            <p:ph idx="1"/>
          </p:nvPr>
        </p:nvSpPr>
        <p:spPr>
          <a:xfrm>
            <a:off x="1266567" y="1389020"/>
            <a:ext cx="9693296"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87963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95F51AD-22C5-498F-A417-1518F551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54C9A9ED-7901-45BB-B933-1856D078C925}"/>
              </a:ext>
            </a:extLst>
          </p:cNvPr>
          <p:cNvSpPr>
            <a:spLocks noGrp="1"/>
          </p:cNvSpPr>
          <p:nvPr>
            <p:ph type="title" hasCustomPrompt="1"/>
          </p:nvPr>
        </p:nvSpPr>
        <p:spPr>
          <a:xfrm>
            <a:off x="2572341" y="1388568"/>
            <a:ext cx="5266561" cy="751541"/>
          </a:xfrm>
          <a:prstGeom prst="rect">
            <a:avLst/>
          </a:prstGeom>
        </p:spPr>
        <p:txBody>
          <a:bodyPr vert="horz" lIns="91440" tIns="45720" rIns="91440" bIns="45720" rtlCol="0" anchor="ctr">
            <a:normAutofit/>
          </a:bodyPr>
          <a:lstStyle>
            <a:lvl1pPr>
              <a:defRPr sz="5400">
                <a:solidFill>
                  <a:srgbClr val="5592CE"/>
                </a:solidFill>
                <a:latin typeface="Rotis SemiSans Std" panose="02000503040000020204" pitchFamily="50" charset="0"/>
              </a:defRPr>
            </a:lvl1pPr>
          </a:lstStyle>
          <a:p>
            <a:r>
              <a:rPr lang="es-ES" dirty="0"/>
              <a:t>Título de la</a:t>
            </a:r>
            <a:br>
              <a:rPr lang="es-ES" dirty="0"/>
            </a:br>
            <a:r>
              <a:rPr lang="es-ES" dirty="0"/>
              <a:t>presentación</a:t>
            </a:r>
            <a:endParaRPr lang="en-US" dirty="0"/>
          </a:p>
        </p:txBody>
      </p:sp>
    </p:spTree>
    <p:extLst>
      <p:ext uri="{BB962C8B-B14F-4D97-AF65-F5344CB8AC3E}">
        <p14:creationId xmlns:p14="http://schemas.microsoft.com/office/powerpoint/2010/main" val="277318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411780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7D29C088-DA58-428F-9D46-2B5EC3D31FCE}"/>
              </a:ext>
            </a:extLst>
          </p:cNvPr>
          <p:cNvSpPr>
            <a:spLocks noGrp="1"/>
          </p:cNvSpPr>
          <p:nvPr>
            <p:ph type="sldNum" sz="quarter" idx="4"/>
          </p:nvPr>
        </p:nvSpPr>
        <p:spPr>
          <a:xfrm>
            <a:off x="5832568" y="6548844"/>
            <a:ext cx="472440" cy="282122"/>
          </a:xfrm>
          <a:prstGeom prst="rect">
            <a:avLst/>
          </a:prstGeom>
          <a:ln>
            <a:solidFill>
              <a:schemeClr val="bg1">
                <a:lumMod val="75000"/>
              </a:schemeClr>
            </a:solidFill>
          </a:ln>
        </p:spPr>
        <p:txBody>
          <a:bodyPr/>
          <a:lstStyle>
            <a:lvl1pPr>
              <a:defRPr sz="1400">
                <a:solidFill>
                  <a:schemeClr val="tx1">
                    <a:lumMod val="50000"/>
                    <a:lumOff val="50000"/>
                  </a:schemeClr>
                </a:solidFill>
              </a:defRPr>
            </a:lvl1pPr>
          </a:lstStyle>
          <a:p>
            <a:fld id="{89676473-8556-4EAF-BEF1-AE2FDF9849E5}" type="slidenum">
              <a:rPr lang="es-ES" smtClean="0"/>
              <a:t>‹nr.›</a:t>
            </a:fld>
            <a:endParaRPr lang="es-ES"/>
          </a:p>
        </p:txBody>
      </p:sp>
    </p:spTree>
    <p:extLst>
      <p:ext uri="{BB962C8B-B14F-4D97-AF65-F5344CB8AC3E}">
        <p14:creationId xmlns:p14="http://schemas.microsoft.com/office/powerpoint/2010/main" val="80219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B10B5-9238-45D1-A3DF-67C2E35EEB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23AA51-E9FD-4BAA-ACF0-A2FE74C87E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A6DACE-828D-45F3-ACC4-18818449751E}"/>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5" name="Marcador de pie de página 4">
            <a:extLst>
              <a:ext uri="{FF2B5EF4-FFF2-40B4-BE49-F238E27FC236}">
                <a16:creationId xmlns:a16="http://schemas.microsoft.com/office/drawing/2014/main" id="{64AF1298-6D7D-4DEF-8882-2F2D78515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E9100E-0B47-4FF7-9A2F-E447EC5C7833}"/>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300827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27B2A-5496-48C9-A4B7-B8CCCF77E3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D59DC6-F86D-4111-998C-E57B6D810D5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8C8F41-8710-40D6-95C0-6241E6842CC7}"/>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5" name="Marcador de pie de página 4">
            <a:extLst>
              <a:ext uri="{FF2B5EF4-FFF2-40B4-BE49-F238E27FC236}">
                <a16:creationId xmlns:a16="http://schemas.microsoft.com/office/drawing/2014/main" id="{1D765DB9-3F0D-4097-BC7F-C33CD04247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C4EAEF-DB5F-468C-A063-FAC4F02EDB6F}"/>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270834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D694C-4747-4A71-821D-BD54CB2194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7E734BF-0670-4012-ACA7-67D667518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5BC3F91-619A-4802-B672-3663EC8BEF55}"/>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5" name="Marcador de pie de página 4">
            <a:extLst>
              <a:ext uri="{FF2B5EF4-FFF2-40B4-BE49-F238E27FC236}">
                <a16:creationId xmlns:a16="http://schemas.microsoft.com/office/drawing/2014/main" id="{E698FBDF-98EF-4739-A8FF-0EC4025DB3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21B922-9280-410E-A385-5EA08BCC4391}"/>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155888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64AEAA-9B2A-43E3-B8C9-F515E73128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2D2A48-0996-4143-9BCB-7BB132EB037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E93623-088C-435A-8098-527ABA143EB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394B4-9135-4811-B154-939079497273}"/>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6" name="Marcador de pie de página 5">
            <a:extLst>
              <a:ext uri="{FF2B5EF4-FFF2-40B4-BE49-F238E27FC236}">
                <a16:creationId xmlns:a16="http://schemas.microsoft.com/office/drawing/2014/main" id="{F8E4A635-A04A-4708-8D37-1E6860EF9B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B712D5-7535-4FFA-98D4-C93162783840}"/>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101281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645E4-99EA-415D-AAA2-E0EDD38F62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2B1207A-5E25-44E5-AED9-21D6B4328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9EFCDBC-9C82-4C32-BF0F-7C1AD6449E6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D6C6713-E026-4ECB-98C4-4F2DBEB37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33CCB3B-AE07-4EF1-B96E-A9C82324B56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48582E-5E5A-4023-880F-0D9962A7D075}"/>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8" name="Marcador de pie de página 7">
            <a:extLst>
              <a:ext uri="{FF2B5EF4-FFF2-40B4-BE49-F238E27FC236}">
                <a16:creationId xmlns:a16="http://schemas.microsoft.com/office/drawing/2014/main" id="{5E7FBD08-12CE-4C2F-9DD5-7E1B87E46B2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EE85A1F-8B79-4496-9257-F3EF07612196}"/>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109898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681BE-2785-4B03-B07B-11E42BF7A40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08F99F3-A962-4E7A-A32F-211682B1607D}"/>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4" name="Marcador de pie de página 3">
            <a:extLst>
              <a:ext uri="{FF2B5EF4-FFF2-40B4-BE49-F238E27FC236}">
                <a16:creationId xmlns:a16="http://schemas.microsoft.com/office/drawing/2014/main" id="{22F70501-D22A-4E00-BEFA-056531EBC67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FFE14B-C653-45A8-A45E-912B2B9D81A8}"/>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715337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8C220C8-D970-4A05-8694-DF25F572E7DA}"/>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3" name="Marcador de pie de página 2">
            <a:extLst>
              <a:ext uri="{FF2B5EF4-FFF2-40B4-BE49-F238E27FC236}">
                <a16:creationId xmlns:a16="http://schemas.microsoft.com/office/drawing/2014/main" id="{FAB8138C-72CB-4D1D-BFC2-8824A804D2D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3296C6D-9BA3-4AAA-AAA0-10454F907353}"/>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186430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92427" y="820431"/>
            <a:ext cx="9767436" cy="406927"/>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229497" y="1389020"/>
            <a:ext cx="9693296"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129146" y="5740358"/>
            <a:ext cx="2743200" cy="365125"/>
          </a:xfrm>
          <a:prstGeom prst="rect">
            <a:avLst/>
          </a:prstGeom>
        </p:spPr>
        <p:txBody>
          <a:bodyPr/>
          <a:lstStyle/>
          <a:p>
            <a:fld id="{7D84A882-0AF1-4310-88BD-C2DE474C067B}" type="datetimeFigureOut">
              <a:rPr lang="es-ES" smtClean="0"/>
              <a:t>20/09/2021</a:t>
            </a:fld>
            <a:endParaRPr lang="es-E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270624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C1A9A-1994-4ABD-8604-D185CC86CD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BC9D0-3358-4FC7-A2C2-97DE516358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D4847CD-93C3-4450-B3B3-1E2210C75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09C65D7-27B5-4A80-844B-2F73ABB56431}"/>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6" name="Marcador de pie de página 5">
            <a:extLst>
              <a:ext uri="{FF2B5EF4-FFF2-40B4-BE49-F238E27FC236}">
                <a16:creationId xmlns:a16="http://schemas.microsoft.com/office/drawing/2014/main" id="{D15EF7ED-24CE-4393-971C-365B1538316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466B5B-81DB-4074-9547-AF9C15AA60FF}"/>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2597577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ECFEF-2A79-4109-A5CB-7498FFFA6B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E2C333B-1D35-42E2-9E3A-63361C52D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A7C2962-0409-4AAB-B78B-487D33FD6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97835CB-976C-45CF-AD93-B90946B31928}"/>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6" name="Marcador de pie de página 5">
            <a:extLst>
              <a:ext uri="{FF2B5EF4-FFF2-40B4-BE49-F238E27FC236}">
                <a16:creationId xmlns:a16="http://schemas.microsoft.com/office/drawing/2014/main" id="{135AFC15-C8B6-4425-8CD1-52C1962AAE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21757CC-035B-4DB1-B33F-97DCF8CDBA65}"/>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1695353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557F1-1FFD-4914-B55C-6854BB1EFD8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178BA60-43A1-4571-856F-448EFEFC034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F8AC02-D375-414B-8591-D42C24FABEAD}"/>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5" name="Marcador de pie de página 4">
            <a:extLst>
              <a:ext uri="{FF2B5EF4-FFF2-40B4-BE49-F238E27FC236}">
                <a16:creationId xmlns:a16="http://schemas.microsoft.com/office/drawing/2014/main" id="{6844A99C-59C2-4B2C-9E44-7BE46C37CF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AF7C8B3-924B-45E3-9BBF-72684AD1F2A8}"/>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369264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6721E18-AD67-41B4-AFDD-4BE891A0765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FE66D5A-AA45-48AD-9C61-E12B532E873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A9941E6-5789-4188-AD5E-5F9EE4C4469A}"/>
              </a:ext>
            </a:extLst>
          </p:cNvPr>
          <p:cNvSpPr>
            <a:spLocks noGrp="1"/>
          </p:cNvSpPr>
          <p:nvPr>
            <p:ph type="dt" sz="half" idx="10"/>
          </p:nvPr>
        </p:nvSpPr>
        <p:spPr/>
        <p:txBody>
          <a:bodyPr/>
          <a:lstStyle/>
          <a:p>
            <a:fld id="{101BC566-53C2-49E9-B816-BB71BA59E688}" type="datetimeFigureOut">
              <a:rPr lang="es-ES" smtClean="0"/>
              <a:t>20/09/2021</a:t>
            </a:fld>
            <a:endParaRPr lang="es-ES"/>
          </a:p>
        </p:txBody>
      </p:sp>
      <p:sp>
        <p:nvSpPr>
          <p:cNvPr id="5" name="Marcador de pie de página 4">
            <a:extLst>
              <a:ext uri="{FF2B5EF4-FFF2-40B4-BE49-F238E27FC236}">
                <a16:creationId xmlns:a16="http://schemas.microsoft.com/office/drawing/2014/main" id="{7AEAEA5D-077A-46FB-988C-58C20402D4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0D04950-E5A0-4711-9DCD-47812CD36C89}"/>
              </a:ext>
            </a:extLst>
          </p:cNvPr>
          <p:cNvSpPr>
            <a:spLocks noGrp="1"/>
          </p:cNvSpPr>
          <p:nvPr>
            <p:ph type="sldNum" sz="quarter" idx="12"/>
          </p:nvPr>
        </p:nvSpPr>
        <p:spPr/>
        <p:txBody>
          <a:bodyPr/>
          <a:lstStyle/>
          <a:p>
            <a:fld id="{F89A7137-30FD-4F56-9974-76904ABD36AF}" type="slidenum">
              <a:rPr lang="es-ES" smtClean="0"/>
              <a:t>‹nr.›</a:t>
            </a:fld>
            <a:endParaRPr lang="es-ES"/>
          </a:p>
        </p:txBody>
      </p:sp>
    </p:spTree>
    <p:extLst>
      <p:ext uri="{BB962C8B-B14F-4D97-AF65-F5344CB8AC3E}">
        <p14:creationId xmlns:p14="http://schemas.microsoft.com/office/powerpoint/2010/main" val="128389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91215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262983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86172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255818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388050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40919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D84A882-0AF1-4310-88BD-C2DE474C067B}" type="datetimeFigureOut">
              <a:rPr lang="es-ES" smtClean="0"/>
              <a:t>20/09/2021</a:t>
            </a:fld>
            <a:endParaRPr lang="es-E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676473-8556-4EAF-BEF1-AE2FDF9849E5}" type="slidenum">
              <a:rPr lang="es-ES" smtClean="0"/>
              <a:t>‹nr.›</a:t>
            </a:fld>
            <a:endParaRPr lang="es-ES"/>
          </a:p>
        </p:txBody>
      </p:sp>
    </p:spTree>
    <p:extLst>
      <p:ext uri="{BB962C8B-B14F-4D97-AF65-F5344CB8AC3E}">
        <p14:creationId xmlns:p14="http://schemas.microsoft.com/office/powerpoint/2010/main" val="12888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6567" y="507804"/>
            <a:ext cx="9767436" cy="751541"/>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266567" y="1389020"/>
            <a:ext cx="969329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ángulo 6">
            <a:extLst>
              <a:ext uri="{FF2B5EF4-FFF2-40B4-BE49-F238E27FC236}">
                <a16:creationId xmlns:a16="http://schemas.microsoft.com/office/drawing/2014/main" id="{B2117447-624D-46CE-8648-326AFB7D8E43}"/>
              </a:ext>
            </a:extLst>
          </p:cNvPr>
          <p:cNvSpPr/>
          <p:nvPr/>
        </p:nvSpPr>
        <p:spPr>
          <a:xfrm>
            <a:off x="0" y="1729046"/>
            <a:ext cx="623455" cy="5128954"/>
          </a:xfrm>
          <a:prstGeom prst="rect">
            <a:avLst/>
          </a:prstGeom>
          <a:solidFill>
            <a:srgbClr val="55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E62B8729-6724-4A98-8DF2-FF2EB53B9B87}"/>
              </a:ext>
            </a:extLst>
          </p:cNvPr>
          <p:cNvSpPr txBox="1"/>
          <p:nvPr/>
        </p:nvSpPr>
        <p:spPr>
          <a:xfrm>
            <a:off x="588592" y="6414206"/>
            <a:ext cx="3400663" cy="584775"/>
          </a:xfrm>
          <a:prstGeom prst="rect">
            <a:avLst/>
          </a:prstGeom>
          <a:noFill/>
        </p:spPr>
        <p:txBody>
          <a:bodyPr wrap="square" rtlCol="0">
            <a:spAutoFit/>
          </a:bodyPr>
          <a:lstStyle/>
          <a:p>
            <a:pPr marL="0" indent="0" algn="l"/>
            <a:r>
              <a:rPr lang="es-ES" sz="1800" b="1" dirty="0">
                <a:solidFill>
                  <a:srgbClr val="5592CE"/>
                </a:solidFill>
                <a:latin typeface="RotisSemiSans" pitchFamily="50" charset="0"/>
              </a:rPr>
              <a:t>COPING</a:t>
            </a:r>
            <a:r>
              <a:rPr lang="es-ES" sz="1400" b="0" dirty="0">
                <a:solidFill>
                  <a:schemeClr val="tx1">
                    <a:lumMod val="50000"/>
                    <a:lumOff val="50000"/>
                  </a:schemeClr>
                </a:solidFill>
                <a:latin typeface="RotisSemiSans" pitchFamily="50" charset="0"/>
              </a:rPr>
              <a:t>  · </a:t>
            </a:r>
            <a:r>
              <a:rPr lang="es-ES" sz="1400" b="1" dirty="0" err="1">
                <a:solidFill>
                  <a:schemeClr val="tx1">
                    <a:lumMod val="50000"/>
                    <a:lumOff val="50000"/>
                  </a:schemeClr>
                </a:solidFill>
                <a:latin typeface="RotisSemiSans" pitchFamily="50" charset="0"/>
              </a:rPr>
              <a:t>Conflict</a:t>
            </a:r>
            <a:r>
              <a:rPr lang="es-ES" sz="1400" b="1" dirty="0">
                <a:solidFill>
                  <a:schemeClr val="tx1">
                    <a:lumMod val="50000"/>
                    <a:lumOff val="50000"/>
                  </a:schemeClr>
                </a:solidFill>
                <a:latin typeface="RotisSemiSans" pitchFamily="50" charset="0"/>
              </a:rPr>
              <a:t> </a:t>
            </a:r>
            <a:r>
              <a:rPr lang="es-ES" sz="1400" b="1" dirty="0" err="1">
                <a:solidFill>
                  <a:schemeClr val="tx1">
                    <a:lumMod val="50000"/>
                    <a:lumOff val="50000"/>
                  </a:schemeClr>
                </a:solidFill>
                <a:latin typeface="RotisSemiSans" pitchFamily="50" charset="0"/>
              </a:rPr>
              <a:t>resolution</a:t>
            </a:r>
            <a:r>
              <a:rPr lang="es-ES" sz="1400" b="1" dirty="0">
                <a:solidFill>
                  <a:schemeClr val="tx1">
                    <a:lumMod val="50000"/>
                    <a:lumOff val="50000"/>
                  </a:schemeClr>
                </a:solidFill>
                <a:latin typeface="RotisSemiSans" pitchFamily="50" charset="0"/>
              </a:rPr>
              <a:t>			</a:t>
            </a:r>
            <a:endParaRPr lang="es-ES" sz="1400" b="1" dirty="0">
              <a:solidFill>
                <a:schemeClr val="bg1">
                  <a:lumMod val="65000"/>
                </a:schemeClr>
              </a:solidFill>
              <a:latin typeface="RotisSemiSans" pitchFamily="50" charset="0"/>
            </a:endParaRPr>
          </a:p>
        </p:txBody>
      </p:sp>
      <p:pic>
        <p:nvPicPr>
          <p:cNvPr id="9" name="Imagen 8">
            <a:extLst>
              <a:ext uri="{FF2B5EF4-FFF2-40B4-BE49-F238E27FC236}">
                <a16:creationId xmlns:a16="http://schemas.microsoft.com/office/drawing/2014/main" id="{72AD33AD-77D3-4C91-86B2-235D040B73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16029" y="6245803"/>
            <a:ext cx="775404" cy="582499"/>
          </a:xfrm>
          <a:prstGeom prst="rect">
            <a:avLst/>
          </a:prstGeom>
        </p:spPr>
      </p:pic>
      <p:pic>
        <p:nvPicPr>
          <p:cNvPr id="10" name="Picture 3">
            <a:extLst>
              <a:ext uri="{FF2B5EF4-FFF2-40B4-BE49-F238E27FC236}">
                <a16:creationId xmlns:a16="http://schemas.microsoft.com/office/drawing/2014/main" id="{8569F0B8-86D3-4E85-8049-EE82E44021C1}"/>
              </a:ext>
            </a:extLst>
          </p:cNvPr>
          <p:cNvPicPr>
            <a:picLocks noChangeAspect="1"/>
          </p:cNvPicPr>
          <p:nvPr/>
        </p:nvPicPr>
        <p:blipFill>
          <a:blip r:embed="rId15"/>
          <a:stretch>
            <a:fillRect/>
          </a:stretch>
        </p:blipFill>
        <p:spPr>
          <a:xfrm>
            <a:off x="11497887" y="6400800"/>
            <a:ext cx="463811" cy="305794"/>
          </a:xfrm>
          <a:prstGeom prst="rect">
            <a:avLst/>
          </a:prstGeom>
        </p:spPr>
      </p:pic>
      <p:sp>
        <p:nvSpPr>
          <p:cNvPr id="12" name="CuadroTexto 11">
            <a:extLst>
              <a:ext uri="{FF2B5EF4-FFF2-40B4-BE49-F238E27FC236}">
                <a16:creationId xmlns:a16="http://schemas.microsoft.com/office/drawing/2014/main" id="{263A44FB-3FDB-42DD-A93C-24D2A8F014A9}"/>
              </a:ext>
            </a:extLst>
          </p:cNvPr>
          <p:cNvSpPr txBox="1"/>
          <p:nvPr/>
        </p:nvSpPr>
        <p:spPr>
          <a:xfrm>
            <a:off x="0" y="1649515"/>
            <a:ext cx="880476" cy="1107996"/>
          </a:xfrm>
          <a:prstGeom prst="rect">
            <a:avLst/>
          </a:prstGeom>
          <a:noFill/>
        </p:spPr>
        <p:txBody>
          <a:bodyPr wrap="square" rtlCol="0">
            <a:spAutoFit/>
          </a:bodyPr>
          <a:lstStyle/>
          <a:p>
            <a:r>
              <a:rPr lang="es-ES" sz="6600" b="1" dirty="0">
                <a:solidFill>
                  <a:schemeClr val="bg1"/>
                </a:solidFill>
                <a:latin typeface="Helvetica Inserat LT Std" panose="020B0806030702050204" pitchFamily="34" charset="0"/>
              </a:rPr>
              <a:t>2</a:t>
            </a:r>
          </a:p>
        </p:txBody>
      </p:sp>
      <p:sp>
        <p:nvSpPr>
          <p:cNvPr id="4" name="CuadroTexto 3">
            <a:extLst>
              <a:ext uri="{FF2B5EF4-FFF2-40B4-BE49-F238E27FC236}">
                <a16:creationId xmlns:a16="http://schemas.microsoft.com/office/drawing/2014/main" id="{09F97319-0049-46BC-99C2-216A946DDB97}"/>
              </a:ext>
            </a:extLst>
          </p:cNvPr>
          <p:cNvSpPr txBox="1"/>
          <p:nvPr/>
        </p:nvSpPr>
        <p:spPr>
          <a:xfrm>
            <a:off x="174988" y="6457923"/>
            <a:ext cx="463997" cy="276999"/>
          </a:xfrm>
          <a:prstGeom prst="rect">
            <a:avLst/>
          </a:prstGeom>
          <a:noFill/>
        </p:spPr>
        <p:txBody>
          <a:bodyPr wrap="square" rtlCol="0">
            <a:spAutoFit/>
          </a:bodyPr>
          <a:lstStyle/>
          <a:p>
            <a:fld id="{4EBED363-A0B1-4529-B421-56D338B11E4C}" type="slidenum">
              <a:rPr lang="es-ES" sz="1200" smtClean="0">
                <a:solidFill>
                  <a:schemeClr val="bg1"/>
                </a:solidFill>
                <a:latin typeface="Helvetica Inserat LT Std" panose="020B0806030702050204" pitchFamily="34" charset="0"/>
              </a:rPr>
              <a:pPr/>
              <a:t>‹nr.›</a:t>
            </a:fld>
            <a:endParaRPr lang="es-ES" sz="1200" dirty="0">
              <a:solidFill>
                <a:schemeClr val="bg1"/>
              </a:solidFill>
              <a:latin typeface="Helvetica Inserat LT Std" panose="020B0806030702050204" pitchFamily="34" charset="0"/>
            </a:endParaRPr>
          </a:p>
        </p:txBody>
      </p:sp>
      <p:pic>
        <p:nvPicPr>
          <p:cNvPr id="6" name="Imagen 5">
            <a:extLst>
              <a:ext uri="{FF2B5EF4-FFF2-40B4-BE49-F238E27FC236}">
                <a16:creationId xmlns:a16="http://schemas.microsoft.com/office/drawing/2014/main" id="{4557D635-EC53-4838-8924-2997E5BCD69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08" y="532014"/>
            <a:ext cx="579221" cy="1206710"/>
          </a:xfrm>
          <a:prstGeom prst="rect">
            <a:avLst/>
          </a:prstGeom>
        </p:spPr>
      </p:pic>
    </p:spTree>
    <p:extLst>
      <p:ext uri="{BB962C8B-B14F-4D97-AF65-F5344CB8AC3E}">
        <p14:creationId xmlns:p14="http://schemas.microsoft.com/office/powerpoint/2010/main" val="15882637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914400" rtl="0" eaLnBrk="1" latinLnBrk="0" hangingPunct="1">
        <a:lnSpc>
          <a:spcPct val="90000"/>
        </a:lnSpc>
        <a:spcBef>
          <a:spcPct val="0"/>
        </a:spcBef>
        <a:buNone/>
        <a:defRPr sz="4400" b="1" kern="1200">
          <a:solidFill>
            <a:srgbClr val="5592CE"/>
          </a:solidFill>
          <a:latin typeface="RotisSemiSans" pitchFamily="50" charset="0"/>
          <a:ea typeface="+mj-ea"/>
          <a:cs typeface="+mj-cs"/>
        </a:defRPr>
      </a:lvl1pPr>
    </p:titleStyle>
    <p:bodyStyle>
      <a:lvl1pPr marL="228600" indent="-228600" algn="l" defTabSz="914400" rtl="0" eaLnBrk="1" latinLnBrk="0" hangingPunct="1">
        <a:lnSpc>
          <a:spcPct val="90000"/>
        </a:lnSpc>
        <a:spcBef>
          <a:spcPts val="1000"/>
        </a:spcBef>
        <a:buClr>
          <a:srgbClr val="5592CE"/>
        </a:buClr>
        <a:buFont typeface="Wingdings" panose="05000000000000000000" pitchFamily="2" charset="2"/>
        <a:buChar char="§"/>
        <a:defRPr sz="2400" kern="1200">
          <a:solidFill>
            <a:schemeClr val="tx1"/>
          </a:solidFill>
          <a:latin typeface="RotisSemiSans" pitchFamily="50" charset="0"/>
          <a:ea typeface="+mn-ea"/>
          <a:cs typeface="+mn-cs"/>
        </a:defRPr>
      </a:lvl1pPr>
      <a:lvl2pPr marL="685800" indent="-228600" algn="l" defTabSz="914400" rtl="0" eaLnBrk="1" latinLnBrk="0" hangingPunct="1">
        <a:lnSpc>
          <a:spcPct val="90000"/>
        </a:lnSpc>
        <a:spcBef>
          <a:spcPts val="500"/>
        </a:spcBef>
        <a:buClr>
          <a:srgbClr val="5592CE"/>
        </a:buClr>
        <a:buFont typeface="Arial" panose="020B0604020202020204" pitchFamily="34" charset="0"/>
        <a:buChar char="•"/>
        <a:defRPr sz="2400" kern="1200">
          <a:solidFill>
            <a:schemeClr val="tx1"/>
          </a:solidFill>
          <a:latin typeface="RotisSemiSans"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tisSemiSans"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tisSemiSans"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tisSemiSans"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B65525-1136-45D0-B5ED-2A535D23E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079364-E72B-4004-A1A5-C53261529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3E16E2-DFFB-4ED0-83D2-651BE90FB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BC566-53C2-49E9-B816-BB71BA59E688}" type="datetimeFigureOut">
              <a:rPr lang="es-ES" smtClean="0"/>
              <a:t>20/09/2021</a:t>
            </a:fld>
            <a:endParaRPr lang="es-ES"/>
          </a:p>
        </p:txBody>
      </p:sp>
      <p:sp>
        <p:nvSpPr>
          <p:cNvPr id="5" name="Marcador de pie de página 4">
            <a:extLst>
              <a:ext uri="{FF2B5EF4-FFF2-40B4-BE49-F238E27FC236}">
                <a16:creationId xmlns:a16="http://schemas.microsoft.com/office/drawing/2014/main" id="{4AAB5E4E-F2D8-41C4-9D8E-4B8C0546A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8EF0C46-DD35-4E9C-A788-7F32B1AAD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A7137-30FD-4F56-9974-76904ABD36AF}" type="slidenum">
              <a:rPr lang="es-ES" smtClean="0"/>
              <a:t>‹nr.›</a:t>
            </a:fld>
            <a:endParaRPr lang="es-ES"/>
          </a:p>
        </p:txBody>
      </p:sp>
    </p:spTree>
    <p:extLst>
      <p:ext uri="{BB962C8B-B14F-4D97-AF65-F5344CB8AC3E}">
        <p14:creationId xmlns:p14="http://schemas.microsoft.com/office/powerpoint/2010/main" val="34153115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7BE079-2821-4DC0-94B9-BAC0C85E9A84}"/>
              </a:ext>
            </a:extLst>
          </p:cNvPr>
          <p:cNvSpPr>
            <a:spLocks noGrp="1"/>
          </p:cNvSpPr>
          <p:nvPr>
            <p:ph type="title"/>
          </p:nvPr>
        </p:nvSpPr>
        <p:spPr>
          <a:xfrm>
            <a:off x="2547402" y="1629637"/>
            <a:ext cx="6474677" cy="751541"/>
          </a:xfrm>
        </p:spPr>
        <p:txBody>
          <a:bodyPr>
            <a:noAutofit/>
          </a:bodyPr>
          <a:lstStyle/>
          <a:p>
            <a:pPr algn="l">
              <a:lnSpc>
                <a:spcPct val="100000"/>
              </a:lnSpc>
            </a:pPr>
            <a:r>
              <a:rPr lang="en-US" b="0" dirty="0">
                <a:solidFill>
                  <a:srgbClr val="5592CE"/>
                </a:solidFill>
                <a:latin typeface="Arial" panose="020B0604020202020204" pitchFamily="34" charset="0"/>
                <a:cs typeface="Arial" panose="020B0604020202020204" pitchFamily="34" charset="0"/>
              </a:rPr>
              <a:t>Conflict </a:t>
            </a:r>
            <a:r>
              <a:rPr lang="en-US" b="0" dirty="0" smtClean="0">
                <a:solidFill>
                  <a:srgbClr val="5592CE"/>
                </a:solidFill>
                <a:latin typeface="Arial" panose="020B0604020202020204" pitchFamily="34" charset="0"/>
                <a:cs typeface="Arial" panose="020B0604020202020204" pitchFamily="34" charset="0"/>
              </a:rPr>
              <a:t>Resolution</a:t>
            </a:r>
            <a:endParaRPr lang="en-US" b="0" dirty="0">
              <a:solidFill>
                <a:srgbClr val="5592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49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71D2D7-D463-4E1E-8280-822149150A25}"/>
              </a:ext>
            </a:extLst>
          </p:cNvPr>
          <p:cNvSpPr>
            <a:spLocks noGrp="1"/>
          </p:cNvSpPr>
          <p:nvPr>
            <p:ph idx="1"/>
          </p:nvPr>
        </p:nvSpPr>
        <p:spPr>
          <a:xfrm>
            <a:off x="1266217" y="1733005"/>
            <a:ext cx="10515600" cy="4406538"/>
          </a:xfrm>
        </p:spPr>
        <p:txBody>
          <a:bodyPr>
            <a:normAutofit fontScale="92500"/>
          </a:bodyPr>
          <a:lstStyle/>
          <a:p>
            <a:pPr marL="0" indent="0">
              <a:buNone/>
            </a:pPr>
            <a:r>
              <a:rPr lang="en-GB" sz="2400" dirty="0">
                <a:latin typeface="Arial" panose="020B0604020202020204" pitchFamily="34" charset="0"/>
                <a:cs typeface="Arial" panose="020B0604020202020204" pitchFamily="34" charset="0"/>
              </a:rPr>
              <a:t>The war went on, Bart and Paul kept writing insulting comments. Chris, a friend of both men, who had so far remained on the </a:t>
            </a:r>
            <a:r>
              <a:rPr lang="en-GB" sz="2400" dirty="0" smtClean="0">
                <a:latin typeface="Arial" panose="020B0604020202020204" pitchFamily="34" charset="0"/>
                <a:cs typeface="Arial" panose="020B0604020202020204" pitchFamily="34" charset="0"/>
              </a:rPr>
              <a:t>side-lines, </a:t>
            </a:r>
            <a:r>
              <a:rPr lang="en-GB" sz="2400" dirty="0">
                <a:latin typeface="Arial" panose="020B0604020202020204" pitchFamily="34" charset="0"/>
                <a:cs typeface="Arial" panose="020B0604020202020204" pitchFamily="34" charset="0"/>
              </a:rPr>
              <a:t>decided to help her friends to solve the conflict. She organised a meeting and invited both Bart and Paul (of course, without telling them about each other’s presence</a:t>
            </a:r>
            <a:r>
              <a:rPr lang="en-GB" sz="2400" dirty="0" smtClean="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When the former friends saw each other at the restaurant, they almost started fighting. Chris managed to calm them down and asked Paul why he did not repay his debt on time. He replied, “I forgot, I had so much to study that I even forgot about my grandma’s birthday. If Bart had reminded me about the money, I would have paid it back immediately.” Bart listened to this explanation and said, “Why did you not tell me right away? I thought that you had done it on purpose, that you wanted to cheat me!” In the end, the two friends buried the hatchet and forgot about the whole story.</a:t>
            </a:r>
            <a:endParaRPr lang="da-DK" sz="2400"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6" name="Title 1"/>
          <p:cNvSpPr txBox="1">
            <a:spLocks/>
          </p:cNvSpPr>
          <p:nvPr/>
        </p:nvSpPr>
        <p:spPr>
          <a:xfrm>
            <a:off x="1266217" y="365126"/>
            <a:ext cx="10515600" cy="708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592CE"/>
                </a:solidFill>
                <a:latin typeface="RotisSemiSans" pitchFamily="50" charset="0"/>
                <a:ea typeface="+mj-ea"/>
                <a:cs typeface="+mj-cs"/>
              </a:defRPr>
            </a:lvl1pPr>
          </a:lstStyle>
          <a:p>
            <a:r>
              <a:rPr lang="en-US" b="0" dirty="0" smtClean="0">
                <a:latin typeface="Arial" panose="020B0604020202020204" pitchFamily="34" charset="0"/>
                <a:cs typeface="Arial" panose="020B0604020202020204" pitchFamily="34" charset="0"/>
              </a:rPr>
              <a:t>A story for discussion (2)</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987" y="365126"/>
            <a:ext cx="12858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53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034" y="345671"/>
            <a:ext cx="10515600" cy="763384"/>
          </a:xfrm>
        </p:spPr>
        <p:txBody>
          <a:bodyPr>
            <a:normAutofit/>
          </a:bodyPr>
          <a:lstStyle/>
          <a:p>
            <a:r>
              <a:rPr lang="en-US" b="0" dirty="0" smtClean="0">
                <a:solidFill>
                  <a:srgbClr val="5592CE"/>
                </a:solidFill>
                <a:latin typeface="Arial" panose="020B0604020202020204" pitchFamily="34" charset="0"/>
                <a:cs typeface="Arial" panose="020B0604020202020204" pitchFamily="34" charset="0"/>
              </a:rPr>
              <a:t>Dilemma </a:t>
            </a:r>
            <a:r>
              <a:rPr lang="en-US" b="0" dirty="0" smtClean="0">
                <a:solidFill>
                  <a:srgbClr val="5592CE"/>
                </a:solidFill>
                <a:latin typeface="Arial" panose="020B0604020202020204" pitchFamily="34" charset="0"/>
                <a:cs typeface="Arial" panose="020B0604020202020204" pitchFamily="34" charset="0"/>
              </a:rPr>
              <a:t>for </a:t>
            </a:r>
            <a:r>
              <a:rPr lang="en-US" b="0" dirty="0" smtClean="0">
                <a:solidFill>
                  <a:srgbClr val="5592CE"/>
                </a:solidFill>
                <a:latin typeface="Arial" panose="020B0604020202020204" pitchFamily="34" charset="0"/>
                <a:cs typeface="Arial" panose="020B0604020202020204" pitchFamily="34" charset="0"/>
              </a:rPr>
              <a:t>discussion</a:t>
            </a:r>
            <a:endParaRPr lang="en-US" b="0" dirty="0">
              <a:solidFill>
                <a:srgbClr val="5592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37034" y="1724296"/>
            <a:ext cx="10515600" cy="4024649"/>
          </a:xfrm>
        </p:spPr>
        <p:txBody>
          <a:bodyPr/>
          <a:lstStyle/>
          <a:p>
            <a:r>
              <a:rPr lang="en-US" sz="2400" dirty="0">
                <a:latin typeface="Arial" panose="020B0604020202020204" pitchFamily="34" charset="0"/>
                <a:cs typeface="Arial" panose="020B0604020202020204" pitchFamily="34" charset="0"/>
              </a:rPr>
              <a:t>Failing to get what you want can be seen as weakness.</a:t>
            </a:r>
            <a:endParaRPr lang="da-DK"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Seeking compromise can be mocked.</a:t>
            </a:r>
            <a:endParaRPr lang="da-DK"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Looking for a win-win solution requires the involvement of both parties.</a:t>
            </a:r>
            <a:endParaRPr lang="da-DK"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is difficult to talk when the other party is shouting.</a:t>
            </a:r>
            <a:endParaRPr lang="da-DK"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is difficult to talk when somebody is laughing at you or does not want to talk.</a:t>
            </a:r>
            <a:endParaRPr lang="da-DK"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93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497" y="468093"/>
            <a:ext cx="9767436" cy="406927"/>
          </a:xfrm>
        </p:spPr>
        <p:txBody>
          <a:bodyPr>
            <a:normAutofit fontScale="90000"/>
          </a:bodyPr>
          <a:lstStyle/>
          <a:p>
            <a:r>
              <a:rPr lang="en-US" b="0" dirty="0" smtClean="0">
                <a:latin typeface="Arial" panose="020B0604020202020204" pitchFamily="34" charset="0"/>
                <a:cs typeface="Arial" panose="020B0604020202020204" pitchFamily="34" charset="0"/>
              </a:rPr>
              <a:t>Exercise: Different </a:t>
            </a:r>
            <a:r>
              <a:rPr lang="en-US" b="0" dirty="0">
                <a:latin typeface="Arial" panose="020B0604020202020204" pitchFamily="34" charset="0"/>
                <a:cs typeface="Arial" panose="020B0604020202020204" pitchFamily="34" charset="0"/>
              </a:rPr>
              <a:t>kinds of conflicts</a:t>
            </a:r>
          </a:p>
        </p:txBody>
      </p:sp>
      <p:sp>
        <p:nvSpPr>
          <p:cNvPr id="3" name="Content Placeholder 2"/>
          <p:cNvSpPr>
            <a:spLocks noGrp="1"/>
          </p:cNvSpPr>
          <p:nvPr>
            <p:ph idx="1"/>
          </p:nvPr>
        </p:nvSpPr>
        <p:spPr>
          <a:xfrm>
            <a:off x="1229497" y="1776548"/>
            <a:ext cx="9693296" cy="4589418"/>
          </a:xfrm>
        </p:spPr>
        <p:txBody>
          <a:bodyPr>
            <a:normAutofit fontScale="92500" lnSpcReduction="10000"/>
          </a:bodyPr>
          <a:lstStyle/>
          <a:p>
            <a:pPr marL="0" indent="0">
              <a:buNone/>
            </a:pPr>
            <a:r>
              <a:rPr lang="en-US" dirty="0" smtClean="0">
                <a:latin typeface="Arial" panose="020B0604020202020204" pitchFamily="34" charset="0"/>
                <a:cs typeface="Arial" panose="020B0604020202020204" pitchFamily="34" charset="0"/>
              </a:rPr>
              <a:t>Five groups: Give examples of the most common reasons for conflict between: </a:t>
            </a:r>
            <a:endParaRPr lang="da-DK"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Students (group 1)</a:t>
            </a:r>
            <a:endParaRPr lang="da-DK"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Students and teachers (group 2) </a:t>
            </a:r>
            <a:endParaRPr lang="da-DK"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Class and form teacher (group 3) </a:t>
            </a:r>
            <a:endParaRPr lang="da-DK"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Parents and teachers (group 4)</a:t>
            </a:r>
            <a:endParaRPr lang="da-DK"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Children and parents (group 5)</a:t>
            </a:r>
            <a:endParaRPr lang="da-DK"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Each group should give up to three examples.</a:t>
            </a:r>
            <a:endParaRPr lang="da-DK"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Write down all the examples of conflicts on the board. The class should agree on the most urgent conflict to be solved. The conflict that receives the most indications will be analysed in the exercise “Analysis of conflicts”). </a:t>
            </a:r>
            <a:endParaRPr lang="da-DK"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27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82" y="451316"/>
            <a:ext cx="9767436" cy="406927"/>
          </a:xfrm>
        </p:spPr>
        <p:txBody>
          <a:bodyPr>
            <a:normAutofit fontScale="90000"/>
          </a:bodyPr>
          <a:lstStyle/>
          <a:p>
            <a:r>
              <a:rPr lang="en-US" b="0" dirty="0" smtClean="0">
                <a:latin typeface="Arial" panose="020B0604020202020204" pitchFamily="34" charset="0"/>
                <a:cs typeface="Arial" panose="020B0604020202020204" pitchFamily="34" charset="0"/>
              </a:rPr>
              <a:t>Exercise: Approaches </a:t>
            </a:r>
            <a:r>
              <a:rPr lang="en-US" b="0" dirty="0">
                <a:latin typeface="Arial" panose="020B0604020202020204" pitchFamily="34" charset="0"/>
                <a:cs typeface="Arial" panose="020B0604020202020204" pitchFamily="34" charset="0"/>
              </a:rPr>
              <a:t>to conflicts</a:t>
            </a:r>
          </a:p>
        </p:txBody>
      </p:sp>
      <p:sp>
        <p:nvSpPr>
          <p:cNvPr id="3" name="Content Placeholder 2"/>
          <p:cNvSpPr>
            <a:spLocks noGrp="1"/>
          </p:cNvSpPr>
          <p:nvPr>
            <p:ph idx="1"/>
          </p:nvPr>
        </p:nvSpPr>
        <p:spPr>
          <a:xfrm>
            <a:off x="1275945" y="1715588"/>
            <a:ext cx="10515600" cy="4563291"/>
          </a:xfrm>
        </p:spPr>
        <p:txBody>
          <a:bodyPr>
            <a:normAutofit/>
          </a:bodyPr>
          <a:lstStyle/>
          <a:p>
            <a:pPr marL="0" indent="0">
              <a:buNone/>
            </a:pPr>
            <a:r>
              <a:rPr lang="en-US" dirty="0">
                <a:latin typeface="Arial" panose="020B0604020202020204" pitchFamily="34" charset="0"/>
                <a:cs typeface="Arial" panose="020B0604020202020204" pitchFamily="34" charset="0"/>
              </a:rPr>
              <a:t>The five most common approaches to conflict: </a:t>
            </a:r>
            <a:endParaRPr lang="da-DK"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Domination (fighting) </a:t>
            </a:r>
            <a:endParaRPr lang="da-DK"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Submission (giving up) </a:t>
            </a:r>
            <a:endParaRPr lang="da-DK"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Avoidance </a:t>
            </a:r>
            <a:endParaRPr lang="da-DK"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Compromise </a:t>
            </a:r>
            <a:endParaRPr lang="da-DK"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Cooperation </a:t>
            </a:r>
            <a:endParaRPr lang="da-DK" dirty="0">
              <a:latin typeface="Arial" panose="020B0604020202020204" pitchFamily="34" charset="0"/>
              <a:cs typeface="Arial" panose="020B0604020202020204" pitchFamily="34" charset="0"/>
            </a:endParaRPr>
          </a:p>
          <a:p>
            <a:pPr marL="0" indent="0">
              <a:buNone/>
            </a:pPr>
            <a:endParaRPr lang="da-DK"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Pair up with a partner.</a:t>
            </a:r>
            <a:endParaRPr lang="da-DK"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Find an example for using each of the approaches to resolve a conflict situation. </a:t>
            </a:r>
            <a:endParaRPr lang="da-DK"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15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40" y="459705"/>
            <a:ext cx="9767436" cy="406927"/>
          </a:xfrm>
        </p:spPr>
        <p:txBody>
          <a:bodyPr>
            <a:normAutofit fontScale="90000"/>
          </a:bodyPr>
          <a:lstStyle/>
          <a:p>
            <a:r>
              <a:rPr lang="en-US" b="0" dirty="0" smtClean="0">
                <a:latin typeface="Arial" panose="020B0604020202020204" pitchFamily="34" charset="0"/>
                <a:cs typeface="Arial" panose="020B0604020202020204" pitchFamily="34" charset="0"/>
              </a:rPr>
              <a:t>Exercise: Analysis </a:t>
            </a:r>
            <a:r>
              <a:rPr lang="en-US" b="0" dirty="0">
                <a:latin typeface="Arial" panose="020B0604020202020204" pitchFamily="34" charset="0"/>
                <a:cs typeface="Arial" panose="020B0604020202020204" pitchFamily="34" charset="0"/>
              </a:rPr>
              <a:t>of conflicts</a:t>
            </a:r>
          </a:p>
        </p:txBody>
      </p:sp>
      <p:sp>
        <p:nvSpPr>
          <p:cNvPr id="3" name="Content Placeholder 2"/>
          <p:cNvSpPr>
            <a:spLocks noGrp="1"/>
          </p:cNvSpPr>
          <p:nvPr>
            <p:ph idx="1"/>
          </p:nvPr>
        </p:nvSpPr>
        <p:spPr>
          <a:xfrm>
            <a:off x="1275945" y="1776548"/>
            <a:ext cx="10515600" cy="1652451"/>
          </a:xfrm>
        </p:spPr>
        <p:txBody>
          <a:bodyPr>
            <a:normAutofit fontScale="92500"/>
          </a:bodyPr>
          <a:lstStyle/>
          <a:p>
            <a:r>
              <a:rPr lang="en-GB" dirty="0">
                <a:latin typeface="Arial" panose="020B0604020202020204" pitchFamily="34" charset="0"/>
                <a:cs typeface="Arial" panose="020B0604020202020204" pitchFamily="34" charset="0"/>
              </a:rPr>
              <a:t>Get together in five groups.</a:t>
            </a:r>
            <a:endParaRPr lang="da-DK"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Each group is randomly assigned one of the approaches to conflict resolution. </a:t>
            </a:r>
            <a:endParaRPr lang="da-DK"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the example of the conflict situation chosen in the exercise “Different kinds of conflicts”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analyse the individual approaches using the table below:</a:t>
            </a:r>
            <a:endParaRPr lang="da-DK" dirty="0">
              <a:latin typeface="Arial" panose="020B0604020202020204" pitchFamily="34" charset="0"/>
              <a:cs typeface="Arial" panose="020B0604020202020204" pitchFamily="34"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0717207"/>
              </p:ext>
            </p:extLst>
          </p:nvPr>
        </p:nvGraphicFramePr>
        <p:xfrm>
          <a:off x="1808238" y="3757824"/>
          <a:ext cx="8128000" cy="1112520"/>
        </p:xfrm>
        <a:graphic>
          <a:graphicData uri="http://schemas.openxmlformats.org/drawingml/2006/table">
            <a:tbl>
              <a:tblPr firstRow="1" bandRow="1">
                <a:tableStyleId>{F2DE63D5-997A-4646-A377-4702673A728D}</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dirty="0">
                          <a:latin typeface="Arial" panose="020B0604020202020204" pitchFamily="34" charset="0"/>
                          <a:cs typeface="Arial" panose="020B0604020202020204" pitchFamily="34" charset="0"/>
                        </a:rPr>
                        <a:t>Problem</a:t>
                      </a:r>
                    </a:p>
                  </a:txBody>
                  <a:tcPr>
                    <a:solidFill>
                      <a:srgbClr val="5592CE"/>
                    </a:solidFill>
                  </a:tcPr>
                </a:tc>
                <a:tc>
                  <a:txBody>
                    <a:bodyPr/>
                    <a:lstStyle/>
                    <a:p>
                      <a:r>
                        <a:rPr lang="en-US" dirty="0">
                          <a:latin typeface="Arial" panose="020B0604020202020204" pitchFamily="34" charset="0"/>
                          <a:cs typeface="Arial" panose="020B0604020202020204" pitchFamily="34" charset="0"/>
                        </a:rPr>
                        <a:t>Way of solving</a:t>
                      </a:r>
                    </a:p>
                  </a:txBody>
                  <a:tcPr>
                    <a:solidFill>
                      <a:srgbClr val="5592CE"/>
                    </a:solidFill>
                  </a:tcPr>
                </a:tc>
                <a:extLst>
                  <a:ext uri="{0D108BD9-81ED-4DB2-BD59-A6C34878D82A}">
                    <a16:rowId xmlns:a16="http://schemas.microsoft.com/office/drawing/2014/main" val="10000"/>
                  </a:ext>
                </a:extLst>
              </a:tr>
              <a:tr h="370840">
                <a:tc>
                  <a:txBody>
                    <a:bodyPr/>
                    <a:lstStyle/>
                    <a:p>
                      <a:pPr marL="0" algn="l" defTabSz="914400" rtl="0" eaLnBrk="1" latinLnBrk="0" hangingPunct="1"/>
                      <a:r>
                        <a:rPr lang="en-US" sz="1800" kern="1200" noProof="0" dirty="0" smtClean="0">
                          <a:solidFill>
                            <a:schemeClr val="tx1"/>
                          </a:solidFill>
                          <a:latin typeface="Arial" panose="020B0604020202020204" pitchFamily="34" charset="0"/>
                          <a:ea typeface="+mn-ea"/>
                          <a:cs typeface="Arial" panose="020B0604020202020204" pitchFamily="34" charset="0"/>
                        </a:rPr>
                        <a:t>Strong</a:t>
                      </a:r>
                      <a:r>
                        <a:rPr lang="es-ES" sz="1800" kern="1200" dirty="0" smtClean="0">
                          <a:solidFill>
                            <a:schemeClr val="tx1"/>
                          </a:solidFill>
                          <a:latin typeface="Arial" panose="020B0604020202020204" pitchFamily="34" charset="0"/>
                          <a:ea typeface="+mn-ea"/>
                          <a:cs typeface="Arial" panose="020B0604020202020204" pitchFamily="34" charset="0"/>
                        </a:rPr>
                        <a:t> </a:t>
                      </a:r>
                      <a:r>
                        <a:rPr lang="en-US" sz="1800" kern="1200" noProof="0" dirty="0" smtClean="0">
                          <a:solidFill>
                            <a:schemeClr val="tx1"/>
                          </a:solidFill>
                          <a:latin typeface="Arial" panose="020B0604020202020204" pitchFamily="34" charset="0"/>
                          <a:ea typeface="+mn-ea"/>
                          <a:cs typeface="Arial" panose="020B0604020202020204" pitchFamily="34" charset="0"/>
                        </a:rPr>
                        <a:t>sides</a:t>
                      </a:r>
                      <a:r>
                        <a:rPr lang="en-US" sz="1800" kern="1200" dirty="0" smtClean="0">
                          <a:solidFill>
                            <a:schemeClr val="tx1"/>
                          </a:solidFill>
                          <a:latin typeface="Arial" panose="020B0604020202020204" pitchFamily="34" charset="0"/>
                          <a:ea typeface="+mn-ea"/>
                          <a:cs typeface="Arial" panose="020B0604020202020204" pitchFamily="34" charset="0"/>
                        </a:rPr>
                        <a:t>:</a:t>
                      </a:r>
                      <a:endParaRPr lang="en-US" sz="18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noProof="0" dirty="0" smtClean="0">
                          <a:solidFill>
                            <a:schemeClr val="tx1"/>
                          </a:solidFill>
                          <a:latin typeface="Arial" panose="020B0604020202020204" pitchFamily="34" charset="0"/>
                          <a:ea typeface="+mn-ea"/>
                          <a:cs typeface="Arial" panose="020B0604020202020204" pitchFamily="34" charset="0"/>
                        </a:rPr>
                        <a:t>Weak</a:t>
                      </a:r>
                      <a:r>
                        <a:rPr lang="es-ES" sz="1800" kern="1200" dirty="0" smtClean="0">
                          <a:solidFill>
                            <a:schemeClr val="tx1"/>
                          </a:solidFill>
                          <a:latin typeface="Arial" panose="020B0604020202020204" pitchFamily="34" charset="0"/>
                          <a:ea typeface="+mn-ea"/>
                          <a:cs typeface="Arial" panose="020B0604020202020204" pitchFamily="34" charset="0"/>
                        </a:rPr>
                        <a:t> </a:t>
                      </a:r>
                      <a:r>
                        <a:rPr lang="en-US" sz="1800" kern="1200" noProof="0" dirty="0" smtClean="0">
                          <a:solidFill>
                            <a:schemeClr val="tx1"/>
                          </a:solidFill>
                          <a:latin typeface="Arial" panose="020B0604020202020204" pitchFamily="34" charset="0"/>
                          <a:ea typeface="+mn-ea"/>
                          <a:cs typeface="Arial" panose="020B0604020202020204" pitchFamily="34" charset="0"/>
                        </a:rPr>
                        <a:t>sides</a:t>
                      </a:r>
                      <a:r>
                        <a:rPr lang="es-ES" sz="1800" kern="1200" dirty="0" smtClean="0">
                          <a:solidFill>
                            <a:schemeClr val="tx1"/>
                          </a:solidFill>
                          <a:latin typeface="Arial" panose="020B0604020202020204" pitchFamily="34" charset="0"/>
                          <a:ea typeface="+mn-ea"/>
                          <a:cs typeface="Arial" panose="020B0604020202020204" pitchFamily="34" charset="0"/>
                        </a:rPr>
                        <a:t>:</a:t>
                      </a:r>
                      <a:endParaRPr lang="en-US" sz="18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Arial" panose="020B0604020202020204" pitchFamily="34" charset="0"/>
                          <a:cs typeface="Arial" panose="020B0604020202020204" pitchFamily="34" charset="0"/>
                        </a:rPr>
                        <a:t>Opportunity to solve the conflict:</a:t>
                      </a:r>
                    </a:p>
                  </a:txBody>
                  <a:tcPr/>
                </a:tc>
                <a:tc>
                  <a:txBody>
                    <a:bodyPr/>
                    <a:lstStyle/>
                    <a:p>
                      <a:r>
                        <a:rPr lang="en-US" dirty="0">
                          <a:latin typeface="Arial" panose="020B0604020202020204" pitchFamily="34" charset="0"/>
                          <a:cs typeface="Arial" panose="020B0604020202020204" pitchFamily="34" charset="0"/>
                        </a:rPr>
                        <a:t>Threats: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384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45" y="248422"/>
            <a:ext cx="9638132" cy="803450"/>
          </a:xfrm>
        </p:spPr>
        <p:txBody>
          <a:bodyPr/>
          <a:lstStyle/>
          <a:p>
            <a:r>
              <a:rPr lang="en-US" b="0" dirty="0" smtClean="0">
                <a:latin typeface="Arial" panose="020B0604020202020204" pitchFamily="34" charset="0"/>
                <a:cs typeface="Arial" panose="020B0604020202020204" pitchFamily="34" charset="0"/>
              </a:rPr>
              <a:t>Exercise: I-message </a:t>
            </a:r>
            <a:r>
              <a:rPr lang="en-US" b="0" dirty="0">
                <a:latin typeface="Arial" panose="020B0604020202020204" pitchFamily="34" charset="0"/>
                <a:cs typeface="Arial" panose="020B0604020202020204" pitchFamily="34" charset="0"/>
              </a:rPr>
              <a:t>(1)</a:t>
            </a:r>
          </a:p>
        </p:txBody>
      </p:sp>
      <p:sp>
        <p:nvSpPr>
          <p:cNvPr id="3" name="Content Placeholder 2"/>
          <p:cNvSpPr>
            <a:spLocks noGrp="1"/>
          </p:cNvSpPr>
          <p:nvPr>
            <p:ph idx="1"/>
          </p:nvPr>
        </p:nvSpPr>
        <p:spPr>
          <a:xfrm>
            <a:off x="1275945" y="1358536"/>
            <a:ext cx="10334418" cy="5007429"/>
          </a:xfrm>
        </p:spPr>
        <p:txBody>
          <a:bodyPr>
            <a:normAutofit fontScale="32500" lnSpcReduction="20000"/>
          </a:bodyPr>
          <a:lstStyle/>
          <a:p>
            <a:pPr marL="0" indent="0">
              <a:buNone/>
            </a:pPr>
            <a:r>
              <a:rPr lang="en-US" sz="8400" dirty="0" smtClean="0">
                <a:latin typeface="Arial" panose="020B0604020202020204" pitchFamily="34" charset="0"/>
                <a:cs typeface="Arial" panose="020B0604020202020204" pitchFamily="34" charset="0"/>
              </a:rPr>
              <a:t>In situations </a:t>
            </a:r>
            <a:r>
              <a:rPr lang="en-US" sz="8400" dirty="0">
                <a:latin typeface="Arial" panose="020B0604020202020204" pitchFamily="34" charset="0"/>
                <a:cs typeface="Arial" panose="020B0604020202020204" pitchFamily="34" charset="0"/>
              </a:rPr>
              <a:t>of conflict and tension, I-messages make it possible to avoid judgments and accusations that hinder reaching an agreement.</a:t>
            </a:r>
            <a:endParaRPr lang="da-DK" sz="8400" dirty="0">
              <a:latin typeface="Arial" panose="020B0604020202020204" pitchFamily="34" charset="0"/>
              <a:cs typeface="Arial" panose="020B0604020202020204" pitchFamily="34" charset="0"/>
            </a:endParaRPr>
          </a:p>
          <a:p>
            <a:pPr lvl="0"/>
            <a:endParaRPr lang="en-GB" sz="8400" dirty="0" smtClean="0">
              <a:latin typeface="Arial" panose="020B0604020202020204" pitchFamily="34" charset="0"/>
              <a:cs typeface="Arial" panose="020B0604020202020204" pitchFamily="34" charset="0"/>
            </a:endParaRPr>
          </a:p>
          <a:p>
            <a:pPr lvl="0"/>
            <a:r>
              <a:rPr lang="en-GB" sz="8400" dirty="0" smtClean="0">
                <a:latin typeface="Arial" panose="020B0604020202020204" pitchFamily="34" charset="0"/>
                <a:cs typeface="Arial" panose="020B0604020202020204" pitchFamily="34" charset="0"/>
              </a:rPr>
              <a:t>Be </a:t>
            </a:r>
            <a:r>
              <a:rPr lang="en-GB" sz="8400" dirty="0">
                <a:latin typeface="Arial" panose="020B0604020202020204" pitchFamily="34" charset="0"/>
                <a:cs typeface="Arial" panose="020B0604020202020204" pitchFamily="34" charset="0"/>
              </a:rPr>
              <a:t>brief</a:t>
            </a:r>
            <a:endParaRPr lang="da-DK" sz="8400" dirty="0">
              <a:latin typeface="Arial" panose="020B0604020202020204" pitchFamily="34" charset="0"/>
              <a:cs typeface="Arial" panose="020B0604020202020204" pitchFamily="34" charset="0"/>
            </a:endParaRPr>
          </a:p>
          <a:p>
            <a:pPr lvl="0"/>
            <a:r>
              <a:rPr lang="en-GB" sz="8400" dirty="0">
                <a:latin typeface="Arial" panose="020B0604020202020204" pitchFamily="34" charset="0"/>
                <a:cs typeface="Arial" panose="020B0604020202020204" pitchFamily="34" charset="0"/>
              </a:rPr>
              <a:t>Use simple language</a:t>
            </a:r>
            <a:endParaRPr lang="da-DK" sz="8400" dirty="0">
              <a:latin typeface="Arial" panose="020B0604020202020204" pitchFamily="34" charset="0"/>
              <a:cs typeface="Arial" panose="020B0604020202020204" pitchFamily="34" charset="0"/>
            </a:endParaRPr>
          </a:p>
          <a:p>
            <a:pPr lvl="0"/>
            <a:r>
              <a:rPr lang="en-GB" sz="8400" dirty="0">
                <a:latin typeface="Arial" panose="020B0604020202020204" pitchFamily="34" charset="0"/>
                <a:cs typeface="Arial" panose="020B0604020202020204" pitchFamily="34" charset="0"/>
              </a:rPr>
              <a:t>Avoid trigger words: but, finally, at all, obviously</a:t>
            </a:r>
            <a:endParaRPr lang="da-DK" sz="8400" dirty="0">
              <a:latin typeface="Arial" panose="020B0604020202020204" pitchFamily="34" charset="0"/>
              <a:cs typeface="Arial" panose="020B0604020202020204" pitchFamily="34" charset="0"/>
            </a:endParaRPr>
          </a:p>
          <a:p>
            <a:pPr lvl="0"/>
            <a:r>
              <a:rPr lang="en-GB" sz="8400" dirty="0">
                <a:latin typeface="Arial" panose="020B0604020202020204" pitchFamily="34" charset="0"/>
                <a:cs typeface="Arial" panose="020B0604020202020204" pitchFamily="34" charset="0"/>
              </a:rPr>
              <a:t>Follow the “here and now” principle</a:t>
            </a:r>
            <a:endParaRPr lang="da-DK" sz="8400" dirty="0">
              <a:latin typeface="Arial" panose="020B0604020202020204" pitchFamily="34" charset="0"/>
              <a:cs typeface="Arial" panose="020B0604020202020204" pitchFamily="34" charset="0"/>
            </a:endParaRPr>
          </a:p>
          <a:p>
            <a:pPr lvl="0"/>
            <a:r>
              <a:rPr lang="en-GB" sz="8400" dirty="0">
                <a:latin typeface="Arial" panose="020B0604020202020204" pitchFamily="34" charset="0"/>
                <a:cs typeface="Arial" panose="020B0604020202020204" pitchFamily="34" charset="0"/>
              </a:rPr>
              <a:t>Never generalise</a:t>
            </a:r>
            <a:endParaRPr lang="da-DK" sz="8400" dirty="0">
              <a:latin typeface="Arial" panose="020B0604020202020204" pitchFamily="34" charset="0"/>
              <a:cs typeface="Arial" panose="020B0604020202020204" pitchFamily="34" charset="0"/>
            </a:endParaRPr>
          </a:p>
          <a:p>
            <a:pPr lvl="0"/>
            <a:r>
              <a:rPr lang="en-GB" sz="8400" dirty="0">
                <a:latin typeface="Arial" panose="020B0604020202020204" pitchFamily="34" charset="0"/>
                <a:cs typeface="Arial" panose="020B0604020202020204" pitchFamily="34" charset="0"/>
              </a:rPr>
              <a:t>Own your feelings</a:t>
            </a:r>
            <a:endParaRPr lang="da-DK" sz="8400" dirty="0">
              <a:latin typeface="Arial" panose="020B0604020202020204" pitchFamily="34" charset="0"/>
              <a:cs typeface="Arial" panose="020B0604020202020204" pitchFamily="34" charset="0"/>
            </a:endParaRPr>
          </a:p>
          <a:p>
            <a:pPr marL="0" indent="0">
              <a:buNone/>
            </a:pPr>
            <a:r>
              <a:rPr lang="en-GB" sz="8400" dirty="0" smtClean="0">
                <a:latin typeface="Arial" panose="020B0604020202020204" pitchFamily="34" charset="0"/>
                <a:cs typeface="Arial" panose="020B0604020202020204" pitchFamily="34" charset="0"/>
              </a:rPr>
              <a:t> </a:t>
            </a:r>
            <a:endParaRPr lang="da-DK" sz="8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4349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0" dirty="0">
                <a:latin typeface="Arial" panose="020B0604020202020204" pitchFamily="34" charset="0"/>
                <a:cs typeface="Arial" panose="020B0604020202020204" pitchFamily="34" charset="0"/>
              </a:rPr>
              <a:t>Exercise: I-message </a:t>
            </a:r>
            <a:r>
              <a:rPr lang="en-US" b="0" dirty="0" smtClean="0">
                <a:latin typeface="Arial" panose="020B0604020202020204" pitchFamily="34" charset="0"/>
                <a:cs typeface="Arial" panose="020B0604020202020204" pitchFamily="34" charset="0"/>
              </a:rPr>
              <a:t>(2)</a:t>
            </a:r>
            <a:endParaRPr lang="da-DK" b="0" dirty="0"/>
          </a:p>
        </p:txBody>
      </p:sp>
      <p:sp>
        <p:nvSpPr>
          <p:cNvPr id="3" name="Pladsholder til indhold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Formulating I-messages: 1. Description of feelings, 2. Specific description of the other person’s behaviour, 3. Description of consequences for me, 4. Description of the expected behaviour, 5. Potential sanctions and consequences</a:t>
            </a:r>
            <a:r>
              <a:rPr lang="en-GB" dirty="0" smtClean="0">
                <a:latin typeface="Arial" panose="020B0604020202020204" pitchFamily="34" charset="0"/>
                <a:cs typeface="Arial" panose="020B0604020202020204" pitchFamily="34" charset="0"/>
              </a:rPr>
              <a:t>.</a:t>
            </a:r>
          </a:p>
          <a:p>
            <a:pPr marL="0" indent="0">
              <a:buNone/>
            </a:pPr>
            <a:endParaRPr lang="da-DK"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“I am upset when you disturb me. I cannot focus. I would like you to give me 15 minutes to finish reading this chapter. Otherwise I will not be able to help you with your task.”</a:t>
            </a:r>
            <a:endParaRPr lang="da-DK" dirty="0"/>
          </a:p>
        </p:txBody>
      </p:sp>
    </p:spTree>
    <p:extLst>
      <p:ext uri="{BB962C8B-B14F-4D97-AF65-F5344CB8AC3E}">
        <p14:creationId xmlns:p14="http://schemas.microsoft.com/office/powerpoint/2010/main" val="52518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482" y="451315"/>
            <a:ext cx="9767436" cy="406927"/>
          </a:xfrm>
        </p:spPr>
        <p:txBody>
          <a:bodyPr>
            <a:normAutofit fontScale="90000"/>
          </a:bodyPr>
          <a:lstStyle/>
          <a:p>
            <a:r>
              <a:rPr lang="en-US" b="0" dirty="0" smtClean="0">
                <a:latin typeface="Arial" panose="020B0604020202020204" pitchFamily="34" charset="0"/>
                <a:cs typeface="Arial" panose="020B0604020202020204" pitchFamily="34" charset="0"/>
              </a:rPr>
              <a:t>Exercise: I-message (3)</a:t>
            </a:r>
            <a:endParaRPr lang="en-US"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75945" y="1698171"/>
            <a:ext cx="10309698" cy="4011864"/>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Formulate I-messages for the following situations:</a:t>
            </a:r>
            <a:endParaRPr lang="da-DK" dirty="0">
              <a:latin typeface="Arial" panose="020B0604020202020204" pitchFamily="34" charset="0"/>
              <a:cs typeface="Arial" panose="020B0604020202020204" pitchFamily="34" charset="0"/>
            </a:endParaRPr>
          </a:p>
          <a:p>
            <a:pPr marL="514350" lvl="0" indent="-514350">
              <a:buFont typeface="+mj-lt"/>
              <a:buAutoNum type="arabicPeriod"/>
            </a:pPr>
            <a:r>
              <a:rPr lang="en-GB" dirty="0">
                <a:latin typeface="Arial" panose="020B0604020202020204" pitchFamily="34" charset="0"/>
                <a:cs typeface="Arial" panose="020B0604020202020204" pitchFamily="34" charset="0"/>
              </a:rPr>
              <a:t>A classmate accuses you of cheating in a test and threatens to tell the teacher. You know this is not true.</a:t>
            </a:r>
            <a:endParaRPr lang="da-DK" dirty="0">
              <a:latin typeface="Arial" panose="020B0604020202020204" pitchFamily="34" charset="0"/>
              <a:cs typeface="Arial" panose="020B0604020202020204" pitchFamily="34" charset="0"/>
            </a:endParaRPr>
          </a:p>
          <a:p>
            <a:pPr marL="514350" lvl="0" indent="-514350">
              <a:buFont typeface="+mj-lt"/>
              <a:buAutoNum type="arabicPeriod"/>
            </a:pPr>
            <a:r>
              <a:rPr lang="en-GB" dirty="0">
                <a:latin typeface="Arial" panose="020B0604020202020204" pitchFamily="34" charset="0"/>
                <a:cs typeface="Arial" panose="020B0604020202020204" pitchFamily="34" charset="0"/>
              </a:rPr>
              <a:t>The teacher is dissatisfied with your work. You do not agree.</a:t>
            </a:r>
            <a:endParaRPr lang="da-DK" dirty="0">
              <a:latin typeface="Arial" panose="020B0604020202020204" pitchFamily="34" charset="0"/>
              <a:cs typeface="Arial" panose="020B0604020202020204" pitchFamily="34" charset="0"/>
            </a:endParaRPr>
          </a:p>
          <a:p>
            <a:pPr marL="514350" lvl="0" indent="-514350">
              <a:buFont typeface="+mj-lt"/>
              <a:buAutoNum type="arabicPeriod"/>
            </a:pPr>
            <a:r>
              <a:rPr lang="en-GB" dirty="0">
                <a:latin typeface="Arial" panose="020B0604020202020204" pitchFamily="34" charset="0"/>
                <a:cs typeface="Arial" panose="020B0604020202020204" pitchFamily="34" charset="0"/>
              </a:rPr>
              <a:t>Somebody disturbs you while you are reading. He keeps asking you questions.</a:t>
            </a:r>
            <a:endParaRPr lang="da-DK" dirty="0">
              <a:latin typeface="Arial" panose="020B0604020202020204" pitchFamily="34" charset="0"/>
              <a:cs typeface="Arial" panose="020B0604020202020204" pitchFamily="34" charset="0"/>
            </a:endParaRPr>
          </a:p>
          <a:p>
            <a:pPr marL="514350" lvl="0" indent="-514350">
              <a:buFont typeface="+mj-lt"/>
              <a:buAutoNum type="arabicPeriod"/>
            </a:pPr>
            <a:r>
              <a:rPr lang="en-GB" dirty="0">
                <a:latin typeface="Arial" panose="020B0604020202020204" pitchFamily="34" charset="0"/>
                <a:cs typeface="Arial" panose="020B0604020202020204" pitchFamily="34" charset="0"/>
              </a:rPr>
              <a:t>Your parent thinks you have not been doing your chores. You do not think so.</a:t>
            </a:r>
            <a:endParaRPr lang="da-DK" dirty="0">
              <a:latin typeface="Arial" panose="020B0604020202020204" pitchFamily="34" charset="0"/>
              <a:cs typeface="Arial" panose="020B0604020202020204" pitchFamily="34" charset="0"/>
            </a:endParaRPr>
          </a:p>
          <a:p>
            <a:pPr marL="514350" lvl="0" indent="-514350">
              <a:buFont typeface="+mj-lt"/>
              <a:buAutoNum type="arabicPeriod"/>
            </a:pPr>
            <a:r>
              <a:rPr lang="en-GB" dirty="0">
                <a:latin typeface="Arial" panose="020B0604020202020204" pitchFamily="34" charset="0"/>
                <a:cs typeface="Arial" panose="020B0604020202020204" pitchFamily="34" charset="0"/>
              </a:rPr>
              <a:t>You have agreed with a friend that you would both work on an assignment. He has not done his part.</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89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44" y="320675"/>
            <a:ext cx="10698341" cy="1325563"/>
          </a:xfrm>
        </p:spPr>
        <p:txBody>
          <a:bodyPr/>
          <a:lstStyle/>
          <a:p>
            <a:r>
              <a:rPr lang="en-US" b="0" dirty="0" smtClean="0">
                <a:latin typeface="Arial" panose="020B0604020202020204" pitchFamily="34" charset="0"/>
                <a:cs typeface="Arial" panose="020B0604020202020204" pitchFamily="34" charset="0"/>
              </a:rPr>
              <a:t>Exercise: Integrative negotiation model</a:t>
            </a:r>
            <a:endParaRPr lang="en-US"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75945" y="1802674"/>
            <a:ext cx="10309698" cy="4493623"/>
          </a:xfrm>
        </p:spPr>
        <p:txBody>
          <a:bodyPr>
            <a:normAutofit fontScale="92500" lnSpcReduction="10000"/>
          </a:bodyPr>
          <a:lstStyle/>
          <a:p>
            <a:r>
              <a:rPr lang="en-US" dirty="0">
                <a:latin typeface="Arial" panose="020B0604020202020204" pitchFamily="34" charset="0"/>
                <a:cs typeface="Arial" panose="020B0604020202020204" pitchFamily="34" charset="0"/>
              </a:rPr>
              <a:t>Read aloud the following short story:</a:t>
            </a:r>
            <a:endParaRPr lang="da-DK" dirty="0">
              <a:latin typeface="Arial" panose="020B0604020202020204" pitchFamily="34" charset="0"/>
              <a:cs typeface="Arial" panose="020B0604020202020204" pitchFamily="34" charset="0"/>
            </a:endParaRPr>
          </a:p>
          <a:p>
            <a:pPr marL="536575" indent="0" algn="just" defTabSz="873125">
              <a:buNone/>
            </a:pPr>
            <a:r>
              <a:rPr lang="en-US" dirty="0">
                <a:latin typeface="Arial" panose="020B0604020202020204" pitchFamily="34" charset="0"/>
                <a:cs typeface="Arial" panose="020B0604020202020204" pitchFamily="34" charset="0"/>
              </a:rPr>
              <a:t>“Imagine that your class has won the competition for the most beautifully decorated classroom. The first prize is a voucher for a certain amount of money, which you as a class can spend on anything you want. Half of the class want to spend the money on a school trip, and the other half would prefer to buy new computers to use at school. Your task as a class is to negotiate how to best spend the money.” </a:t>
            </a:r>
            <a:endParaRPr lang="da-D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Divide the class into two groups. </a:t>
            </a:r>
            <a:endParaRPr lang="da-D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teams come up with arguments to support their choice.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that, the groups appoint the negotiating team (3 people), who will represent them in the next part of the exercise. It is necessary to prepare a negotiation plan following the integrative negotiation model, which should be displayed in a visible place</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20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45" y="320676"/>
            <a:ext cx="10785426" cy="881108"/>
          </a:xfrm>
        </p:spPr>
        <p:txBody>
          <a:bodyPr/>
          <a:lstStyle/>
          <a:p>
            <a:r>
              <a:rPr lang="en-US" b="0" dirty="0" smtClean="0">
                <a:latin typeface="Arial" panose="020B0604020202020204" pitchFamily="34" charset="0"/>
                <a:cs typeface="Arial" panose="020B0604020202020204" pitchFamily="34" charset="0"/>
              </a:rPr>
              <a:t>Exercise: Integrative negotiation model</a:t>
            </a:r>
            <a:endParaRPr lang="en-US"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75945" y="1620446"/>
            <a:ext cx="10299970" cy="4647558"/>
          </a:xfrm>
        </p:spPr>
        <p:txBody>
          <a:bodyPr>
            <a:normAutofit fontScale="92500" lnSpcReduction="20000"/>
          </a:bodyPr>
          <a:lstStyle/>
          <a:p>
            <a:pPr marL="514350" lvl="0" indent="-514350">
              <a:buFont typeface="+mj-lt"/>
              <a:buAutoNum type="arabicPeriod"/>
            </a:pPr>
            <a:r>
              <a:rPr lang="en-GB" sz="2600" dirty="0" smtClean="0">
                <a:latin typeface="Arial" panose="020B0604020202020204" pitchFamily="34" charset="0"/>
                <a:cs typeface="Arial" panose="020B0604020202020204" pitchFamily="34" charset="0"/>
              </a:rPr>
              <a:t>Specify </a:t>
            </a:r>
            <a:r>
              <a:rPr lang="en-GB" sz="2600" dirty="0">
                <a:latin typeface="Arial" panose="020B0604020202020204" pitchFamily="34" charset="0"/>
                <a:cs typeface="Arial" panose="020B0604020202020204" pitchFamily="34" charset="0"/>
              </a:rPr>
              <a:t>the needs of each group.</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Describe the feelings of the group members resulting from the conflict.</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Specify the reasons for their needs and the feelings.</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Try to assume the other group’s perspective, show understanding for the other group’s perspective.</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Come up with three plans of conflict resolution.</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Choose one action plan, draw up an agreement (the agreement can be concluded verbally or, if the groups prefer it, in writing</a:t>
            </a:r>
            <a:r>
              <a:rPr lang="en-GB" sz="2600" dirty="0" smtClean="0">
                <a:latin typeface="Arial" panose="020B0604020202020204" pitchFamily="34" charset="0"/>
                <a:cs typeface="Arial" panose="020B0604020202020204" pitchFamily="34" charset="0"/>
              </a:rPr>
              <a:t>).</a:t>
            </a:r>
          </a:p>
          <a:p>
            <a:pPr marL="0" lvl="0" indent="0">
              <a:buNone/>
            </a:pPr>
            <a:endParaRPr lang="da-DK"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Appoint a secretary to write down on the board the needs, positions and feelings of both groups, and the solution proposals. </a:t>
            </a:r>
            <a:endParaRPr lang="da-DK"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Discuss the course of the negotiation. Did the negotiation go according to plan? Did the negotiators behave politely? </a:t>
            </a:r>
            <a:endParaRPr lang="da-DK" sz="2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5821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0" dirty="0">
                <a:latin typeface="Arial" panose="020B0604020202020204" pitchFamily="34" charset="0"/>
                <a:cs typeface="Arial" panose="020B0604020202020204" pitchFamily="34" charset="0"/>
              </a:rPr>
              <a:t>UPRIGHT </a:t>
            </a:r>
            <a:r>
              <a:rPr lang="en-US" b="0" dirty="0">
                <a:latin typeface="Arial" panose="020B0604020202020204" pitchFamily="34" charset="0"/>
                <a:cs typeface="Arial" panose="020B0604020202020204" pitchFamily="34" charset="0"/>
              </a:rPr>
              <a:t>Overview</a:t>
            </a:r>
            <a:endParaRPr lang="da-DK" b="0" dirty="0">
              <a:latin typeface="Arial" panose="020B0604020202020204" pitchFamily="34" charset="0"/>
              <a:cs typeface="Arial" panose="020B0604020202020204" pitchFamily="34" charset="0"/>
            </a:endParaRPr>
          </a:p>
        </p:txBody>
      </p:sp>
      <p:pic>
        <p:nvPicPr>
          <p:cNvPr id="4" name="Pladsholder til indhold 3"/>
          <p:cNvPicPr>
            <a:picLocks noGrp="1" noChangeAspect="1"/>
          </p:cNvPicPr>
          <p:nvPr>
            <p:ph idx="1"/>
          </p:nvPr>
        </p:nvPicPr>
        <p:blipFill>
          <a:blip r:embed="rId2"/>
          <a:stretch>
            <a:fillRect/>
          </a:stretch>
        </p:blipFill>
        <p:spPr>
          <a:xfrm>
            <a:off x="2020389" y="1397372"/>
            <a:ext cx="7423206" cy="4776616"/>
          </a:xfrm>
          <a:prstGeom prst="rect">
            <a:avLst/>
          </a:prstGeom>
        </p:spPr>
      </p:pic>
      <p:pic>
        <p:nvPicPr>
          <p:cNvPr id="5" name="Billede 4"/>
          <p:cNvPicPr>
            <a:picLocks noChangeAspect="1"/>
          </p:cNvPicPr>
          <p:nvPr/>
        </p:nvPicPr>
        <p:blipFill>
          <a:blip r:embed="rId3"/>
          <a:stretch>
            <a:fillRect/>
          </a:stretch>
        </p:blipFill>
        <p:spPr>
          <a:xfrm>
            <a:off x="5162859" y="4612913"/>
            <a:ext cx="420660" cy="384081"/>
          </a:xfrm>
          <a:prstGeom prst="rect">
            <a:avLst/>
          </a:prstGeom>
        </p:spPr>
      </p:pic>
    </p:spTree>
    <p:extLst>
      <p:ext uri="{BB962C8B-B14F-4D97-AF65-F5344CB8AC3E}">
        <p14:creationId xmlns:p14="http://schemas.microsoft.com/office/powerpoint/2010/main" val="128610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82" y="476482"/>
            <a:ext cx="9767436" cy="406927"/>
          </a:xfrm>
        </p:spPr>
        <p:txBody>
          <a:bodyPr>
            <a:normAutofit fontScale="90000"/>
          </a:bodyPr>
          <a:lstStyle/>
          <a:p>
            <a:r>
              <a:rPr lang="en-US" b="0" dirty="0">
                <a:solidFill>
                  <a:srgbClr val="FBBC14"/>
                </a:solidFill>
                <a:latin typeface="Arial" panose="020B0604020202020204" pitchFamily="34" charset="0"/>
                <a:cs typeface="Arial" panose="020B0604020202020204" pitchFamily="34" charset="0"/>
              </a:rPr>
              <a:t>Mindfulness: The anchor (1)</a:t>
            </a:r>
          </a:p>
        </p:txBody>
      </p:sp>
      <p:sp>
        <p:nvSpPr>
          <p:cNvPr id="3" name="Content Placeholder 2"/>
          <p:cNvSpPr>
            <a:spLocks noGrp="1"/>
          </p:cNvSpPr>
          <p:nvPr>
            <p:ph idx="1"/>
          </p:nvPr>
        </p:nvSpPr>
        <p:spPr>
          <a:xfrm>
            <a:off x="1183666" y="1253331"/>
            <a:ext cx="10280515" cy="5217138"/>
          </a:xfrm>
        </p:spPr>
        <p:txBody>
          <a:bodyPr>
            <a:noAutofit/>
          </a:bodyPr>
          <a:lstStyle/>
          <a:p>
            <a:pPr marL="0" indent="0">
              <a:lnSpc>
                <a:spcPct val="100000"/>
              </a:lnSpc>
              <a:buNone/>
            </a:pPr>
            <a:r>
              <a:rPr lang="en-GB" dirty="0">
                <a:latin typeface="Arial" panose="020B0604020202020204" pitchFamily="34" charset="0"/>
                <a:cs typeface="Arial" panose="020B0604020202020204" pitchFamily="34" charset="0"/>
              </a:rPr>
              <a:t>Stop for a moment. I invite you to imagine that you are all in your own bubbles. This means that you do not pay attention to the people around you; just give yourself and others some space. You can close your eyes or you can just look at something in front of you. </a:t>
            </a:r>
            <a:endParaRPr lang="da-DK" dirty="0">
              <a:latin typeface="Arial" panose="020B0604020202020204" pitchFamily="34" charset="0"/>
              <a:cs typeface="Arial" panose="020B0604020202020204" pitchFamily="34" charset="0"/>
            </a:endParaRPr>
          </a:p>
          <a:p>
            <a:pPr marL="0" indent="0">
              <a:lnSpc>
                <a:spcPct val="100000"/>
              </a:lnSpc>
              <a:buNone/>
            </a:pPr>
            <a:r>
              <a:rPr lang="en-GB" dirty="0">
                <a:latin typeface="Arial" panose="020B0604020202020204" pitchFamily="34" charset="0"/>
                <a:cs typeface="Arial" panose="020B0604020202020204" pitchFamily="34" charset="0"/>
              </a:rPr>
              <a:t>Now bring your attention to your breathing. Just observe your breathing as it is right now, with kindness and curiosity. You do not need to change it in any way. Just let the breath in and out. </a:t>
            </a:r>
            <a:endParaRPr lang="da-DK" dirty="0">
              <a:latin typeface="Arial" panose="020B0604020202020204" pitchFamily="34" charset="0"/>
              <a:cs typeface="Arial" panose="020B0604020202020204" pitchFamily="34" charset="0"/>
            </a:endParaRPr>
          </a:p>
          <a:p>
            <a:pPr marL="0" indent="0">
              <a:lnSpc>
                <a:spcPct val="100000"/>
              </a:lnSpc>
              <a:buNone/>
            </a:pPr>
            <a:r>
              <a:rPr lang="en-GB" dirty="0">
                <a:latin typeface="Arial" panose="020B0604020202020204" pitchFamily="34" charset="0"/>
                <a:cs typeface="Arial" panose="020B0604020202020204" pitchFamily="34" charset="0"/>
              </a:rPr>
              <a:t>If you like, you can put your hand on your stomach and note the sensations of each breath going in and out. Maybe you will notice a mild movement with every breath. If you are comfortable with it, you can close your eyes or you can just lower your gaze.</a:t>
            </a:r>
            <a:endParaRPr lang="da-DK" dirty="0">
              <a:latin typeface="Arial" panose="020B0604020202020204" pitchFamily="34" charset="0"/>
              <a:cs typeface="Arial" panose="020B0604020202020204" pitchFamily="34" charset="0"/>
            </a:endParaRPr>
          </a:p>
          <a:p>
            <a:pPr marL="0" indent="0">
              <a:lnSpc>
                <a:spcPct val="100000"/>
              </a:lnSpc>
              <a:buNone/>
            </a:pPr>
            <a:r>
              <a:rPr lang="en-GB" dirty="0">
                <a:latin typeface="Arial" panose="020B0604020202020204" pitchFamily="34" charset="0"/>
                <a:cs typeface="Arial" panose="020B0604020202020204" pitchFamily="34" charset="0"/>
              </a:rPr>
              <a:t>There is no right or wrong way to feel it, just breathe in and out; there is no need to control it in any way. </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67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5058B-4EBD-4413-9564-3CD5004CEEA7}"/>
              </a:ext>
            </a:extLst>
          </p:cNvPr>
          <p:cNvSpPr>
            <a:spLocks noGrp="1"/>
          </p:cNvSpPr>
          <p:nvPr>
            <p:ph type="title"/>
          </p:nvPr>
        </p:nvSpPr>
        <p:spPr>
          <a:xfrm>
            <a:off x="1217222" y="303898"/>
            <a:ext cx="10515600" cy="807734"/>
          </a:xfrm>
        </p:spPr>
        <p:txBody>
          <a:bodyPr/>
          <a:lstStyle/>
          <a:p>
            <a:r>
              <a:rPr lang="en-US" b="0" dirty="0">
                <a:solidFill>
                  <a:srgbClr val="FBBC14"/>
                </a:solidFill>
                <a:latin typeface="Arial" panose="020B0604020202020204" pitchFamily="34" charset="0"/>
                <a:cs typeface="Arial" panose="020B0604020202020204" pitchFamily="34" charset="0"/>
              </a:rPr>
              <a:t>Mindfulness: The anchor (2)</a:t>
            </a:r>
            <a:endParaRPr lang="es-ES" b="0" dirty="0">
              <a:solidFill>
                <a:srgbClr val="FBBC14"/>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0C6E6BDF-A6B6-4BD0-BDB4-4C0176414818}"/>
              </a:ext>
            </a:extLst>
          </p:cNvPr>
          <p:cNvSpPr>
            <a:spLocks noGrp="1"/>
          </p:cNvSpPr>
          <p:nvPr>
            <p:ph idx="1"/>
          </p:nvPr>
        </p:nvSpPr>
        <p:spPr>
          <a:xfrm>
            <a:off x="1217222" y="1741713"/>
            <a:ext cx="10319425" cy="4336870"/>
          </a:xfrm>
        </p:spPr>
        <p:txBody>
          <a:bodyPr>
            <a:normAutofit lnSpcReduction="10000"/>
          </a:bodyPr>
          <a:lstStyle/>
          <a:p>
            <a:pPr marL="0" indent="0">
              <a:lnSpc>
                <a:spcPct val="100000"/>
              </a:lnSpc>
              <a:buNone/>
            </a:pPr>
            <a:r>
              <a:rPr lang="en-GB" dirty="0">
                <a:latin typeface="Arial" panose="020B0604020202020204" pitchFamily="34" charset="0"/>
                <a:cs typeface="Arial" panose="020B0604020202020204" pitchFamily="34" charset="0"/>
              </a:rPr>
              <a:t>You can try to close one nostril with a finger and breathe through the other. Note your feelings. After a few breaths, change the nostril through which you are breathing. Just observe the sensation of breathing. Maybe you will notice warmth or cold, tingling or dryness. </a:t>
            </a:r>
            <a:endParaRPr lang="da-DK" dirty="0">
              <a:latin typeface="Arial" panose="020B0604020202020204" pitchFamily="34" charset="0"/>
              <a:cs typeface="Arial" panose="020B0604020202020204" pitchFamily="34" charset="0"/>
            </a:endParaRPr>
          </a:p>
          <a:p>
            <a:pPr marL="0" indent="0">
              <a:lnSpc>
                <a:spcPct val="100000"/>
              </a:lnSpc>
              <a:buNone/>
            </a:pPr>
            <a:r>
              <a:rPr lang="en-GB" dirty="0">
                <a:latin typeface="Arial" panose="020B0604020202020204" pitchFamily="34" charset="0"/>
                <a:cs typeface="Arial" panose="020B0604020202020204" pitchFamily="34" charset="0"/>
              </a:rPr>
              <a:t>Return to breathing through both nostrils; just breathe in and breathe out. If you notice that your mind wanders, do not worry; this is just what minds do. Observe where your mind wanders, what thoughts you are experiencing and then, bring your attention back to your breathing. Your breathing is your anchor to the present.</a:t>
            </a:r>
            <a:endParaRPr lang="da-DK" dirty="0">
              <a:latin typeface="Arial" panose="020B0604020202020204" pitchFamily="34" charset="0"/>
              <a:cs typeface="Arial" panose="020B0604020202020204" pitchFamily="34" charset="0"/>
            </a:endParaRPr>
          </a:p>
          <a:p>
            <a:pPr marL="0" indent="0">
              <a:lnSpc>
                <a:spcPct val="100000"/>
              </a:lnSpc>
              <a:buNone/>
            </a:pPr>
            <a:r>
              <a:rPr lang="en-GB" dirty="0">
                <a:latin typeface="Arial" panose="020B0604020202020204" pitchFamily="34" charset="0"/>
                <a:cs typeface="Arial" panose="020B0604020202020204" pitchFamily="34" charset="0"/>
              </a:rPr>
              <a:t> If your mind wanders more than once, bring it back every time. Repeat it as many times as you need. Practise this in silence.</a:t>
            </a:r>
            <a:r>
              <a:rPr lang="da-DK"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endParaRPr lang="es-ES" dirty="0"/>
          </a:p>
        </p:txBody>
      </p:sp>
    </p:spTree>
    <p:extLst>
      <p:ext uri="{BB962C8B-B14F-4D97-AF65-F5344CB8AC3E}">
        <p14:creationId xmlns:p14="http://schemas.microsoft.com/office/powerpoint/2010/main" val="283990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45" y="320675"/>
            <a:ext cx="10515600" cy="744727"/>
          </a:xfrm>
        </p:spPr>
        <p:txBody>
          <a:bodyPr/>
          <a:lstStyle/>
          <a:p>
            <a:r>
              <a:rPr lang="en-US" b="0" dirty="0">
                <a:latin typeface="Arial" panose="020B0604020202020204" pitchFamily="34" charset="0"/>
                <a:cs typeface="Arial" panose="020B0604020202020204" pitchFamily="34" charset="0"/>
              </a:rPr>
              <a:t>Transfer exercise</a:t>
            </a:r>
          </a:p>
        </p:txBody>
      </p:sp>
      <p:sp>
        <p:nvSpPr>
          <p:cNvPr id="3" name="Content Placeholder 2"/>
          <p:cNvSpPr>
            <a:spLocks noGrp="1"/>
          </p:cNvSpPr>
          <p:nvPr>
            <p:ph idx="1"/>
          </p:nvPr>
        </p:nvSpPr>
        <p:spPr>
          <a:xfrm>
            <a:off x="1193037" y="1741714"/>
            <a:ext cx="10515600" cy="4472197"/>
          </a:xfrm>
        </p:spPr>
        <p:txBody>
          <a:bodyPr>
            <a:normAutofit lnSpcReduction="10000"/>
          </a:bodyPr>
          <a:lstStyle/>
          <a:p>
            <a:pPr marL="0" indent="0">
              <a:buNone/>
            </a:pPr>
            <a:r>
              <a:rPr lang="en-US" sz="2800" b="1" dirty="0" smtClean="0">
                <a:latin typeface="Arial" panose="020B0604020202020204" pitchFamily="34" charset="0"/>
                <a:cs typeface="Arial" panose="020B0604020202020204" pitchFamily="34" charset="0"/>
              </a:rPr>
              <a:t>Key</a:t>
            </a:r>
            <a:r>
              <a:rPr lang="da-DK" sz="2800" b="1" dirty="0" smtClean="0">
                <a:latin typeface="Arial" panose="020B0604020202020204" pitchFamily="34" charset="0"/>
                <a:cs typeface="Arial" panose="020B0604020202020204" pitchFamily="34" charset="0"/>
              </a:rPr>
              <a:t> </a:t>
            </a:r>
            <a:r>
              <a:rPr lang="da-DK" sz="2800" b="1" dirty="0">
                <a:latin typeface="Arial" panose="020B0604020202020204" pitchFamily="34" charset="0"/>
                <a:cs typeface="Arial" panose="020B0604020202020204" pitchFamily="34" charset="0"/>
              </a:rPr>
              <a:t>Learning </a:t>
            </a:r>
            <a:r>
              <a:rPr lang="da-DK" sz="2800" b="1" dirty="0" smtClean="0">
                <a:latin typeface="Arial" panose="020B0604020202020204" pitchFamily="34" charset="0"/>
                <a:cs typeface="Arial" panose="020B0604020202020204" pitchFamily="34" charset="0"/>
              </a:rPr>
              <a:t>Points</a:t>
            </a:r>
          </a:p>
          <a:p>
            <a:pPr marL="0" indent="0">
              <a:buNone/>
            </a:pPr>
            <a:endParaRPr lang="da-DK" sz="2800" b="1" dirty="0">
              <a:latin typeface="Arial" panose="020B0604020202020204" pitchFamily="34" charset="0"/>
              <a:cs typeface="Arial" panose="020B0604020202020204" pitchFamily="34" charset="0"/>
            </a:endParaRPr>
          </a:p>
          <a:p>
            <a:pPr marL="514350" lvl="0" indent="-246063">
              <a:buFont typeface="+mj-lt"/>
              <a:buAutoNum type="arabicPeriod"/>
            </a:pPr>
            <a:r>
              <a:rPr lang="en-US" dirty="0">
                <a:latin typeface="Arial" panose="020B0604020202020204" pitchFamily="34" charset="0"/>
                <a:cs typeface="Arial" panose="020B0604020202020204" pitchFamily="34" charset="0"/>
              </a:rPr>
              <a:t>What have you learned from this chapter on </a:t>
            </a:r>
            <a:r>
              <a:rPr lang="en-US" dirty="0" smtClean="0">
                <a:latin typeface="Arial" panose="020B0604020202020204" pitchFamily="34" charset="0"/>
                <a:cs typeface="Arial" panose="020B0604020202020204" pitchFamily="34" charset="0"/>
              </a:rPr>
              <a:t>conflict resolution?</a:t>
            </a:r>
            <a:endParaRPr lang="da-DK" dirty="0">
              <a:latin typeface="Arial" panose="020B0604020202020204" pitchFamily="34" charset="0"/>
              <a:cs typeface="Arial" panose="020B0604020202020204" pitchFamily="34" charset="0"/>
            </a:endParaRPr>
          </a:p>
          <a:p>
            <a:pPr marL="514350" lvl="0" indent="-246063">
              <a:buFont typeface="+mj-lt"/>
              <a:buAutoNum type="arabicPeriod"/>
            </a:pPr>
            <a:r>
              <a:rPr lang="en-US" dirty="0">
                <a:latin typeface="Arial" panose="020B0604020202020204" pitchFamily="34" charset="0"/>
                <a:cs typeface="Arial" panose="020B0604020202020204" pitchFamily="34" charset="0"/>
              </a:rPr>
              <a:t>What exercises did you find good and relevant to you?</a:t>
            </a:r>
            <a:endParaRPr lang="da-DK" dirty="0">
              <a:latin typeface="Arial" panose="020B0604020202020204" pitchFamily="34" charset="0"/>
              <a:cs typeface="Arial" panose="020B0604020202020204" pitchFamily="34" charset="0"/>
            </a:endParaRPr>
          </a:p>
          <a:p>
            <a:pPr marL="514350" lvl="0" indent="-246063">
              <a:buFont typeface="+mj-lt"/>
              <a:buAutoNum type="arabicPeriod"/>
            </a:pPr>
            <a:r>
              <a:rPr lang="en-US" dirty="0">
                <a:latin typeface="Arial" panose="020B0604020202020204" pitchFamily="34" charset="0"/>
                <a:cs typeface="Arial" panose="020B0604020202020204" pitchFamily="34" charset="0"/>
              </a:rPr>
              <a:t>How can you use what you have learnt in other situations or settings?</a:t>
            </a:r>
            <a:endParaRPr lang="da-DK" dirty="0">
              <a:latin typeface="Arial" panose="020B0604020202020204" pitchFamily="34" charset="0"/>
              <a:cs typeface="Arial" panose="020B0604020202020204" pitchFamily="34" charset="0"/>
            </a:endParaRPr>
          </a:p>
          <a:p>
            <a:pPr marL="0" indent="0">
              <a:buNone/>
            </a:pPr>
            <a:endParaRPr lang="da-DK"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Use the app </a:t>
            </a:r>
            <a:r>
              <a:rPr lang="en-US" dirty="0" err="1">
                <a:latin typeface="Arial" panose="020B0604020202020204" pitchFamily="34" charset="0"/>
                <a:cs typeface="Arial" panose="020B0604020202020204" pitchFamily="34" charset="0"/>
              </a:rPr>
              <a:t>ExplainEverything</a:t>
            </a:r>
            <a:r>
              <a:rPr lang="en-US" dirty="0">
                <a:latin typeface="Arial" panose="020B0604020202020204" pitchFamily="34" charset="0"/>
                <a:cs typeface="Arial" panose="020B0604020202020204" pitchFamily="34" charset="0"/>
              </a:rPr>
              <a:t> to describe what you have learned from the lesson on conflict resolution </a:t>
            </a: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or</a:t>
            </a:r>
            <a:endParaRPr lang="da-DK"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write it down in your notebook.</a:t>
            </a:r>
            <a:endParaRPr lang="da-DK"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4044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4D31315-E325-4173-8A3B-553F8813EB95}"/>
              </a:ext>
            </a:extLst>
          </p:cNvPr>
          <p:cNvSpPr txBox="1">
            <a:spLocks/>
          </p:cNvSpPr>
          <p:nvPr/>
        </p:nvSpPr>
        <p:spPr>
          <a:xfrm>
            <a:off x="0" y="-1"/>
            <a:ext cx="12192000" cy="2063693"/>
          </a:xfrm>
          <a:prstGeom prst="rect">
            <a:avLst/>
          </a:prstGeom>
          <a:solidFill>
            <a:srgbClr val="5592C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smtClean="0">
                <a:solidFill>
                  <a:schemeClr val="bg1"/>
                </a:solidFill>
                <a:latin typeface="Arial" panose="020B0604020202020204" pitchFamily="34" charset="0"/>
                <a:cs typeface="Arial" panose="020B0604020202020204" pitchFamily="34" charset="0"/>
              </a:rPr>
              <a:t>Thank you!</a:t>
            </a:r>
            <a:endParaRPr lang="en-US" sz="8800" b="1" dirty="0">
              <a:solidFill>
                <a:schemeClr val="bg1"/>
              </a:solidFill>
              <a:latin typeface="Rotis SemiSans Std" panose="02000503040000020204" pitchFamily="50" charset="0"/>
              <a:cs typeface="helvetica"/>
            </a:endParaRPr>
          </a:p>
        </p:txBody>
      </p:sp>
      <p:pic>
        <p:nvPicPr>
          <p:cNvPr id="16" name="Picture 3">
            <a:extLst>
              <a:ext uri="{FF2B5EF4-FFF2-40B4-BE49-F238E27FC236}">
                <a16:creationId xmlns:a16="http://schemas.microsoft.com/office/drawing/2014/main" id="{CC3E6242-6A35-42D8-A7D5-25C99582183F}"/>
              </a:ext>
            </a:extLst>
          </p:cNvPr>
          <p:cNvPicPr>
            <a:picLocks noChangeAspect="1"/>
          </p:cNvPicPr>
          <p:nvPr/>
        </p:nvPicPr>
        <p:blipFill>
          <a:blip r:embed="rId2"/>
          <a:stretch>
            <a:fillRect/>
          </a:stretch>
        </p:blipFill>
        <p:spPr>
          <a:xfrm>
            <a:off x="913262" y="2511517"/>
            <a:ext cx="1753797" cy="1160473"/>
          </a:xfrm>
          <a:prstGeom prst="rect">
            <a:avLst/>
          </a:prstGeom>
        </p:spPr>
      </p:pic>
      <p:sp>
        <p:nvSpPr>
          <p:cNvPr id="17" name="TextBox 4">
            <a:extLst>
              <a:ext uri="{FF2B5EF4-FFF2-40B4-BE49-F238E27FC236}">
                <a16:creationId xmlns:a16="http://schemas.microsoft.com/office/drawing/2014/main" id="{75636532-009A-44AF-AE01-0E0298B274D9}"/>
              </a:ext>
            </a:extLst>
          </p:cNvPr>
          <p:cNvSpPr txBox="1"/>
          <p:nvPr/>
        </p:nvSpPr>
        <p:spPr>
          <a:xfrm>
            <a:off x="2924526" y="2536571"/>
            <a:ext cx="5214027" cy="2308324"/>
          </a:xfrm>
          <a:prstGeom prst="rect">
            <a:avLst/>
          </a:prstGeom>
          <a:noFill/>
        </p:spPr>
        <p:txBody>
          <a:bodyPr wrap="square" rtlCol="0">
            <a:spAutoFit/>
          </a:bodyPr>
          <a:lstStyle/>
          <a:p>
            <a:r>
              <a:rPr lang="en-US" b="1" dirty="0"/>
              <a:t>This presentation is part of a project that has received funding from the European Union’s Horizon 2020 research and innovation </a:t>
            </a:r>
            <a:r>
              <a:rPr lang="en-US" b="1" dirty="0" err="1"/>
              <a:t>programme</a:t>
            </a:r>
            <a:r>
              <a:rPr lang="en-US" b="1" dirty="0"/>
              <a:t> under grant agreement No 754919</a:t>
            </a:r>
            <a:r>
              <a:rPr lang="en-US" b="1" dirty="0" smtClean="0"/>
              <a:t>. </a:t>
            </a:r>
            <a:r>
              <a:rPr lang="en-US" b="1" dirty="0">
                <a:ea typeface="Calibri"/>
                <a:cs typeface="Calibri"/>
                <a:sym typeface="Calibri"/>
              </a:rPr>
              <a:t>The information reflects only the authors’ view and the European Commission is not responsible for any use that may be made of the information it contains.</a:t>
            </a:r>
          </a:p>
          <a:p>
            <a:endParaRPr lang="is-IS" b="1" dirty="0"/>
          </a:p>
        </p:txBody>
      </p:sp>
      <p:pic>
        <p:nvPicPr>
          <p:cNvPr id="18" name="Picture 5">
            <a:extLst>
              <a:ext uri="{FF2B5EF4-FFF2-40B4-BE49-F238E27FC236}">
                <a16:creationId xmlns:a16="http://schemas.microsoft.com/office/drawing/2014/main" id="{8ECCCB2E-3E8A-4309-9298-D20B10EC7DD9}"/>
              </a:ext>
            </a:extLst>
          </p:cNvPr>
          <p:cNvPicPr>
            <a:picLocks noChangeAspect="1"/>
          </p:cNvPicPr>
          <p:nvPr/>
        </p:nvPicPr>
        <p:blipFill>
          <a:blip r:embed="rId3"/>
          <a:stretch>
            <a:fillRect/>
          </a:stretch>
        </p:blipFill>
        <p:spPr>
          <a:xfrm>
            <a:off x="563146" y="4490090"/>
            <a:ext cx="1321118" cy="1046164"/>
          </a:xfrm>
          <a:prstGeom prst="rect">
            <a:avLst/>
          </a:prstGeom>
        </p:spPr>
      </p:pic>
      <p:pic>
        <p:nvPicPr>
          <p:cNvPr id="19" name="Picture 7">
            <a:extLst>
              <a:ext uri="{FF2B5EF4-FFF2-40B4-BE49-F238E27FC236}">
                <a16:creationId xmlns:a16="http://schemas.microsoft.com/office/drawing/2014/main" id="{ECF52A50-D84A-454D-9EA9-F9DF90D4FBA0}"/>
              </a:ext>
            </a:extLst>
          </p:cNvPr>
          <p:cNvPicPr>
            <a:picLocks noChangeAspect="1"/>
          </p:cNvPicPr>
          <p:nvPr/>
        </p:nvPicPr>
        <p:blipFill>
          <a:blip r:embed="rId4"/>
          <a:stretch>
            <a:fillRect/>
          </a:stretch>
        </p:blipFill>
        <p:spPr>
          <a:xfrm>
            <a:off x="2187943" y="4633107"/>
            <a:ext cx="2474581" cy="811448"/>
          </a:xfrm>
          <a:prstGeom prst="rect">
            <a:avLst/>
          </a:prstGeom>
        </p:spPr>
      </p:pic>
      <p:pic>
        <p:nvPicPr>
          <p:cNvPr id="20" name="Picture 8">
            <a:extLst>
              <a:ext uri="{FF2B5EF4-FFF2-40B4-BE49-F238E27FC236}">
                <a16:creationId xmlns:a16="http://schemas.microsoft.com/office/drawing/2014/main" id="{E11647E0-09D8-4790-AEE6-F080BFEDAD26}"/>
              </a:ext>
            </a:extLst>
          </p:cNvPr>
          <p:cNvPicPr>
            <a:picLocks noChangeAspect="1"/>
          </p:cNvPicPr>
          <p:nvPr/>
        </p:nvPicPr>
        <p:blipFill>
          <a:blip r:embed="rId5"/>
          <a:stretch>
            <a:fillRect/>
          </a:stretch>
        </p:blipFill>
        <p:spPr>
          <a:xfrm>
            <a:off x="4673776" y="5868757"/>
            <a:ext cx="4966335" cy="754380"/>
          </a:xfrm>
          <a:prstGeom prst="rect">
            <a:avLst/>
          </a:prstGeom>
        </p:spPr>
      </p:pic>
      <p:pic>
        <p:nvPicPr>
          <p:cNvPr id="21" name="Picture 9">
            <a:extLst>
              <a:ext uri="{FF2B5EF4-FFF2-40B4-BE49-F238E27FC236}">
                <a16:creationId xmlns:a16="http://schemas.microsoft.com/office/drawing/2014/main" id="{3AC0B5CD-8520-4E3C-9C1A-5D56174EBC83}"/>
              </a:ext>
            </a:extLst>
          </p:cNvPr>
          <p:cNvPicPr>
            <a:picLocks noChangeAspect="1"/>
          </p:cNvPicPr>
          <p:nvPr/>
        </p:nvPicPr>
        <p:blipFill>
          <a:blip r:embed="rId6"/>
          <a:stretch>
            <a:fillRect/>
          </a:stretch>
        </p:blipFill>
        <p:spPr>
          <a:xfrm>
            <a:off x="5090545" y="4572363"/>
            <a:ext cx="2301292" cy="841825"/>
          </a:xfrm>
          <a:prstGeom prst="rect">
            <a:avLst/>
          </a:prstGeom>
        </p:spPr>
      </p:pic>
      <p:pic>
        <p:nvPicPr>
          <p:cNvPr id="22" name="Picture 10">
            <a:extLst>
              <a:ext uri="{FF2B5EF4-FFF2-40B4-BE49-F238E27FC236}">
                <a16:creationId xmlns:a16="http://schemas.microsoft.com/office/drawing/2014/main" id="{559B72C4-0840-49C3-A89E-4302223431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9858" y="4476052"/>
            <a:ext cx="4199009" cy="922108"/>
          </a:xfrm>
          <a:prstGeom prst="rect">
            <a:avLst/>
          </a:prstGeom>
        </p:spPr>
      </p:pic>
      <p:pic>
        <p:nvPicPr>
          <p:cNvPr id="23" name="Picture 11">
            <a:extLst>
              <a:ext uri="{FF2B5EF4-FFF2-40B4-BE49-F238E27FC236}">
                <a16:creationId xmlns:a16="http://schemas.microsoft.com/office/drawing/2014/main" id="{52C391C1-06C5-4E47-BDDD-C349CD99CDF2}"/>
              </a:ext>
            </a:extLst>
          </p:cNvPr>
          <p:cNvPicPr>
            <a:picLocks noChangeAspect="1"/>
          </p:cNvPicPr>
          <p:nvPr/>
        </p:nvPicPr>
        <p:blipFill>
          <a:blip r:embed="rId8"/>
          <a:stretch>
            <a:fillRect/>
          </a:stretch>
        </p:blipFill>
        <p:spPr>
          <a:xfrm>
            <a:off x="1104860" y="5533801"/>
            <a:ext cx="2498134" cy="1083303"/>
          </a:xfrm>
          <a:prstGeom prst="rect">
            <a:avLst/>
          </a:prstGeom>
        </p:spPr>
      </p:pic>
      <p:pic>
        <p:nvPicPr>
          <p:cNvPr id="25" name="Imagen 24">
            <a:extLst>
              <a:ext uri="{FF2B5EF4-FFF2-40B4-BE49-F238E27FC236}">
                <a16:creationId xmlns:a16="http://schemas.microsoft.com/office/drawing/2014/main" id="{CD4F04EC-D47A-42FE-A59B-90AD0B527A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2835" y="2111076"/>
            <a:ext cx="3408486" cy="2089449"/>
          </a:xfrm>
          <a:prstGeom prst="rect">
            <a:avLst/>
          </a:prstGeom>
        </p:spPr>
      </p:pic>
      <p:pic>
        <p:nvPicPr>
          <p:cNvPr id="2" name="Billede 1"/>
          <p:cNvPicPr>
            <a:picLocks noChangeAspect="1"/>
          </p:cNvPicPr>
          <p:nvPr/>
        </p:nvPicPr>
        <p:blipFill>
          <a:blip r:embed="rId10"/>
          <a:stretch>
            <a:fillRect/>
          </a:stretch>
        </p:blipFill>
        <p:spPr>
          <a:xfrm>
            <a:off x="8434857" y="5673687"/>
            <a:ext cx="2969009" cy="707197"/>
          </a:xfrm>
          <a:prstGeom prst="rect">
            <a:avLst/>
          </a:prstGeom>
        </p:spPr>
      </p:pic>
    </p:spTree>
    <p:extLst>
      <p:ext uri="{BB962C8B-B14F-4D97-AF65-F5344CB8AC3E}">
        <p14:creationId xmlns:p14="http://schemas.microsoft.com/office/powerpoint/2010/main" val="277312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0" dirty="0" smtClean="0">
                <a:latin typeface="Arial" panose="020B0604020202020204" pitchFamily="34" charset="0"/>
                <a:cs typeface="Arial" panose="020B0604020202020204" pitchFamily="34" charset="0"/>
              </a:rPr>
              <a:t>Food for </a:t>
            </a:r>
            <a:r>
              <a:rPr lang="en-US" b="0" dirty="0" smtClean="0">
                <a:latin typeface="Arial" panose="020B0604020202020204" pitchFamily="34" charset="0"/>
                <a:cs typeface="Arial" panose="020B0604020202020204" pitchFamily="34" charset="0"/>
              </a:rPr>
              <a:t>thoughts</a:t>
            </a:r>
            <a:endParaRPr lang="en-US" b="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1229497" y="1757082"/>
            <a:ext cx="9693296" cy="3983276"/>
          </a:xfrm>
        </p:spPr>
        <p:txBody>
          <a:bodyPr/>
          <a:lstStyle/>
          <a:p>
            <a:r>
              <a:rPr lang="en-US" dirty="0" smtClean="0">
                <a:latin typeface="Arial" panose="020B0604020202020204" pitchFamily="34" charset="0"/>
                <a:cs typeface="Arial" panose="020B0604020202020204" pitchFamily="34" charset="0"/>
              </a:rPr>
              <a:t>What is a conflict?</a:t>
            </a:r>
          </a:p>
          <a:p>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kinds of conflict do you know?</a:t>
            </a:r>
            <a:endParaRPr lang="da-DK" dirty="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Do you </a:t>
            </a:r>
            <a:r>
              <a:rPr lang="en-US" dirty="0">
                <a:latin typeface="Arial" panose="020B0604020202020204" pitchFamily="34" charset="0"/>
                <a:cs typeface="Arial" panose="020B0604020202020204" pitchFamily="34" charset="0"/>
              </a:rPr>
              <a:t>often participate in or witness conflict situations?</a:t>
            </a:r>
            <a:endParaRPr lang="da-DK"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What are the most common reasons for conflict?</a:t>
            </a:r>
            <a:endParaRPr lang="da-DK"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Which conflict resolution strategies do you know?</a:t>
            </a:r>
            <a:endParaRPr lang="da-DK"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What feelings/emotions accompany conflict?</a:t>
            </a:r>
            <a:endParaRPr lang="da-DK" dirty="0">
              <a:latin typeface="Arial" panose="020B060402020202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39505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0" dirty="0" smtClean="0">
                <a:latin typeface="Arial" panose="020B0604020202020204" pitchFamily="34" charset="0"/>
                <a:cs typeface="Arial" panose="020B0604020202020204" pitchFamily="34" charset="0"/>
              </a:rPr>
              <a:t>Definition</a:t>
            </a:r>
            <a:endParaRPr lang="da-DK" b="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lstStyle/>
          <a:p>
            <a:endParaRPr lang="da-DK" dirty="0"/>
          </a:p>
        </p:txBody>
      </p:sp>
      <p:sp>
        <p:nvSpPr>
          <p:cNvPr id="4" name="Rektangel 3"/>
          <p:cNvSpPr/>
          <p:nvPr/>
        </p:nvSpPr>
        <p:spPr>
          <a:xfrm>
            <a:off x="2644588" y="1721224"/>
            <a:ext cx="6364941" cy="391757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i="1" dirty="0" smtClean="0">
                <a:solidFill>
                  <a:sysClr val="windowText" lastClr="000000"/>
                </a:solidFill>
              </a:rPr>
              <a:t>Conflict Resolution </a:t>
            </a:r>
            <a:r>
              <a:rPr lang="en-US" sz="2400" i="1" dirty="0" smtClean="0">
                <a:solidFill>
                  <a:sysClr val="windowText" lastClr="000000"/>
                </a:solidFill>
              </a:rPr>
              <a:t>means</a:t>
            </a:r>
            <a:r>
              <a:rPr lang="da-DK" sz="2400" dirty="0" smtClean="0">
                <a:solidFill>
                  <a:sysClr val="windowText" lastClr="000000"/>
                </a:solidFill>
              </a:rPr>
              <a:t>:</a:t>
            </a:r>
          </a:p>
          <a:p>
            <a:pPr algn="ctr"/>
            <a:endParaRPr lang="en-US" sz="2400" dirty="0" smtClean="0">
              <a:solidFill>
                <a:sysClr val="windowText" lastClr="000000"/>
              </a:solidFill>
            </a:endParaRPr>
          </a:p>
          <a:p>
            <a:pPr algn="ctr"/>
            <a:r>
              <a:rPr lang="en-US" sz="2400" dirty="0" smtClean="0">
                <a:solidFill>
                  <a:sysClr val="windowText" lastClr="000000"/>
                </a:solidFill>
              </a:rPr>
              <a:t>Conflicts </a:t>
            </a:r>
            <a:r>
              <a:rPr lang="en-US" sz="2400" dirty="0">
                <a:solidFill>
                  <a:sysClr val="windowText" lastClr="000000"/>
                </a:solidFill>
              </a:rPr>
              <a:t>occur </a:t>
            </a:r>
            <a:r>
              <a:rPr lang="en-US" sz="2400" dirty="0" smtClean="0">
                <a:solidFill>
                  <a:sysClr val="windowText" lastClr="000000"/>
                </a:solidFill>
              </a:rPr>
              <a:t>between people or groups in </a:t>
            </a:r>
            <a:r>
              <a:rPr lang="en-US" sz="2400" dirty="0">
                <a:solidFill>
                  <a:sysClr val="windowText" lastClr="000000"/>
                </a:solidFill>
              </a:rPr>
              <a:t>situations </a:t>
            </a:r>
            <a:r>
              <a:rPr lang="en-US" sz="2400" dirty="0" smtClean="0">
                <a:solidFill>
                  <a:sysClr val="windowText" lastClr="000000"/>
                </a:solidFill>
              </a:rPr>
              <a:t>where they do not agree and are stock in disagreements.</a:t>
            </a:r>
          </a:p>
          <a:p>
            <a:pPr algn="ctr"/>
            <a:r>
              <a:rPr lang="en-US" sz="2400" dirty="0" smtClean="0">
                <a:solidFill>
                  <a:sysClr val="windowText" lastClr="000000"/>
                </a:solidFill>
              </a:rPr>
              <a:t>A </a:t>
            </a:r>
            <a:r>
              <a:rPr lang="en-US" sz="2400" dirty="0">
                <a:solidFill>
                  <a:sysClr val="windowText" lastClr="000000"/>
                </a:solidFill>
              </a:rPr>
              <a:t>constructive conflict resolution </a:t>
            </a:r>
            <a:r>
              <a:rPr lang="en-US" sz="2400" dirty="0" smtClean="0">
                <a:solidFill>
                  <a:sysClr val="windowText" lastClr="000000"/>
                </a:solidFill>
              </a:rPr>
              <a:t>helps them to solve the situation without </a:t>
            </a:r>
            <a:r>
              <a:rPr lang="en-US" sz="2400" dirty="0">
                <a:solidFill>
                  <a:sysClr val="windowText" lastClr="000000"/>
                </a:solidFill>
              </a:rPr>
              <a:t>negative consequences </a:t>
            </a:r>
            <a:r>
              <a:rPr lang="en-US" sz="2400" dirty="0" smtClean="0">
                <a:solidFill>
                  <a:sysClr val="windowText" lastClr="000000"/>
                </a:solidFill>
              </a:rPr>
              <a:t>for either part.</a:t>
            </a:r>
            <a:endParaRPr lang="da-DK" sz="2400" dirty="0">
              <a:solidFill>
                <a:sysClr val="windowText" lastClr="000000"/>
              </a:solidFill>
            </a:endParaRPr>
          </a:p>
          <a:p>
            <a:pPr algn="ctr"/>
            <a:endParaRPr lang="da-DK" sz="2400" dirty="0">
              <a:solidFill>
                <a:sysClr val="windowText" lastClr="000000"/>
              </a:solidFill>
            </a:endParaRPr>
          </a:p>
        </p:txBody>
      </p:sp>
    </p:spTree>
    <p:extLst>
      <p:ext uri="{BB962C8B-B14F-4D97-AF65-F5344CB8AC3E}">
        <p14:creationId xmlns:p14="http://schemas.microsoft.com/office/powerpoint/2010/main" val="23390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2427" y="820431"/>
            <a:ext cx="10201714" cy="406927"/>
          </a:xfrm>
        </p:spPr>
        <p:txBody>
          <a:bodyPr>
            <a:normAutofit fontScale="90000"/>
          </a:bodyPr>
          <a:lstStyle/>
          <a:p>
            <a:r>
              <a:rPr lang="en-US" b="0" dirty="0">
                <a:latin typeface="Arial" panose="020B0604020202020204" pitchFamily="34" charset="0"/>
                <a:cs typeface="Arial" panose="020B0604020202020204" pitchFamily="34" charset="0"/>
              </a:rPr>
              <a:t>This skill is useful, for example, when…</a:t>
            </a:r>
            <a:endParaRPr lang="da-DK" b="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1229497" y="1748118"/>
            <a:ext cx="9693296" cy="3992240"/>
          </a:xfrm>
        </p:spPr>
        <p:txBody>
          <a:bodyPr/>
          <a:lstStyle/>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When you have to study but have no notes”</a:t>
            </a:r>
            <a:endParaRPr lang="da-D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go with your parents to buy clothes and you have different opinions on what to buy”</a:t>
            </a:r>
            <a:endParaRPr lang="da-D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do not agree with your friends on which game to choose</a:t>
            </a:r>
            <a:endParaRPr lang="da-DK" dirty="0">
              <a:latin typeface="Arial" panose="020B060402020202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16280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0" dirty="0" smtClean="0">
                <a:latin typeface="Arial" panose="020B0604020202020204" pitchFamily="34" charset="0"/>
                <a:cs typeface="Arial" panose="020B0604020202020204" pitchFamily="34" charset="0"/>
              </a:rPr>
              <a:t>Theory of the skill: The process</a:t>
            </a:r>
            <a:endParaRPr lang="en-US" b="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lstStyle/>
          <a:p>
            <a:r>
              <a:rPr lang="en-US" dirty="0">
                <a:latin typeface="Arial" panose="020B0604020202020204" pitchFamily="34" charset="0"/>
                <a:cs typeface="Arial" panose="020B0604020202020204" pitchFamily="34" charset="0"/>
              </a:rPr>
              <a:t>The process of learning to resolve conflicts constructively comprises four elements</a:t>
            </a:r>
            <a:r>
              <a:rPr lang="en-US" dirty="0" smtClean="0">
                <a:latin typeface="Arial" panose="020B0604020202020204" pitchFamily="34" charset="0"/>
                <a:cs typeface="Arial" panose="020B0604020202020204" pitchFamily="34" charset="0"/>
              </a:rPr>
              <a:t>:</a:t>
            </a:r>
          </a:p>
          <a:p>
            <a:endParaRPr lang="da-DK" dirty="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Understanding </a:t>
            </a:r>
            <a:r>
              <a:rPr lang="en-US" dirty="0">
                <a:latin typeface="Arial" panose="020B0604020202020204" pitchFamily="34" charset="0"/>
                <a:cs typeface="Arial" panose="020B0604020202020204" pitchFamily="34" charset="0"/>
              </a:rPr>
              <a:t>the character of conflict and its causes and identifying its possible </a:t>
            </a:r>
            <a:r>
              <a:rPr lang="en-US" dirty="0" smtClean="0">
                <a:latin typeface="Arial" panose="020B0604020202020204" pitchFamily="34" charset="0"/>
                <a:cs typeface="Arial" panose="020B0604020202020204" pitchFamily="34" charset="0"/>
              </a:rPr>
              <a:t>benefits</a:t>
            </a:r>
            <a:r>
              <a:rPr lang="en-US" dirty="0">
                <a:latin typeface="Arial" panose="020B0604020202020204" pitchFamily="34" charset="0"/>
                <a:cs typeface="Arial" panose="020B0604020202020204" pitchFamily="34" charset="0"/>
              </a:rPr>
              <a:t>.</a:t>
            </a:r>
            <a:endParaRPr lang="da-DK" dirty="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Choosing </a:t>
            </a:r>
            <a:r>
              <a:rPr lang="en-US" dirty="0">
                <a:latin typeface="Arial" panose="020B0604020202020204" pitchFamily="34" charset="0"/>
                <a:cs typeface="Arial" panose="020B0604020202020204" pitchFamily="34" charset="0"/>
              </a:rPr>
              <a:t>the right resolution </a:t>
            </a:r>
            <a:r>
              <a:rPr lang="en-US" dirty="0" smtClean="0">
                <a:latin typeface="Arial" panose="020B0604020202020204" pitchFamily="34" charset="0"/>
                <a:cs typeface="Arial" panose="020B0604020202020204" pitchFamily="34" charset="0"/>
              </a:rPr>
              <a:t>strategy</a:t>
            </a:r>
          </a:p>
          <a:p>
            <a:pPr marL="457200" indent="-457200">
              <a:buFont typeface="+mj-lt"/>
              <a:buAutoNum type="arabicPeriod"/>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ability to </a:t>
            </a:r>
            <a:r>
              <a:rPr lang="en-GB" dirty="0" smtClean="0">
                <a:latin typeface="Arial" panose="020B0604020202020204" pitchFamily="34" charset="0"/>
                <a:cs typeface="Arial" panose="020B0604020202020204" pitchFamily="34" charset="0"/>
              </a:rPr>
              <a:t>prioritise</a:t>
            </a:r>
          </a:p>
          <a:p>
            <a:pPr marL="457200" indent="-457200">
              <a:buFont typeface="+mj-lt"/>
              <a:buAutoNum type="arabicPeriod"/>
            </a:pPr>
            <a:r>
              <a:rPr lang="en-US" dirty="0" smtClean="0">
                <a:latin typeface="Arial" panose="020B0604020202020204" pitchFamily="34" charset="0"/>
                <a:cs typeface="Arial" panose="020B0604020202020204" pitchFamily="34" charset="0"/>
              </a:rPr>
              <a:t>Negotiation </a:t>
            </a:r>
            <a:r>
              <a:rPr lang="en-US" dirty="0">
                <a:latin typeface="Arial" panose="020B0604020202020204" pitchFamily="34" charset="0"/>
                <a:cs typeface="Arial" panose="020B0604020202020204" pitchFamily="34" charset="0"/>
              </a:rPr>
              <a:t>to solve the problem</a:t>
            </a:r>
            <a:endParaRPr lang="da-DK" dirty="0">
              <a:latin typeface="Arial" panose="020B060402020202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393793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9B7B-718D-4747-A6A5-A42CDB0B7136}"/>
              </a:ext>
            </a:extLst>
          </p:cNvPr>
          <p:cNvSpPr>
            <a:spLocks noGrp="1"/>
          </p:cNvSpPr>
          <p:nvPr>
            <p:ph type="title"/>
          </p:nvPr>
        </p:nvSpPr>
        <p:spPr>
          <a:xfrm>
            <a:off x="627018" y="287304"/>
            <a:ext cx="11564982" cy="769710"/>
          </a:xfrm>
        </p:spPr>
        <p:txBody>
          <a:bodyPr>
            <a:normAutofit fontScale="90000"/>
          </a:bodyPr>
          <a:lstStyle/>
          <a:p>
            <a:r>
              <a:rPr lang="en-US" b="0" dirty="0" smtClean="0">
                <a:latin typeface="Arial" panose="020B0604020202020204" pitchFamily="34" charset="0"/>
                <a:cs typeface="Arial" panose="020B0604020202020204" pitchFamily="34" charset="0"/>
              </a:rPr>
              <a:t>Theory of the skill: </a:t>
            </a:r>
            <a:br>
              <a:rPr lang="en-US" b="0" dirty="0" smtClean="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integrative negotiation </a:t>
            </a:r>
            <a:r>
              <a:rPr lang="en-US" b="0" dirty="0" smtClean="0">
                <a:latin typeface="Arial" panose="020B0604020202020204" pitchFamily="34" charset="0"/>
                <a:cs typeface="Arial" panose="020B0604020202020204" pitchFamily="34" charset="0"/>
              </a:rPr>
              <a:t>procedure</a:t>
            </a:r>
            <a:endParaRPr lang="en-US" b="0" dirty="0">
              <a:solidFill>
                <a:srgbClr val="5592C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5F0858-053D-4A82-9CEE-E21F1A7B1771}"/>
              </a:ext>
            </a:extLst>
          </p:cNvPr>
          <p:cNvSpPr>
            <a:spLocks noGrp="1"/>
          </p:cNvSpPr>
          <p:nvPr>
            <p:ph idx="1"/>
          </p:nvPr>
        </p:nvSpPr>
        <p:spPr>
          <a:xfrm>
            <a:off x="1285672" y="1645919"/>
            <a:ext cx="10515600" cy="4511041"/>
          </a:xfrm>
        </p:spPr>
        <p:txBody>
          <a:bodyPr vert="horz" lIns="91440" tIns="45720" rIns="91440" bIns="45720" rtlCol="0" anchor="t">
            <a:normAutofit fontScale="92500" lnSpcReduction="10000"/>
          </a:bodyPr>
          <a:lstStyle/>
          <a:p>
            <a:pPr marL="514350" lvl="0" indent="-514350">
              <a:buFont typeface="+mj-lt"/>
              <a:buAutoNum type="arabicPeriod"/>
            </a:pPr>
            <a:r>
              <a:rPr lang="en-GB" sz="2600" dirty="0" smtClean="0">
                <a:latin typeface="Arial" panose="020B0604020202020204" pitchFamily="34" charset="0"/>
                <a:cs typeface="Arial" panose="020B0604020202020204" pitchFamily="34" charset="0"/>
              </a:rPr>
              <a:t>Describe </a:t>
            </a:r>
            <a:r>
              <a:rPr lang="en-GB" sz="2600" dirty="0">
                <a:latin typeface="Arial" panose="020B0604020202020204" pitchFamily="34" charset="0"/>
                <a:cs typeface="Arial" panose="020B0604020202020204" pitchFamily="34" charset="0"/>
              </a:rPr>
              <a:t>what you need, e.g. “I want to use the book now.”</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Describe what you feel, e.g. “I’m frustrated.”</a:t>
            </a:r>
            <a:r>
              <a:rPr lang="da-DK" sz="2600" dirty="0">
                <a:latin typeface="Arial" panose="020B0604020202020204" pitchFamily="34" charset="0"/>
                <a:cs typeface="Arial" panose="020B0604020202020204" pitchFamily="34" charset="0"/>
              </a:rPr>
              <a:t> - </a:t>
            </a:r>
            <a:r>
              <a:rPr lang="en-GB" sz="2600" dirty="0">
                <a:latin typeface="Arial" panose="020B0604020202020204" pitchFamily="34" charset="0"/>
                <a:cs typeface="Arial" panose="020B0604020202020204" pitchFamily="34" charset="0"/>
              </a:rPr>
              <a:t>The other person must be able to understand your feelings, so try to use simple words.</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Describe the reasons for your needs and feelings, e.g. “You’ve been using the book for an hour. If I cannot use it now, I will not be able to meet the deadline. It is frustrating that I have to wait for the book for so long.”</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Assume the perspective of others; show your understanding of their needs, feelings and motivations, e.g. “I understand that you feel…”</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Devise three plans of conflict resolution that will maximise mutual benefits.</a:t>
            </a:r>
            <a:endParaRPr lang="da-DK" sz="2600" dirty="0">
              <a:latin typeface="Arial" panose="020B0604020202020204" pitchFamily="34" charset="0"/>
              <a:cs typeface="Arial" panose="020B0604020202020204" pitchFamily="34" charset="0"/>
            </a:endParaRPr>
          </a:p>
          <a:p>
            <a:pPr marL="514350" lvl="0" indent="-514350">
              <a:buFont typeface="+mj-lt"/>
              <a:buAutoNum type="arabicPeriod"/>
            </a:pPr>
            <a:r>
              <a:rPr lang="en-GB" sz="2600" dirty="0">
                <a:latin typeface="Arial" panose="020B0604020202020204" pitchFamily="34" charset="0"/>
                <a:cs typeface="Arial" panose="020B0604020202020204" pitchFamily="34" charset="0"/>
              </a:rPr>
              <a:t>Agree on one action plan and formalise the agreement.</a:t>
            </a:r>
            <a:endParaRPr lang="da-DK" sz="2600" dirty="0">
              <a:latin typeface="Arial" panose="020B0604020202020204" pitchFamily="34" charset="0"/>
              <a:cs typeface="Arial" panose="020B0604020202020204" pitchFamily="34" charset="0"/>
            </a:endParaRPr>
          </a:p>
          <a:p>
            <a:pPr marL="514350" indent="-514350">
              <a:buFont typeface="+mj-lt"/>
              <a:buAutoNum type="arabicPeriod"/>
            </a:pPr>
            <a:endParaRPr lang="en-US" dirty="0">
              <a:latin typeface="helvetica"/>
              <a:cs typeface="helvetica"/>
            </a:endParaRPr>
          </a:p>
        </p:txBody>
      </p:sp>
    </p:spTree>
    <p:extLst>
      <p:ext uri="{BB962C8B-B14F-4D97-AF65-F5344CB8AC3E}">
        <p14:creationId xmlns:p14="http://schemas.microsoft.com/office/powerpoint/2010/main" val="350161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0" dirty="0">
                <a:latin typeface="Arial" panose="020B0604020202020204" pitchFamily="34" charset="0"/>
                <a:cs typeface="Arial" panose="020B0604020202020204" pitchFamily="34" charset="0"/>
              </a:rPr>
              <a:t>UPRIGHT video</a:t>
            </a:r>
            <a:r>
              <a:rPr lang="da-DK" b="0" dirty="0" smtClean="0">
                <a:latin typeface="Arial" panose="020B0604020202020204" pitchFamily="34" charset="0"/>
                <a:cs typeface="Arial" panose="020B0604020202020204" pitchFamily="34" charset="0"/>
              </a:rPr>
              <a:t>: Conflict </a:t>
            </a:r>
            <a:r>
              <a:rPr lang="da-DK" b="0" dirty="0" smtClean="0">
                <a:latin typeface="Arial" panose="020B0604020202020204" pitchFamily="34" charset="0"/>
                <a:cs typeface="Arial" panose="020B0604020202020204" pitchFamily="34" charset="0"/>
              </a:rPr>
              <a:t>Resolution</a:t>
            </a:r>
            <a:endParaRPr lang="da-DK" b="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lstStyle/>
          <a:p>
            <a:r>
              <a:rPr lang="da-DK" dirty="0">
                <a:latin typeface="Arial" panose="020B0604020202020204" pitchFamily="34" charset="0"/>
                <a:cs typeface="Arial" panose="020B0604020202020204" pitchFamily="34" charset="0"/>
              </a:rPr>
              <a:t>https://youtu.be/m9BIXOAZaro</a:t>
            </a:r>
          </a:p>
        </p:txBody>
      </p:sp>
      <p:pic>
        <p:nvPicPr>
          <p:cNvPr id="4" name="Billede 3"/>
          <p:cNvPicPr>
            <a:picLocks noChangeAspect="1"/>
          </p:cNvPicPr>
          <p:nvPr/>
        </p:nvPicPr>
        <p:blipFill>
          <a:blip r:embed="rId2"/>
          <a:stretch>
            <a:fillRect/>
          </a:stretch>
        </p:blipFill>
        <p:spPr>
          <a:xfrm>
            <a:off x="2544736" y="2153566"/>
            <a:ext cx="7062817" cy="3907490"/>
          </a:xfrm>
          <a:prstGeom prst="rect">
            <a:avLst/>
          </a:prstGeom>
        </p:spPr>
      </p:pic>
    </p:spTree>
    <p:extLst>
      <p:ext uri="{BB962C8B-B14F-4D97-AF65-F5344CB8AC3E}">
        <p14:creationId xmlns:p14="http://schemas.microsoft.com/office/powerpoint/2010/main" val="68622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217" y="365126"/>
            <a:ext cx="10515600" cy="708666"/>
          </a:xfrm>
        </p:spPr>
        <p:txBody>
          <a:bodyPr/>
          <a:lstStyle/>
          <a:p>
            <a:r>
              <a:rPr lang="en-US" b="0" dirty="0" smtClean="0">
                <a:solidFill>
                  <a:srgbClr val="5592CE"/>
                </a:solidFill>
                <a:latin typeface="Arial" panose="020B0604020202020204" pitchFamily="34" charset="0"/>
                <a:cs typeface="Arial" panose="020B0604020202020204" pitchFamily="34" charset="0"/>
              </a:rPr>
              <a:t>A story </a:t>
            </a:r>
            <a:r>
              <a:rPr lang="en-US" b="0" dirty="0">
                <a:solidFill>
                  <a:srgbClr val="5592CE"/>
                </a:solidFill>
                <a:latin typeface="Arial" panose="020B0604020202020204" pitchFamily="34" charset="0"/>
                <a:cs typeface="Arial" panose="020B0604020202020204" pitchFamily="34" charset="0"/>
              </a:rPr>
              <a:t>for discussion (1)</a:t>
            </a:r>
            <a:r>
              <a:rPr lang="en-US" b="1" dirty="0">
                <a:solidFill>
                  <a:srgbClr val="5592CE"/>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266217" y="1358537"/>
            <a:ext cx="10515600" cy="5059680"/>
          </a:xfrm>
        </p:spPr>
        <p:txBody>
          <a:bodyPr>
            <a:noAutofit/>
          </a:bodyPr>
          <a:lstStyle/>
          <a:p>
            <a:pPr marL="0" indent="0">
              <a:buNone/>
            </a:pPr>
            <a:r>
              <a:rPr lang="en-GB" sz="2200" dirty="0">
                <a:latin typeface="Arial" panose="020B0604020202020204" pitchFamily="34" charset="0"/>
                <a:cs typeface="Arial" panose="020B0604020202020204" pitchFamily="34" charset="0"/>
              </a:rPr>
              <a:t>Bart and Paul used to be friends for many years. They went to the same class in the primary and secondary schools. Their paths diverged when they went to university; Paul chose history, which had always been his passion, while Bart decided to study mathematics. Although they studied different subjects, they kept in touch. One day, Paul asked Bart to lend him a significant sum of money. As it turned out, Paul was in serious financial problems. Without giving it a second thought, Bart lent him the money, and Paul promised to repay it on a certain day. Then, because they were both very busy, the two friends did not meet for some time</a:t>
            </a:r>
            <a:r>
              <a:rPr lang="en-GB" sz="2200" dirty="0" smtClean="0">
                <a:latin typeface="Arial" panose="020B0604020202020204" pitchFamily="34" charset="0"/>
                <a:cs typeface="Arial" panose="020B0604020202020204" pitchFamily="34" charset="0"/>
              </a:rPr>
              <a:t>.</a:t>
            </a:r>
          </a:p>
          <a:p>
            <a:pPr marL="0" indent="0">
              <a:buNone/>
            </a:pPr>
            <a:r>
              <a:rPr lang="en-GB" sz="2200" dirty="0" smtClean="0">
                <a:latin typeface="Arial" panose="020B0604020202020204" pitchFamily="34" charset="0"/>
                <a:cs typeface="Arial" panose="020B0604020202020204" pitchFamily="34" charset="0"/>
              </a:rPr>
              <a:t>One </a:t>
            </a:r>
            <a:r>
              <a:rPr lang="en-GB" sz="2200" dirty="0">
                <a:latin typeface="Arial" panose="020B0604020202020204" pitchFamily="34" charset="0"/>
                <a:cs typeface="Arial" panose="020B0604020202020204" pitchFamily="34" charset="0"/>
              </a:rPr>
              <a:t>day Bart realised that the agreed date of repaying the debt had long passed. He got very angry with Paul and thought, “My best friend had stolen from me!” Bart could not understand why Paul behaved in this way; the longer he thought, the angrier he became, and in the end, he decided to take revenge. He wrote on Paul’s social media profile an offensive message in which he called his former friend a thief. When Paul read the message, he felt sorry. He did not know what to do, so he also decided to post an insulting comment about Bart. </a:t>
            </a:r>
            <a:endParaRPr lang="en-US" sz="2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456" y="365126"/>
            <a:ext cx="12858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349797"/>
      </p:ext>
    </p:extLst>
  </p:cSld>
  <p:clrMapOvr>
    <a:masterClrMapping/>
  </p:clrMapOvr>
</p:sld>
</file>

<file path=ppt/theme/theme1.xml><?xml version="1.0" encoding="utf-8"?>
<a:theme xmlns:a="http://schemas.openxmlformats.org/drawingml/2006/main" name="2-tema">
  <a:themeElements>
    <a:clrScheme name="Landdlæknir">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tema" id="{5A5F659A-4B65-49C2-999D-20B4A80F99B2}" vid="{B70FF402-9382-4565-BC67-7ACC41F5CC1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otis">
      <a:majorFont>
        <a:latin typeface="RotisSansSerif"/>
        <a:ea typeface=""/>
        <a:cs typeface=""/>
      </a:majorFont>
      <a:minorFont>
        <a:latin typeface="RotisSemi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TotalTime>
  <Words>2105</Words>
  <Application>Microsoft Office PowerPoint</Application>
  <PresentationFormat>Widescreen</PresentationFormat>
  <Paragraphs>136</Paragraphs>
  <Slides>23</Slides>
  <Notes>0</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23</vt:i4>
      </vt:variant>
    </vt:vector>
  </HeadingPairs>
  <TitlesOfParts>
    <vt:vector size="33" baseType="lpstr">
      <vt:lpstr>Wingdings</vt:lpstr>
      <vt:lpstr>helvetica</vt:lpstr>
      <vt:lpstr>Helvetica Inserat LT Std</vt:lpstr>
      <vt:lpstr>Rotis SemiSans Std</vt:lpstr>
      <vt:lpstr>Arial</vt:lpstr>
      <vt:lpstr>Calibri Light</vt:lpstr>
      <vt:lpstr>RotisSemiSans</vt:lpstr>
      <vt:lpstr>Calibri</vt:lpstr>
      <vt:lpstr>2-tema</vt:lpstr>
      <vt:lpstr>Diseño personalizado</vt:lpstr>
      <vt:lpstr>Conflict Resolution</vt:lpstr>
      <vt:lpstr>UPRIGHT Overview</vt:lpstr>
      <vt:lpstr>Food for thoughts</vt:lpstr>
      <vt:lpstr>Definition</vt:lpstr>
      <vt:lpstr>This skill is useful, for example, when…</vt:lpstr>
      <vt:lpstr>Theory of the skill: The process</vt:lpstr>
      <vt:lpstr>Theory of the skill:  The integrative negotiation procedure</vt:lpstr>
      <vt:lpstr>UPRIGHT video: Conflict Resolution</vt:lpstr>
      <vt:lpstr>A story for discussion (1) </vt:lpstr>
      <vt:lpstr>PowerPoint-præsentation</vt:lpstr>
      <vt:lpstr>Dilemma for discussion</vt:lpstr>
      <vt:lpstr>Exercise: Different kinds of conflicts</vt:lpstr>
      <vt:lpstr>Exercise: Approaches to conflicts</vt:lpstr>
      <vt:lpstr>Exercise: Analysis of conflicts</vt:lpstr>
      <vt:lpstr>Exercise: I-message (1)</vt:lpstr>
      <vt:lpstr>Exercise: I-message (2)</vt:lpstr>
      <vt:lpstr>Exercise: I-message (3)</vt:lpstr>
      <vt:lpstr>Exercise: Integrative negotiation model</vt:lpstr>
      <vt:lpstr>Exercise: Integrative negotiation model</vt:lpstr>
      <vt:lpstr>Mindfulness: The anchor (1)</vt:lpstr>
      <vt:lpstr>Mindfulness: The anchor (2)</vt:lpstr>
      <vt:lpstr>Transfer exercise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Sólveig Karlsdóttir</dc:creator>
  <cp:lastModifiedBy>Mette Marie Ledertoug</cp:lastModifiedBy>
  <cp:revision>64</cp:revision>
  <dcterms:created xsi:type="dcterms:W3CDTF">2013-07-15T20:26:40Z</dcterms:created>
  <dcterms:modified xsi:type="dcterms:W3CDTF">2021-09-20T12:23:02Z</dcterms:modified>
</cp:coreProperties>
</file>