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2" r:id="rId3"/>
    <p:sldMasterId id="2147483684" r:id="rId4"/>
  </p:sldMasterIdLst>
  <p:notesMasterIdLst>
    <p:notesMasterId r:id="rId37"/>
  </p:notesMasterIdLst>
  <p:sldIdLst>
    <p:sldId id="256" r:id="rId5"/>
    <p:sldId id="257" r:id="rId6"/>
    <p:sldId id="258" r:id="rId7"/>
    <p:sldId id="259" r:id="rId8"/>
    <p:sldId id="260" r:id="rId9"/>
    <p:sldId id="286" r:id="rId10"/>
    <p:sldId id="262" r:id="rId11"/>
    <p:sldId id="263" r:id="rId12"/>
    <p:sldId id="264" r:id="rId13"/>
    <p:sldId id="265" r:id="rId14"/>
    <p:sldId id="266" r:id="rId15"/>
    <p:sldId id="267" r:id="rId16"/>
    <p:sldId id="268" r:id="rId17"/>
    <p:sldId id="269" r:id="rId18"/>
    <p:sldId id="270" r:id="rId19"/>
    <p:sldId id="261" r:id="rId20"/>
    <p:sldId id="271" r:id="rId21"/>
    <p:sldId id="272" r:id="rId22"/>
    <p:sldId id="287" r:id="rId23"/>
    <p:sldId id="288" r:id="rId24"/>
    <p:sldId id="289" r:id="rId25"/>
    <p:sldId id="290" r:id="rId26"/>
    <p:sldId id="291" r:id="rId27"/>
    <p:sldId id="292" r:id="rId28"/>
    <p:sldId id="293" r:id="rId29"/>
    <p:sldId id="294" r:id="rId30"/>
    <p:sldId id="295" r:id="rId31"/>
    <p:sldId id="280" r:id="rId32"/>
    <p:sldId id="281" r:id="rId33"/>
    <p:sldId id="282" r:id="rId34"/>
    <p:sldId id="283" r:id="rId35"/>
    <p:sldId id="285"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Helvetica Neue" panose="02000503040000090004"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r7Kwk691n/pNSy4YtsnT46iQO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8" y="1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sz="1100" b="0" i="0" u="none" strike="noStrike" cap="none">
                <a:solidFill>
                  <a:srgbClr val="000000"/>
                </a:solidFill>
                <a:latin typeface="Arial"/>
                <a:ea typeface="Arial"/>
                <a:cs typeface="Arial"/>
                <a:sym typeface="Arial"/>
              </a:rPr>
              <a:t>L’ansia è associata alla risposta del cervello che percepisce un pericolo, agli stimoli che un organismo tenta di evitare. L’ansia ha un utile ruolo adattivo quando è ben bilanciata. I disturbi d’ansia sono generalmente più comuni nelle ragazze adolescenti, che nei ragazzi. </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Cause di ansia in adolescenza (Helpguide.org, ND) </a:t>
            </a:r>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Le persone che sono angosciate e nervose in situazioni nuove e timide con persone non familiari sono particolarmente vulnerabili rispetto all’ansia. </a:t>
            </a:r>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Disturbi d’ansia dei genitori: nel complesso, i figli di genitori con almeno un disturbo d’ansia presentano un rischio sostanzialmente aumentato di contrarre un tale disturbo. </a:t>
            </a:r>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Difficoltà nelle relazioni tra pari. </a:t>
            </a:r>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Evitare le situazioni temute può mantenere, continuare o peggiorare l’ansia. </a:t>
            </a:r>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Iperprotezione dei genitori o rifiuto dei genitori. </a:t>
            </a:r>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Esperienze negative durante l’infanzia (ad es. perdita di genitori, divorzio, abuso fisico e sessuale). </a:t>
            </a:r>
            <a:endParaRPr/>
          </a:p>
          <a:p>
            <a:pPr marL="457200" lvl="0" indent="-298450" algn="l" rtl="0">
              <a:lnSpc>
                <a:spcPct val="100000"/>
              </a:lnSpc>
              <a:spcBef>
                <a:spcPts val="0"/>
              </a:spcBef>
              <a:spcAft>
                <a:spcPts val="0"/>
              </a:spcAft>
              <a:buSzPts val="1100"/>
              <a:buChar char="●"/>
            </a:pPr>
            <a:r>
              <a:rPr lang="it-IT" sz="1100" b="0" i="0" u="none" strike="noStrike" cap="none">
                <a:solidFill>
                  <a:srgbClr val="000000"/>
                </a:solidFill>
                <a:latin typeface="Arial"/>
                <a:ea typeface="Arial"/>
                <a:cs typeface="Arial"/>
                <a:sym typeface="Arial"/>
              </a:rPr>
              <a:t>Gli eventi minacciosi tendono a precedere il disturbo d’ansia. </a:t>
            </a:r>
            <a:endParaRPr/>
          </a:p>
          <a:p>
            <a:pPr marL="0" lvl="0" indent="0" algn="l" rtl="0">
              <a:lnSpc>
                <a:spcPct val="100000"/>
              </a:lnSpc>
              <a:spcBef>
                <a:spcPts val="0"/>
              </a:spcBef>
              <a:spcAft>
                <a:spcPts val="0"/>
              </a:spcAft>
              <a:buSzPts val="1100"/>
              <a:buNone/>
            </a:pPr>
            <a:endParaRPr/>
          </a:p>
        </p:txBody>
      </p:sp>
      <p:sp>
        <p:nvSpPr>
          <p:cNvPr id="405" name="Google Shape;4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4" name="Google Shape;39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1" name="Google Shape;4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8" name="Google Shape;5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9" name="Google Shape;55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09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spTree>
      <p:nvGrpSpPr>
        <p:cNvPr id="1" name="Shape 15"/>
        <p:cNvGrpSpPr/>
        <p:nvPr/>
      </p:nvGrpSpPr>
      <p:grpSpPr>
        <a:xfrm>
          <a:off x="0" y="0"/>
          <a:ext cx="0" cy="0"/>
          <a:chOff x="0" y="0"/>
          <a:chExt cx="0" cy="0"/>
        </a:xfrm>
      </p:grpSpPr>
      <p:pic>
        <p:nvPicPr>
          <p:cNvPr id="16" name="Google Shape;16;p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32"/>
          <p:cNvSpPr txBox="1">
            <a:spLocks noGrp="1"/>
          </p:cNvSpPr>
          <p:nvPr>
            <p:ph type="title"/>
          </p:nvPr>
        </p:nvSpPr>
        <p:spPr>
          <a:xfrm>
            <a:off x="2298021" y="1795891"/>
            <a:ext cx="5266561" cy="751541"/>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5400"/>
              <a:buFont typeface="Arial"/>
              <a:buNone/>
              <a:defRPr sz="5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68"/>
        <p:cNvGrpSpPr/>
        <p:nvPr/>
      </p:nvGrpSpPr>
      <p:grpSpPr>
        <a:xfrm>
          <a:off x="0" y="0"/>
          <a:ext cx="0" cy="0"/>
          <a:chOff x="0" y="0"/>
          <a:chExt cx="0" cy="0"/>
        </a:xfrm>
      </p:grpSpPr>
      <p:sp>
        <p:nvSpPr>
          <p:cNvPr id="69" name="Google Shape;69;p47"/>
          <p:cNvSpPr txBox="1">
            <a:spLocks noGrp="1"/>
          </p:cNvSpPr>
          <p:nvPr>
            <p:ph type="sldNum" idx="12"/>
          </p:nvPr>
        </p:nvSpPr>
        <p:spPr>
          <a:xfrm>
            <a:off x="5832568" y="6548844"/>
            <a:ext cx="472440" cy="28212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1192427" y="820431"/>
            <a:ext cx="9767436" cy="4069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592C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a:off x="1229497" y="1389020"/>
            <a:ext cx="969329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1129146" y="574035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4" name="Google Shape;8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5" name="Google Shape;8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592C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8"/>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89"/>
        <p:cNvGrpSpPr/>
        <p:nvPr/>
      </p:nvGrpSpPr>
      <p:grpSpPr>
        <a:xfrm>
          <a:off x="0" y="0"/>
          <a:ext cx="0" cy="0"/>
          <a:chOff x="0" y="0"/>
          <a:chExt cx="0" cy="0"/>
        </a:xfrm>
      </p:grpSpPr>
      <p:sp>
        <p:nvSpPr>
          <p:cNvPr id="90" name="Google Shape;90;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592CE"/>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2" name="Google Shape;9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3" name="Google Shape;9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Google Shape;9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95"/>
        <p:cNvGrpSpPr/>
        <p:nvPr/>
      </p:nvGrpSpPr>
      <p:grpSpPr>
        <a:xfrm>
          <a:off x="0" y="0"/>
          <a:ext cx="0" cy="0"/>
          <a:chOff x="0" y="0"/>
          <a:chExt cx="0" cy="0"/>
        </a:xfrm>
      </p:grpSpPr>
      <p:sp>
        <p:nvSpPr>
          <p:cNvPr id="96" name="Google Shape;96;p60"/>
          <p:cNvSpPr txBox="1">
            <a:spLocks noGrp="1"/>
          </p:cNvSpPr>
          <p:nvPr>
            <p:ph type="title"/>
          </p:nvPr>
        </p:nvSpPr>
        <p:spPr>
          <a:xfrm>
            <a:off x="1266567" y="507804"/>
            <a:ext cx="9767436" cy="751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592C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0" name="Google Shape;10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1" name="Google Shape;10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02"/>
        <p:cNvGrpSpPr/>
        <p:nvPr/>
      </p:nvGrpSpPr>
      <p:grpSpPr>
        <a:xfrm>
          <a:off x="0" y="0"/>
          <a:ext cx="0" cy="0"/>
          <a:chOff x="0" y="0"/>
          <a:chExt cx="0" cy="0"/>
        </a:xfrm>
      </p:grpSpPr>
      <p:sp>
        <p:nvSpPr>
          <p:cNvPr id="103" name="Google Shape;103;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592C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9" name="Google Shape;10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0" name="Google Shape;11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11"/>
        <p:cNvGrpSpPr/>
        <p:nvPr/>
      </p:nvGrpSpPr>
      <p:grpSpPr>
        <a:xfrm>
          <a:off x="0" y="0"/>
          <a:ext cx="0" cy="0"/>
          <a:chOff x="0" y="0"/>
          <a:chExt cx="0" cy="0"/>
        </a:xfrm>
      </p:grpSpPr>
      <p:sp>
        <p:nvSpPr>
          <p:cNvPr id="112" name="Google Shape;112;p62"/>
          <p:cNvSpPr txBox="1">
            <a:spLocks noGrp="1"/>
          </p:cNvSpPr>
          <p:nvPr>
            <p:ph type="title"/>
          </p:nvPr>
        </p:nvSpPr>
        <p:spPr>
          <a:xfrm>
            <a:off x="1266567" y="507804"/>
            <a:ext cx="9767436" cy="751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592C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4" name="Google Shape;11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5" name="Google Shape;11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6"/>
        <p:cNvGrpSpPr/>
        <p:nvPr/>
      </p:nvGrpSpPr>
      <p:grpSpPr>
        <a:xfrm>
          <a:off x="0" y="0"/>
          <a:ext cx="0" cy="0"/>
          <a:chOff x="0" y="0"/>
          <a:chExt cx="0" cy="0"/>
        </a:xfrm>
      </p:grpSpPr>
      <p:sp>
        <p:nvSpPr>
          <p:cNvPr id="117" name="Google Shape;11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8" name="Google Shape;11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9" name="Google Shape;11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0"/>
        <p:cNvGrpSpPr/>
        <p:nvPr/>
      </p:nvGrpSpPr>
      <p:grpSpPr>
        <a:xfrm>
          <a:off x="0" y="0"/>
          <a:ext cx="0" cy="0"/>
          <a:chOff x="0" y="0"/>
          <a:chExt cx="0" cy="0"/>
        </a:xfrm>
      </p:grpSpPr>
      <p:sp>
        <p:nvSpPr>
          <p:cNvPr id="121" name="Google Shape;121;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592C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3" name="Google Shape;123;p6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4" name="Google Shape;124;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5" name="Google Shape;125;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6" name="Google Shape;126;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27"/>
        <p:cNvGrpSpPr/>
        <p:nvPr/>
      </p:nvGrpSpPr>
      <p:grpSpPr>
        <a:xfrm>
          <a:off x="0" y="0"/>
          <a:ext cx="0" cy="0"/>
          <a:chOff x="0" y="0"/>
          <a:chExt cx="0" cy="0"/>
        </a:xfrm>
      </p:grpSpPr>
      <p:sp>
        <p:nvSpPr>
          <p:cNvPr id="128" name="Google Shape;128;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592C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6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592CE"/>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5592CE"/>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6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2" name="Google Shape;132;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3" name="Google Shape;133;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35"/>
          <p:cNvSpPr txBox="1">
            <a:spLocks noGrp="1"/>
          </p:cNvSpPr>
          <p:nvPr>
            <p:ph type="title"/>
          </p:nvPr>
        </p:nvSpPr>
        <p:spPr>
          <a:xfrm>
            <a:off x="1192427" y="820431"/>
            <a:ext cx="9767436" cy="40692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35"/>
          <p:cNvSpPr txBox="1">
            <a:spLocks noGrp="1"/>
          </p:cNvSpPr>
          <p:nvPr>
            <p:ph type="body" idx="1"/>
          </p:nvPr>
        </p:nvSpPr>
        <p:spPr>
          <a:xfrm>
            <a:off x="1229497" y="1389020"/>
            <a:ext cx="9693296"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5"/>
          <p:cNvSpPr txBox="1">
            <a:spLocks noGrp="1"/>
          </p:cNvSpPr>
          <p:nvPr>
            <p:ph type="dt" idx="10"/>
          </p:nvPr>
        </p:nvSpPr>
        <p:spPr>
          <a:xfrm>
            <a:off x="1129146" y="5740358"/>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spTree>
      <p:nvGrpSpPr>
        <p:cNvPr id="1" name="Shape 134"/>
        <p:cNvGrpSpPr/>
        <p:nvPr/>
      </p:nvGrpSpPr>
      <p:grpSpPr>
        <a:xfrm>
          <a:off x="0" y="0"/>
          <a:ext cx="0" cy="0"/>
          <a:chOff x="0" y="0"/>
          <a:chExt cx="0" cy="0"/>
        </a:xfrm>
      </p:grpSpPr>
      <p:pic>
        <p:nvPicPr>
          <p:cNvPr id="135" name="Google Shape;135;p6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6" name="Google Shape;136;p66"/>
          <p:cNvSpPr txBox="1">
            <a:spLocks noGrp="1"/>
          </p:cNvSpPr>
          <p:nvPr>
            <p:ph type="title"/>
          </p:nvPr>
        </p:nvSpPr>
        <p:spPr>
          <a:xfrm>
            <a:off x="2572341" y="1388568"/>
            <a:ext cx="5266561" cy="751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592CE"/>
              </a:buClr>
              <a:buSzPts val="5400"/>
              <a:buFont typeface="Arial"/>
              <a:buNone/>
              <a:defRPr sz="5400">
                <a:solidFill>
                  <a:srgbClr val="5592C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7"/>
        <p:cNvGrpSpPr/>
        <p:nvPr/>
      </p:nvGrpSpPr>
      <p:grpSpPr>
        <a:xfrm>
          <a:off x="0" y="0"/>
          <a:ext cx="0" cy="0"/>
          <a:chOff x="0" y="0"/>
          <a:chExt cx="0" cy="0"/>
        </a:xfrm>
      </p:grpSpPr>
      <p:sp>
        <p:nvSpPr>
          <p:cNvPr id="138" name="Google Shape;138;p6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592C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6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1" name="Google Shape;1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2" name="Google Shape;1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43"/>
        <p:cNvGrpSpPr/>
        <p:nvPr/>
      </p:nvGrpSpPr>
      <p:grpSpPr>
        <a:xfrm>
          <a:off x="0" y="0"/>
          <a:ext cx="0" cy="0"/>
          <a:chOff x="0" y="0"/>
          <a:chExt cx="0" cy="0"/>
        </a:xfrm>
      </p:grpSpPr>
      <p:sp>
        <p:nvSpPr>
          <p:cNvPr id="144" name="Google Shape;144;p68"/>
          <p:cNvSpPr txBox="1">
            <a:spLocks noGrp="1"/>
          </p:cNvSpPr>
          <p:nvPr>
            <p:ph type="sldNum" idx="12"/>
          </p:nvPr>
        </p:nvSpPr>
        <p:spPr>
          <a:xfrm>
            <a:off x="5832568" y="6548844"/>
            <a:ext cx="472440" cy="28212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38"/>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7" name="Google Shape;157;p38"/>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1"/>
        <p:cNvGrpSpPr/>
        <p:nvPr/>
      </p:nvGrpSpPr>
      <p:grpSpPr>
        <a:xfrm>
          <a:off x="0" y="0"/>
          <a:ext cx="0" cy="0"/>
          <a:chOff x="0" y="0"/>
          <a:chExt cx="0" cy="0"/>
        </a:xfrm>
      </p:grpSpPr>
      <p:pic>
        <p:nvPicPr>
          <p:cNvPr id="162" name="Google Shape;162;p6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3" name="Google Shape;163;p69"/>
          <p:cNvSpPr txBox="1">
            <a:spLocks noGrp="1"/>
          </p:cNvSpPr>
          <p:nvPr>
            <p:ph type="title"/>
          </p:nvPr>
        </p:nvSpPr>
        <p:spPr>
          <a:xfrm>
            <a:off x="2298021" y="1795891"/>
            <a:ext cx="5266561" cy="751541"/>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5400"/>
              <a:buFont typeface="Arial"/>
              <a:buNone/>
              <a:defRPr sz="5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4"/>
        <p:cNvGrpSpPr/>
        <p:nvPr/>
      </p:nvGrpSpPr>
      <p:grpSpPr>
        <a:xfrm>
          <a:off x="0" y="0"/>
          <a:ext cx="0" cy="0"/>
          <a:chOff x="0" y="0"/>
          <a:chExt cx="0" cy="0"/>
        </a:xfrm>
      </p:grpSpPr>
      <p:sp>
        <p:nvSpPr>
          <p:cNvPr id="165" name="Google Shape;165;p7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rgbClr val="5592CE"/>
              </a:buClr>
              <a:buSzPts val="6000"/>
              <a:buFont typeface="Arial"/>
              <a:buNone/>
              <a:defRPr sz="60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6" name="Google Shape;166;p7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rgbClr val="5592CE"/>
              </a:buClr>
              <a:buSzPts val="2400"/>
              <a:buFont typeface="Noto Sans Symbols"/>
              <a:buNone/>
              <a:defRPr sz="2400" b="0" i="0" u="none" strike="noStrike" cap="none">
                <a:solidFill>
                  <a:schemeClr val="dk1"/>
                </a:solidFill>
                <a:latin typeface="Arial"/>
                <a:ea typeface="Arial"/>
                <a:cs typeface="Arial"/>
                <a:sym typeface="Arial"/>
              </a:defRPr>
            </a:lvl1pPr>
            <a:lvl2pPr marR="0" lvl="1" algn="ctr">
              <a:lnSpc>
                <a:spcPct val="90000"/>
              </a:lnSpc>
              <a:spcBef>
                <a:spcPts val="500"/>
              </a:spcBef>
              <a:spcAft>
                <a:spcPts val="0"/>
              </a:spcAft>
              <a:buClr>
                <a:srgbClr val="5592CE"/>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7" name="Google Shape;167;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
        <p:cNvGrpSpPr/>
        <p:nvPr/>
      </p:nvGrpSpPr>
      <p:grpSpPr>
        <a:xfrm>
          <a:off x="0" y="0"/>
          <a:ext cx="0" cy="0"/>
          <a:chOff x="0" y="0"/>
          <a:chExt cx="0" cy="0"/>
        </a:xfrm>
      </p:grpSpPr>
      <p:sp>
        <p:nvSpPr>
          <p:cNvPr id="171" name="Google Shape;171;p7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592CE"/>
              </a:buClr>
              <a:buSzPts val="6000"/>
              <a:buFont typeface="Arial"/>
              <a:buNone/>
              <a:defRPr sz="60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2" name="Google Shape;172;p7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592CE"/>
              </a:buClr>
              <a:buSzPts val="2400"/>
              <a:buFont typeface="Noto Sans Symbols"/>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3" name="Google Shape;17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6"/>
        <p:cNvGrpSpPr/>
        <p:nvPr/>
      </p:nvGrpSpPr>
      <p:grpSpPr>
        <a:xfrm>
          <a:off x="0" y="0"/>
          <a:ext cx="0" cy="0"/>
          <a:chOff x="0" y="0"/>
          <a:chExt cx="0" cy="0"/>
        </a:xfrm>
      </p:grpSpPr>
      <p:sp>
        <p:nvSpPr>
          <p:cNvPr id="177" name="Google Shape;177;p72"/>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8" name="Google Shape;178;p7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7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3"/>
        <p:cNvGrpSpPr/>
        <p:nvPr/>
      </p:nvGrpSpPr>
      <p:grpSpPr>
        <a:xfrm>
          <a:off x="0" y="0"/>
          <a:ext cx="0" cy="0"/>
          <a:chOff x="0" y="0"/>
          <a:chExt cx="0" cy="0"/>
        </a:xfrm>
      </p:grpSpPr>
      <p:sp>
        <p:nvSpPr>
          <p:cNvPr id="184" name="Google Shape;184;p7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5" name="Google Shape;185;p7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5592CE"/>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6" name="Google Shape;186;p7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7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5592CE"/>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8" name="Google Shape;188;p7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2"/>
        <p:cNvGrpSpPr/>
        <p:nvPr/>
      </p:nvGrpSpPr>
      <p:grpSpPr>
        <a:xfrm>
          <a:off x="0" y="0"/>
          <a:ext cx="0" cy="0"/>
          <a:chOff x="0" y="0"/>
          <a:chExt cx="0" cy="0"/>
        </a:xfrm>
      </p:grpSpPr>
      <p:sp>
        <p:nvSpPr>
          <p:cNvPr id="193" name="Google Shape;193;p74"/>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4" name="Google Shape;194;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
        <p:nvSpPr>
          <p:cNvPr id="25" name="Google Shape;2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7"/>
        <p:cNvGrpSpPr/>
        <p:nvPr/>
      </p:nvGrpSpPr>
      <p:grpSpPr>
        <a:xfrm>
          <a:off x="0" y="0"/>
          <a:ext cx="0" cy="0"/>
          <a:chOff x="0" y="0"/>
          <a:chExt cx="0" cy="0"/>
        </a:xfrm>
      </p:grpSpPr>
      <p:sp>
        <p:nvSpPr>
          <p:cNvPr id="198" name="Google Shape;198;p7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592CE"/>
              </a:buClr>
              <a:buSzPts val="3200"/>
              <a:buFont typeface="Arial"/>
              <a:buNone/>
              <a:defRPr sz="32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9" name="Google Shape;199;p7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rgbClr val="5592CE"/>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rgbClr val="5592CE"/>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Google Shape;200;p7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592CE"/>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1" name="Google Shape;201;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4"/>
        <p:cNvGrpSpPr/>
        <p:nvPr/>
      </p:nvGrpSpPr>
      <p:grpSpPr>
        <a:xfrm>
          <a:off x="0" y="0"/>
          <a:ext cx="0" cy="0"/>
          <a:chOff x="0" y="0"/>
          <a:chExt cx="0" cy="0"/>
        </a:xfrm>
      </p:grpSpPr>
      <p:sp>
        <p:nvSpPr>
          <p:cNvPr id="205" name="Google Shape;205;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592CE"/>
              </a:buClr>
              <a:buSzPts val="3200"/>
              <a:buFont typeface="Arial"/>
              <a:buNone/>
              <a:defRPr sz="32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6" name="Google Shape;206;p7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592CE"/>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5592CE"/>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7" name="Google Shape;207;p7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592CE"/>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8" name="Google Shape;208;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77"/>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3" name="Google Shape;213;p77"/>
          <p:cNvSpPr txBox="1">
            <a:spLocks noGrp="1"/>
          </p:cNvSpPr>
          <p:nvPr>
            <p:ph type="body" idx="1"/>
          </p:nvPr>
        </p:nvSpPr>
        <p:spPr>
          <a:xfrm rot="5400000">
            <a:off x="3937546" y="-1281959"/>
            <a:ext cx="4351338" cy="9693296"/>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7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9" name="Google Shape;219;p7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29"/>
        <p:cNvGrpSpPr/>
        <p:nvPr/>
      </p:nvGrpSpPr>
      <p:grpSpPr>
        <a:xfrm>
          <a:off x="0" y="0"/>
          <a:ext cx="0" cy="0"/>
          <a:chOff x="0" y="0"/>
          <a:chExt cx="0" cy="0"/>
        </a:xfrm>
      </p:grpSpPr>
      <p:sp>
        <p:nvSpPr>
          <p:cNvPr id="230" name="Google Shape;230;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1" name="Google Shape;231;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32" name="Google Shape;23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3" name="Google Shape;23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4" name="Google Shape;23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5"/>
        <p:cNvGrpSpPr/>
        <p:nvPr/>
      </p:nvGrpSpPr>
      <p:grpSpPr>
        <a:xfrm>
          <a:off x="0" y="0"/>
          <a:ext cx="0" cy="0"/>
          <a:chOff x="0" y="0"/>
          <a:chExt cx="0" cy="0"/>
        </a:xfrm>
      </p:grpSpPr>
      <p:sp>
        <p:nvSpPr>
          <p:cNvPr id="236" name="Google Shape;23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7" name="Google Shape;237;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8" name="Google Shape;23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9" name="Google Shape;23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0" name="Google Shape;24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1"/>
        <p:cNvGrpSpPr/>
        <p:nvPr/>
      </p:nvGrpSpPr>
      <p:grpSpPr>
        <a:xfrm>
          <a:off x="0" y="0"/>
          <a:ext cx="0" cy="0"/>
          <a:chOff x="0" y="0"/>
          <a:chExt cx="0" cy="0"/>
        </a:xfrm>
      </p:grpSpPr>
      <p:sp>
        <p:nvSpPr>
          <p:cNvPr id="242" name="Google Shape;242;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3" name="Google Shape;243;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44" name="Google Shape;24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5" name="Google Shape;24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6" name="Google Shape;24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47"/>
        <p:cNvGrpSpPr/>
        <p:nvPr/>
      </p:nvGrpSpPr>
      <p:grpSpPr>
        <a:xfrm>
          <a:off x="0" y="0"/>
          <a:ext cx="0" cy="0"/>
          <a:chOff x="0" y="0"/>
          <a:chExt cx="0" cy="0"/>
        </a:xfrm>
      </p:grpSpPr>
      <p:sp>
        <p:nvSpPr>
          <p:cNvPr id="248" name="Google Shape;24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9" name="Google Shape;249;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0" name="Google Shape;250;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1" name="Google Shape;2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2" name="Google Shape;2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3" name="Google Shape;2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54"/>
        <p:cNvGrpSpPr/>
        <p:nvPr/>
      </p:nvGrpSpPr>
      <p:grpSpPr>
        <a:xfrm>
          <a:off x="0" y="0"/>
          <a:ext cx="0" cy="0"/>
          <a:chOff x="0" y="0"/>
          <a:chExt cx="0" cy="0"/>
        </a:xfrm>
      </p:grpSpPr>
      <p:sp>
        <p:nvSpPr>
          <p:cNvPr id="255" name="Google Shape;255;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6" name="Google Shape;256;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57" name="Google Shape;257;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8" name="Google Shape;258;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59" name="Google Shape;259;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0" name="Google Shape;26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1" name="Google Shape;26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2" name="Google Shape;26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63"/>
        <p:cNvGrpSpPr/>
        <p:nvPr/>
      </p:nvGrpSpPr>
      <p:grpSpPr>
        <a:xfrm>
          <a:off x="0" y="0"/>
          <a:ext cx="0" cy="0"/>
          <a:chOff x="0" y="0"/>
          <a:chExt cx="0" cy="0"/>
        </a:xfrm>
      </p:grpSpPr>
      <p:sp>
        <p:nvSpPr>
          <p:cNvPr id="264" name="Google Shape;264;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5" name="Google Shape;2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6" name="Google Shape;2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7" name="Google Shape;2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592CE"/>
              </a:buClr>
              <a:buSzPts val="6000"/>
              <a:buFont typeface="Arial"/>
              <a:buNone/>
              <a:defRPr sz="60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592CE"/>
              </a:buClr>
              <a:buSzPts val="2400"/>
              <a:buFont typeface="Noto Sans Symbols"/>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1" name="Google Shape;3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8"/>
        <p:cNvGrpSpPr/>
        <p:nvPr/>
      </p:nvGrpSpPr>
      <p:grpSpPr>
        <a:xfrm>
          <a:off x="0" y="0"/>
          <a:ext cx="0" cy="0"/>
          <a:chOff x="0" y="0"/>
          <a:chExt cx="0" cy="0"/>
        </a:xfrm>
      </p:grpSpPr>
      <p:sp>
        <p:nvSpPr>
          <p:cNvPr id="269" name="Google Shape;2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0" name="Google Shape;2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1" name="Google Shape;2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72"/>
        <p:cNvGrpSpPr/>
        <p:nvPr/>
      </p:nvGrpSpPr>
      <p:grpSpPr>
        <a:xfrm>
          <a:off x="0" y="0"/>
          <a:ext cx="0" cy="0"/>
          <a:chOff x="0" y="0"/>
          <a:chExt cx="0" cy="0"/>
        </a:xfrm>
      </p:grpSpPr>
      <p:sp>
        <p:nvSpPr>
          <p:cNvPr id="273" name="Google Shape;273;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4" name="Google Shape;274;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5" name="Google Shape;275;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276" name="Google Shape;27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7" name="Google Shape;27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8" name="Google Shape;27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79"/>
        <p:cNvGrpSpPr/>
        <p:nvPr/>
      </p:nvGrpSpPr>
      <p:grpSpPr>
        <a:xfrm>
          <a:off x="0" y="0"/>
          <a:ext cx="0" cy="0"/>
          <a:chOff x="0" y="0"/>
          <a:chExt cx="0" cy="0"/>
        </a:xfrm>
      </p:grpSpPr>
      <p:sp>
        <p:nvSpPr>
          <p:cNvPr id="280" name="Google Shape;280;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1" name="Google Shape;281;p5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2" name="Google Shape;282;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283" name="Google Shape;28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4" name="Google Shape;28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5" name="Google Shape;28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86"/>
        <p:cNvGrpSpPr/>
        <p:nvPr/>
      </p:nvGrpSpPr>
      <p:grpSpPr>
        <a:xfrm>
          <a:off x="0" y="0"/>
          <a:ext cx="0" cy="0"/>
          <a:chOff x="0" y="0"/>
          <a:chExt cx="0" cy="0"/>
        </a:xfrm>
      </p:grpSpPr>
      <p:sp>
        <p:nvSpPr>
          <p:cNvPr id="287" name="Google Shape;28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8" name="Google Shape;288;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9" name="Google Shape;28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0" name="Google Shape;29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1" name="Google Shape;29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92"/>
        <p:cNvGrpSpPr/>
        <p:nvPr/>
      </p:nvGrpSpPr>
      <p:grpSpPr>
        <a:xfrm>
          <a:off x="0" y="0"/>
          <a:ext cx="0" cy="0"/>
          <a:chOff x="0" y="0"/>
          <a:chExt cx="0" cy="0"/>
        </a:xfrm>
      </p:grpSpPr>
      <p:sp>
        <p:nvSpPr>
          <p:cNvPr id="293" name="Google Shape;293;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4" name="Google Shape;294;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5" name="Google Shape;29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6" name="Google Shape;29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7" name="Google Shape;29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4"/>
        <p:cNvGrpSpPr/>
        <p:nvPr/>
      </p:nvGrpSpPr>
      <p:grpSpPr>
        <a:xfrm>
          <a:off x="0" y="0"/>
          <a:ext cx="0" cy="0"/>
          <a:chOff x="0" y="0"/>
          <a:chExt cx="0" cy="0"/>
        </a:xfrm>
      </p:grpSpPr>
      <p:sp>
        <p:nvSpPr>
          <p:cNvPr id="35" name="Google Shape;35;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5592CE"/>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5592CE"/>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1192427" y="571043"/>
            <a:ext cx="9767436" cy="751541"/>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8"/>
        <p:cNvGrpSpPr/>
        <p:nvPr/>
      </p:nvGrpSpPr>
      <p:grpSpPr>
        <a:xfrm>
          <a:off x="0" y="0"/>
          <a:ext cx="0" cy="0"/>
          <a:chOff x="0" y="0"/>
          <a:chExt cx="0" cy="0"/>
        </a:xfrm>
      </p:grpSpPr>
      <p:sp>
        <p:nvSpPr>
          <p:cNvPr id="49" name="Google Shape;49;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592CE"/>
              </a:buClr>
              <a:buSzPts val="3200"/>
              <a:buFont typeface="Arial"/>
              <a:buNone/>
              <a:defRPr sz="32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 name="Google Shape;50;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rgbClr val="5592CE"/>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rgbClr val="5592CE"/>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592CE"/>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5"/>
        <p:cNvGrpSpPr/>
        <p:nvPr/>
      </p:nvGrpSpPr>
      <p:grpSpPr>
        <a:xfrm>
          <a:off x="0" y="0"/>
          <a:ext cx="0" cy="0"/>
          <a:chOff x="0" y="0"/>
          <a:chExt cx="0" cy="0"/>
        </a:xfrm>
      </p:grpSpPr>
      <p:sp>
        <p:nvSpPr>
          <p:cNvPr id="56" name="Google Shape;56;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5592CE"/>
              </a:buClr>
              <a:buSzPts val="3200"/>
              <a:buFont typeface="Arial"/>
              <a:buNone/>
              <a:defRPr sz="32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592CE"/>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5592CE"/>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592CE"/>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5592CE"/>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9" name="Google Shape;5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2"/>
        <p:cNvGrpSpPr/>
        <p:nvPr/>
      </p:nvGrpSpPr>
      <p:grpSpPr>
        <a:xfrm>
          <a:off x="0" y="0"/>
          <a:ext cx="0" cy="0"/>
          <a:chOff x="0" y="0"/>
          <a:chExt cx="0" cy="0"/>
        </a:xfrm>
      </p:grpSpPr>
      <p:sp>
        <p:nvSpPr>
          <p:cNvPr id="63" name="Google Shape;63;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 name="Google Shape;64;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gi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1192427" y="571043"/>
            <a:ext cx="9767436" cy="75154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1"/>
          <p:cNvSpPr/>
          <p:nvPr/>
        </p:nvSpPr>
        <p:spPr>
          <a:xfrm>
            <a:off x="0" y="1729046"/>
            <a:ext cx="623455" cy="5128954"/>
          </a:xfrm>
          <a:prstGeom prst="rect">
            <a:avLst/>
          </a:prstGeom>
          <a:solidFill>
            <a:srgbClr val="5592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9;p31"/>
          <p:cNvSpPr txBox="1"/>
          <p:nvPr/>
        </p:nvSpPr>
        <p:spPr>
          <a:xfrm>
            <a:off x="588592" y="6414206"/>
            <a:ext cx="34006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5592CE"/>
                </a:solidFill>
                <a:latin typeface="Arial"/>
                <a:ea typeface="Arial"/>
                <a:cs typeface="Arial"/>
                <a:sym typeface="Arial"/>
              </a:rPr>
              <a:t>COPING</a:t>
            </a:r>
            <a:r>
              <a:rPr lang="it-IT" sz="1400" b="0" i="0" u="none" strike="noStrike" cap="none">
                <a:solidFill>
                  <a:srgbClr val="7F7F7F"/>
                </a:solidFill>
                <a:latin typeface="Arial"/>
                <a:ea typeface="Arial"/>
                <a:cs typeface="Arial"/>
                <a:sym typeface="Arial"/>
              </a:rPr>
              <a:t>  · </a:t>
            </a:r>
            <a:r>
              <a:rPr lang="it-IT" sz="1400" b="1" i="0" u="none" strike="noStrike" cap="none">
                <a:solidFill>
                  <a:srgbClr val="7F7F7F"/>
                </a:solidFill>
                <a:latin typeface="Arial"/>
                <a:ea typeface="Arial"/>
                <a:cs typeface="Arial"/>
                <a:sym typeface="Arial"/>
              </a:rPr>
              <a:t>Mental health literacy			</a:t>
            </a:r>
            <a:endParaRPr sz="1400" b="1" i="0" u="none" strike="noStrike" cap="none">
              <a:solidFill>
                <a:srgbClr val="A5A5A5"/>
              </a:solidFill>
              <a:latin typeface="Arial"/>
              <a:ea typeface="Arial"/>
              <a:cs typeface="Arial"/>
              <a:sym typeface="Arial"/>
            </a:endParaRPr>
          </a:p>
        </p:txBody>
      </p:sp>
      <p:pic>
        <p:nvPicPr>
          <p:cNvPr id="10" name="Google Shape;10;p31"/>
          <p:cNvPicPr preferRelativeResize="0"/>
          <p:nvPr/>
        </p:nvPicPr>
        <p:blipFill rotWithShape="1">
          <a:blip r:embed="rId12">
            <a:alphaModFix/>
          </a:blip>
          <a:srcRect/>
          <a:stretch/>
        </p:blipFill>
        <p:spPr>
          <a:xfrm>
            <a:off x="10616029" y="6245803"/>
            <a:ext cx="775404" cy="582499"/>
          </a:xfrm>
          <a:prstGeom prst="rect">
            <a:avLst/>
          </a:prstGeom>
          <a:noFill/>
          <a:ln>
            <a:noFill/>
          </a:ln>
        </p:spPr>
      </p:pic>
      <p:pic>
        <p:nvPicPr>
          <p:cNvPr id="11" name="Google Shape;11;p31"/>
          <p:cNvPicPr preferRelativeResize="0"/>
          <p:nvPr/>
        </p:nvPicPr>
        <p:blipFill rotWithShape="1">
          <a:blip r:embed="rId13">
            <a:alphaModFix/>
          </a:blip>
          <a:srcRect/>
          <a:stretch/>
        </p:blipFill>
        <p:spPr>
          <a:xfrm>
            <a:off x="11497887" y="6400800"/>
            <a:ext cx="463811" cy="305794"/>
          </a:xfrm>
          <a:prstGeom prst="rect">
            <a:avLst/>
          </a:prstGeom>
          <a:noFill/>
          <a:ln>
            <a:noFill/>
          </a:ln>
        </p:spPr>
      </p:pic>
      <p:sp>
        <p:nvSpPr>
          <p:cNvPr id="12" name="Google Shape;12;p31"/>
          <p:cNvSpPr txBox="1"/>
          <p:nvPr/>
        </p:nvSpPr>
        <p:spPr>
          <a:xfrm>
            <a:off x="0"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it-IT" sz="6600" b="1" i="0" u="none" strike="noStrike" cap="none">
                <a:solidFill>
                  <a:schemeClr val="lt1"/>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13" name="Google Shape;13;p31"/>
          <p:cNvSpPr txBox="1"/>
          <p:nvPr/>
        </p:nvSpPr>
        <p:spPr>
          <a:xfrm>
            <a:off x="174988"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lt1"/>
                </a:solidFill>
                <a:latin typeface="Helvetica Neue"/>
                <a:ea typeface="Helvetica Neue"/>
                <a:cs typeface="Helvetica Neue"/>
                <a:sym typeface="Helvetica Neue"/>
              </a:rPr>
              <a:t>‹N›</a:t>
            </a:fld>
            <a:endParaRPr sz="1200" b="0" i="0" u="none" strike="noStrike" cap="none">
              <a:solidFill>
                <a:schemeClr val="lt1"/>
              </a:solidFill>
              <a:latin typeface="Helvetica Neue"/>
              <a:ea typeface="Helvetica Neue"/>
              <a:cs typeface="Helvetica Neue"/>
              <a:sym typeface="Helvetica Neue"/>
            </a:endParaRPr>
          </a:p>
        </p:txBody>
      </p:sp>
      <p:pic>
        <p:nvPicPr>
          <p:cNvPr id="14" name="Google Shape;14;p31"/>
          <p:cNvPicPr preferRelativeResize="0"/>
          <p:nvPr/>
        </p:nvPicPr>
        <p:blipFill rotWithShape="1">
          <a:blip r:embed="rId14">
            <a:alphaModFix/>
          </a:blip>
          <a:srcRect/>
          <a:stretch/>
        </p:blipFill>
        <p:spPr>
          <a:xfrm>
            <a:off x="14008" y="532014"/>
            <a:ext cx="579221" cy="12067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1266567" y="507804"/>
            <a:ext cx="9767436" cy="751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33"/>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3"/>
          <p:cNvSpPr/>
          <p:nvPr/>
        </p:nvSpPr>
        <p:spPr>
          <a:xfrm>
            <a:off x="0" y="1729046"/>
            <a:ext cx="623455" cy="5128954"/>
          </a:xfrm>
          <a:prstGeom prst="rect">
            <a:avLst/>
          </a:prstGeom>
          <a:solidFill>
            <a:srgbClr val="5592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33"/>
          <p:cNvSpPr txBox="1"/>
          <p:nvPr/>
        </p:nvSpPr>
        <p:spPr>
          <a:xfrm>
            <a:off x="588592" y="6414206"/>
            <a:ext cx="340066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800" b="1" i="0" u="none" strike="noStrike" cap="none">
                <a:solidFill>
                  <a:srgbClr val="5592CE"/>
                </a:solidFill>
                <a:latin typeface="Arial"/>
                <a:ea typeface="Arial"/>
                <a:cs typeface="Arial"/>
                <a:sym typeface="Arial"/>
              </a:rPr>
              <a:t>COPING</a:t>
            </a:r>
            <a:r>
              <a:rPr lang="it-IT" sz="1400" b="0" i="0" u="none" strike="noStrike" cap="none">
                <a:solidFill>
                  <a:srgbClr val="7F7F7F"/>
                </a:solidFill>
                <a:latin typeface="Arial"/>
                <a:ea typeface="Arial"/>
                <a:cs typeface="Arial"/>
                <a:sym typeface="Arial"/>
              </a:rPr>
              <a:t>  · </a:t>
            </a:r>
            <a:r>
              <a:rPr lang="it-IT" sz="1400" b="1" i="0" u="none" strike="noStrike" cap="none">
                <a:solidFill>
                  <a:srgbClr val="7F7F7F"/>
                </a:solidFill>
                <a:latin typeface="Arial"/>
                <a:ea typeface="Arial"/>
                <a:cs typeface="Arial"/>
                <a:sym typeface="Arial"/>
              </a:rPr>
              <a:t>Conflict resolution			</a:t>
            </a:r>
            <a:endParaRPr sz="1400" b="1" i="0" u="none" strike="noStrike" cap="none">
              <a:solidFill>
                <a:srgbClr val="A5A5A5"/>
              </a:solidFill>
              <a:latin typeface="Arial"/>
              <a:ea typeface="Arial"/>
              <a:cs typeface="Arial"/>
              <a:sym typeface="Arial"/>
            </a:endParaRPr>
          </a:p>
        </p:txBody>
      </p:sp>
      <p:pic>
        <p:nvPicPr>
          <p:cNvPr id="75" name="Google Shape;75;p33"/>
          <p:cNvPicPr preferRelativeResize="0"/>
          <p:nvPr/>
        </p:nvPicPr>
        <p:blipFill rotWithShape="1">
          <a:blip r:embed="rId14">
            <a:alphaModFix/>
          </a:blip>
          <a:srcRect/>
          <a:stretch/>
        </p:blipFill>
        <p:spPr>
          <a:xfrm>
            <a:off x="10616029" y="6245803"/>
            <a:ext cx="775404" cy="582499"/>
          </a:xfrm>
          <a:prstGeom prst="rect">
            <a:avLst/>
          </a:prstGeom>
          <a:noFill/>
          <a:ln>
            <a:noFill/>
          </a:ln>
        </p:spPr>
      </p:pic>
      <p:pic>
        <p:nvPicPr>
          <p:cNvPr id="76" name="Google Shape;76;p33"/>
          <p:cNvPicPr preferRelativeResize="0"/>
          <p:nvPr/>
        </p:nvPicPr>
        <p:blipFill rotWithShape="1">
          <a:blip r:embed="rId15">
            <a:alphaModFix/>
          </a:blip>
          <a:srcRect/>
          <a:stretch/>
        </p:blipFill>
        <p:spPr>
          <a:xfrm>
            <a:off x="11497887" y="6400800"/>
            <a:ext cx="463811" cy="305794"/>
          </a:xfrm>
          <a:prstGeom prst="rect">
            <a:avLst/>
          </a:prstGeom>
          <a:noFill/>
          <a:ln>
            <a:noFill/>
          </a:ln>
        </p:spPr>
      </p:pic>
      <p:sp>
        <p:nvSpPr>
          <p:cNvPr id="77" name="Google Shape;77;p33"/>
          <p:cNvSpPr txBox="1"/>
          <p:nvPr/>
        </p:nvSpPr>
        <p:spPr>
          <a:xfrm>
            <a:off x="0" y="1649515"/>
            <a:ext cx="880476"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6600" b="1" i="0" u="none" strike="noStrike" cap="none">
                <a:solidFill>
                  <a:schemeClr val="lt1"/>
                </a:solidFill>
                <a:latin typeface="Helvetica Neue"/>
                <a:ea typeface="Helvetica Neue"/>
                <a:cs typeface="Helvetica Neue"/>
                <a:sym typeface="Helvetica Neue"/>
              </a:rPr>
              <a:t>2</a:t>
            </a:r>
            <a:endParaRPr/>
          </a:p>
        </p:txBody>
      </p:sp>
      <p:sp>
        <p:nvSpPr>
          <p:cNvPr id="78" name="Google Shape;78;p33"/>
          <p:cNvSpPr txBox="1"/>
          <p:nvPr/>
        </p:nvSpPr>
        <p:spPr>
          <a:xfrm>
            <a:off x="174988" y="6457923"/>
            <a:ext cx="46399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it-IT" sz="1200" b="0" i="0" u="none" strike="noStrike" cap="none">
                <a:solidFill>
                  <a:schemeClr val="lt1"/>
                </a:solidFill>
                <a:latin typeface="Helvetica Neue"/>
                <a:ea typeface="Helvetica Neue"/>
                <a:cs typeface="Helvetica Neue"/>
                <a:sym typeface="Helvetica Neue"/>
              </a:rPr>
              <a:t>‹N›</a:t>
            </a:fld>
            <a:endParaRPr sz="1200" b="0" i="0" u="none" strike="noStrike" cap="none">
              <a:solidFill>
                <a:schemeClr val="lt1"/>
              </a:solidFill>
              <a:latin typeface="Helvetica Neue"/>
              <a:ea typeface="Helvetica Neue"/>
              <a:cs typeface="Helvetica Neue"/>
              <a:sym typeface="Helvetica Neue"/>
            </a:endParaRPr>
          </a:p>
        </p:txBody>
      </p:sp>
      <p:pic>
        <p:nvPicPr>
          <p:cNvPr id="79" name="Google Shape;79;p33"/>
          <p:cNvPicPr preferRelativeResize="0"/>
          <p:nvPr/>
        </p:nvPicPr>
        <p:blipFill rotWithShape="1">
          <a:blip r:embed="rId16">
            <a:alphaModFix/>
          </a:blip>
          <a:srcRect/>
          <a:stretch/>
        </p:blipFill>
        <p:spPr>
          <a:xfrm>
            <a:off x="14008" y="532014"/>
            <a:ext cx="579221" cy="12067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1192427" y="366101"/>
            <a:ext cx="9767436" cy="75154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592CE"/>
              </a:buClr>
              <a:buSzPts val="4400"/>
              <a:buFont typeface="Arial"/>
              <a:buNone/>
              <a:defRPr sz="4400" b="1" i="0" u="none" strike="noStrike" cap="none">
                <a:solidFill>
                  <a:srgbClr val="5592C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37"/>
          <p:cNvSpPr txBox="1">
            <a:spLocks noGrp="1"/>
          </p:cNvSpPr>
          <p:nvPr>
            <p:ph type="body" idx="1"/>
          </p:nvPr>
        </p:nvSpPr>
        <p:spPr>
          <a:xfrm>
            <a:off x="1266567" y="1389020"/>
            <a:ext cx="9693296"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5592CE"/>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5592C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37"/>
          <p:cNvSpPr txBox="1"/>
          <p:nvPr/>
        </p:nvSpPr>
        <p:spPr>
          <a:xfrm>
            <a:off x="623454" y="6450402"/>
            <a:ext cx="663078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5592CE"/>
                </a:solidFill>
                <a:latin typeface="Arial"/>
                <a:ea typeface="Arial"/>
                <a:cs typeface="Arial"/>
                <a:sym typeface="Arial"/>
              </a:rPr>
              <a:t>COPING</a:t>
            </a:r>
            <a:r>
              <a:rPr lang="it-IT" sz="1400" b="0" i="0" u="none" strike="noStrike" cap="none">
                <a:solidFill>
                  <a:srgbClr val="7F7F7F"/>
                </a:solidFill>
                <a:latin typeface="Arial"/>
                <a:ea typeface="Arial"/>
                <a:cs typeface="Arial"/>
                <a:sym typeface="Arial"/>
              </a:rPr>
              <a:t> / </a:t>
            </a:r>
            <a:r>
              <a:rPr lang="it-IT" sz="1400" b="1" i="0" u="none" strike="noStrike" cap="none">
                <a:solidFill>
                  <a:srgbClr val="7F7F7F"/>
                </a:solidFill>
                <a:latin typeface="Arial"/>
                <a:ea typeface="Arial"/>
                <a:cs typeface="Arial"/>
                <a:sym typeface="Arial"/>
              </a:rPr>
              <a:t>Communication strategies			</a:t>
            </a:r>
            <a:endParaRPr sz="1400" b="1" i="0" u="none" strike="noStrike" cap="none">
              <a:solidFill>
                <a:srgbClr val="A5A5A5"/>
              </a:solidFill>
              <a:latin typeface="Arial"/>
              <a:ea typeface="Arial"/>
              <a:cs typeface="Arial"/>
              <a:sym typeface="Arial"/>
            </a:endParaRPr>
          </a:p>
        </p:txBody>
      </p:sp>
      <p:sp>
        <p:nvSpPr>
          <p:cNvPr id="149" name="Google Shape;149;p37"/>
          <p:cNvSpPr/>
          <p:nvPr/>
        </p:nvSpPr>
        <p:spPr>
          <a:xfrm>
            <a:off x="0" y="1729046"/>
            <a:ext cx="623455" cy="5128954"/>
          </a:xfrm>
          <a:prstGeom prst="rect">
            <a:avLst/>
          </a:prstGeom>
          <a:solidFill>
            <a:srgbClr val="5592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p37"/>
          <p:cNvPicPr preferRelativeResize="0"/>
          <p:nvPr/>
        </p:nvPicPr>
        <p:blipFill rotWithShape="1">
          <a:blip r:embed="rId13">
            <a:alphaModFix/>
          </a:blip>
          <a:srcRect/>
          <a:stretch/>
        </p:blipFill>
        <p:spPr>
          <a:xfrm>
            <a:off x="10616029" y="6245803"/>
            <a:ext cx="775404" cy="582499"/>
          </a:xfrm>
          <a:prstGeom prst="rect">
            <a:avLst/>
          </a:prstGeom>
          <a:noFill/>
          <a:ln>
            <a:noFill/>
          </a:ln>
        </p:spPr>
      </p:pic>
      <p:pic>
        <p:nvPicPr>
          <p:cNvPr id="151" name="Google Shape;151;p37"/>
          <p:cNvPicPr preferRelativeResize="0"/>
          <p:nvPr/>
        </p:nvPicPr>
        <p:blipFill rotWithShape="1">
          <a:blip r:embed="rId14">
            <a:alphaModFix/>
          </a:blip>
          <a:srcRect/>
          <a:stretch/>
        </p:blipFill>
        <p:spPr>
          <a:xfrm>
            <a:off x="11497887" y="6400800"/>
            <a:ext cx="463811" cy="305794"/>
          </a:xfrm>
          <a:prstGeom prst="rect">
            <a:avLst/>
          </a:prstGeom>
          <a:noFill/>
          <a:ln>
            <a:noFill/>
          </a:ln>
        </p:spPr>
      </p:pic>
      <p:sp>
        <p:nvSpPr>
          <p:cNvPr id="152" name="Google Shape;152;p37"/>
          <p:cNvSpPr txBox="1"/>
          <p:nvPr/>
        </p:nvSpPr>
        <p:spPr>
          <a:xfrm>
            <a:off x="0"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it-IT" sz="6600" b="1" i="0" u="none" strike="noStrike" cap="none">
                <a:solidFill>
                  <a:schemeClr val="lt1"/>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153" name="Google Shape;153;p37"/>
          <p:cNvSpPr txBox="1"/>
          <p:nvPr/>
        </p:nvSpPr>
        <p:spPr>
          <a:xfrm>
            <a:off x="174988"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lt1"/>
                </a:solidFill>
                <a:latin typeface="Helvetica Neue"/>
                <a:ea typeface="Helvetica Neue"/>
                <a:cs typeface="Helvetica Neue"/>
                <a:sym typeface="Helvetica Neue"/>
              </a:rPr>
              <a:t>‹N›</a:t>
            </a:fld>
            <a:endParaRPr sz="1200" b="0" i="0" u="none" strike="noStrike" cap="none">
              <a:solidFill>
                <a:schemeClr val="lt1"/>
              </a:solidFill>
              <a:latin typeface="Helvetica Neue"/>
              <a:ea typeface="Helvetica Neue"/>
              <a:cs typeface="Helvetica Neue"/>
              <a:sym typeface="Helvetica Neue"/>
            </a:endParaRPr>
          </a:p>
        </p:txBody>
      </p:sp>
      <p:pic>
        <p:nvPicPr>
          <p:cNvPr id="154" name="Google Shape;154;p37"/>
          <p:cNvPicPr preferRelativeResize="0"/>
          <p:nvPr/>
        </p:nvPicPr>
        <p:blipFill rotWithShape="1">
          <a:blip r:embed="rId15">
            <a:alphaModFix/>
          </a:blip>
          <a:srcRect/>
          <a:stretch/>
        </p:blipFill>
        <p:spPr>
          <a:xfrm>
            <a:off x="14008" y="532014"/>
            <a:ext cx="579221" cy="12067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5" name="Google Shape;225;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6" name="Google Shape;22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7" name="Google Shape;22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8" name="Google Shape;22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kynUuLNnLY8"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
          <p:cNvSpPr txBox="1">
            <a:spLocks noGrp="1"/>
          </p:cNvSpPr>
          <p:nvPr>
            <p:ph type="title"/>
          </p:nvPr>
        </p:nvSpPr>
        <p:spPr>
          <a:xfrm>
            <a:off x="2558080" y="1106129"/>
            <a:ext cx="5266561" cy="232287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5400"/>
              <a:buNone/>
            </a:pPr>
            <a:r>
              <a:rPr lang="it-IT"/>
              <a:t>Conoscenze di salute mentale </a:t>
            </a:r>
            <a:endParaRPr sz="5400" i="0" u="none" strike="noStrike" cap="none">
              <a:solidFill>
                <a:srgbClr val="5592C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0"/>
          <p:cNvSpPr txBox="1">
            <a:spLocks noGrp="1"/>
          </p:cNvSpPr>
          <p:nvPr>
            <p:ph type="title"/>
          </p:nvPr>
        </p:nvSpPr>
        <p:spPr>
          <a:xfrm>
            <a:off x="1179022" y="457200"/>
            <a:ext cx="10515600" cy="1414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Come prevenire? </a:t>
            </a:r>
            <a:r>
              <a:rPr lang="it-IT" sz="2800" b="1" i="0" u="none" strike="noStrike" cap="none">
                <a:solidFill>
                  <a:srgbClr val="5592CE"/>
                </a:solidFill>
                <a:latin typeface="Arial"/>
                <a:ea typeface="Arial"/>
                <a:cs typeface="Arial"/>
                <a:sym typeface="Arial"/>
              </a:rPr>
              <a:t>(2)</a:t>
            </a:r>
            <a:endParaRPr/>
          </a:p>
        </p:txBody>
      </p:sp>
      <p:sp>
        <p:nvSpPr>
          <p:cNvPr id="392" name="Google Shape;392;p10"/>
          <p:cNvSpPr txBox="1">
            <a:spLocks noGrp="1"/>
          </p:cNvSpPr>
          <p:nvPr>
            <p:ph type="body" idx="1"/>
          </p:nvPr>
        </p:nvSpPr>
        <p:spPr>
          <a:xfrm>
            <a:off x="1260000" y="1872000"/>
            <a:ext cx="10515600" cy="4351338"/>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rgbClr val="5592CE"/>
              </a:buClr>
              <a:buSzPts val="2400"/>
              <a:buFont typeface="Noto Sans Symbols"/>
              <a:buChar char="▪"/>
            </a:pPr>
            <a:r>
              <a:rPr lang="it-IT" b="1"/>
              <a:t>Mangiare in modo sano</a:t>
            </a:r>
            <a:r>
              <a:rPr lang="it-IT"/>
              <a:t>: la dieta deve essere a basso contenuto di zuccheri, a basso contenuto di grassi e alimenti trasformati, che possono far sentire indolenti e stanchi. Si dovrebbe mangiare più frutta, verdura e cibi integrali. Si dovrebbe bere molta acqua.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b="1"/>
              <a:t>Comprensione dei modelli di pensiero negativi</a:t>
            </a:r>
            <a:r>
              <a:rPr lang="it-IT"/>
              <a:t>: dovrebbero conoscere l’effetto dei pensieri negativi e sforzarsi di acquisire una visione più positiva.</a:t>
            </a:r>
            <a:endParaRPr/>
          </a:p>
        </p:txBody>
      </p:sp>
      <p:sp>
        <p:nvSpPr>
          <p:cNvPr id="393" name="Google Shape;393;p10"/>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1"/>
          <p:cNvSpPr txBox="1"/>
          <p:nvPr/>
        </p:nvSpPr>
        <p:spPr>
          <a:xfrm>
            <a:off x="1227943" y="205964"/>
            <a:ext cx="7946154"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4400" b="1" i="0" u="none" strike="noStrike" cap="none">
                <a:solidFill>
                  <a:srgbClr val="5592CE"/>
                </a:solidFill>
                <a:latin typeface="Arial"/>
                <a:ea typeface="Arial"/>
                <a:cs typeface="Arial"/>
                <a:sym typeface="Arial"/>
              </a:rPr>
              <a:t>Come ti fa sentire l’ansia?</a:t>
            </a:r>
            <a:endParaRPr sz="4400" b="0" i="0" u="none" strike="noStrike" cap="none">
              <a:solidFill>
                <a:srgbClr val="000000"/>
              </a:solidFill>
              <a:latin typeface="Arial"/>
              <a:ea typeface="Arial"/>
              <a:cs typeface="Arial"/>
              <a:sym typeface="Arial"/>
            </a:endParaRPr>
          </a:p>
        </p:txBody>
      </p:sp>
      <p:sp>
        <p:nvSpPr>
          <p:cNvPr id="399" name="Google Shape;399;p11"/>
          <p:cNvSpPr txBox="1"/>
          <p:nvPr/>
        </p:nvSpPr>
        <p:spPr>
          <a:xfrm>
            <a:off x="5547393" y="4276584"/>
            <a:ext cx="1839311"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11"/>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402" name="Google Shape;402;p11"/>
          <p:cNvSpPr/>
          <p:nvPr/>
        </p:nvSpPr>
        <p:spPr>
          <a:xfrm>
            <a:off x="2270234" y="975405"/>
            <a:ext cx="2900856" cy="38042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B667FDB5-EFD4-421C-AF28-716567B1D92E}"/>
              </a:ext>
            </a:extLst>
          </p:cNvPr>
          <p:cNvPicPr>
            <a:picLocks noChangeAspect="1"/>
          </p:cNvPicPr>
          <p:nvPr/>
        </p:nvPicPr>
        <p:blipFill rotWithShape="1">
          <a:blip r:embed="rId3"/>
          <a:srcRect l="28604" t="39380" r="36321" b="12404"/>
          <a:stretch/>
        </p:blipFill>
        <p:spPr>
          <a:xfrm>
            <a:off x="2070546" y="1267633"/>
            <a:ext cx="6871435" cy="5313510"/>
          </a:xfrm>
          <a:prstGeom prst="rect">
            <a:avLst/>
          </a:prstGeom>
        </p:spPr>
      </p:pic>
      <p:sp>
        <p:nvSpPr>
          <p:cNvPr id="3" name="CasellaDiTesto 2">
            <a:extLst>
              <a:ext uri="{FF2B5EF4-FFF2-40B4-BE49-F238E27FC236}">
                <a16:creationId xmlns:a16="http://schemas.microsoft.com/office/drawing/2014/main" id="{67046E52-C059-4696-B7D1-B14D5188C162}"/>
              </a:ext>
            </a:extLst>
          </p:cNvPr>
          <p:cNvSpPr txBox="1"/>
          <p:nvPr/>
        </p:nvSpPr>
        <p:spPr>
          <a:xfrm>
            <a:off x="4295553" y="1265274"/>
            <a:ext cx="606056" cy="595424"/>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2"/>
          <p:cNvSpPr txBox="1">
            <a:spLocks noGrp="1"/>
          </p:cNvSpPr>
          <p:nvPr>
            <p:ph type="title"/>
          </p:nvPr>
        </p:nvSpPr>
        <p:spPr>
          <a:xfrm>
            <a:off x="1179022" y="634662"/>
            <a:ext cx="10515600" cy="12373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Tipi di ansia</a:t>
            </a:r>
            <a:endParaRPr/>
          </a:p>
        </p:txBody>
      </p:sp>
      <p:sp>
        <p:nvSpPr>
          <p:cNvPr id="408" name="Google Shape;408;p12"/>
          <p:cNvSpPr txBox="1">
            <a:spLocks noGrp="1"/>
          </p:cNvSpPr>
          <p:nvPr>
            <p:ph type="body" idx="1"/>
          </p:nvPr>
        </p:nvSpPr>
        <p:spPr>
          <a:xfrm>
            <a:off x="1260000" y="1872000"/>
            <a:ext cx="10163429" cy="4351338"/>
          </a:xfrm>
          <a:prstGeom prst="rect">
            <a:avLst/>
          </a:prstGeom>
          <a:noFill/>
          <a:ln>
            <a:noFill/>
          </a:ln>
        </p:spPr>
        <p:txBody>
          <a:bodyPr spcFirstLastPara="1" wrap="square" lIns="91425" tIns="45700" rIns="91425" bIns="45700" anchor="t" anchorCtr="0">
            <a:noAutofit/>
          </a:bodyPr>
          <a:lstStyle/>
          <a:p>
            <a:pPr marL="457200" lvl="0" indent="-381000" algn="just" rtl="0">
              <a:lnSpc>
                <a:spcPct val="90000"/>
              </a:lnSpc>
              <a:spcBef>
                <a:spcPts val="1000"/>
              </a:spcBef>
              <a:spcAft>
                <a:spcPts val="0"/>
              </a:spcAft>
              <a:buSzPts val="2400"/>
              <a:buChar char="▪"/>
            </a:pPr>
            <a:r>
              <a:rPr lang="it-IT" sz="2300" b="1"/>
              <a:t>Disturbo d’ansia da separazione </a:t>
            </a:r>
            <a:r>
              <a:rPr lang="it-IT" sz="2300"/>
              <a:t>(paura della separazione da coloro a cui l’individuo è legato). </a:t>
            </a:r>
            <a:endParaRPr/>
          </a:p>
          <a:p>
            <a:pPr marL="457200" lvl="0" indent="-381000" algn="just" rtl="0">
              <a:lnSpc>
                <a:spcPct val="90000"/>
              </a:lnSpc>
              <a:spcBef>
                <a:spcPts val="1000"/>
              </a:spcBef>
              <a:spcAft>
                <a:spcPts val="0"/>
              </a:spcAft>
              <a:buSzPts val="2400"/>
              <a:buChar char="▪"/>
            </a:pPr>
            <a:r>
              <a:rPr lang="it-IT" sz="2300" b="1"/>
              <a:t>Fobie specifiche </a:t>
            </a:r>
            <a:r>
              <a:rPr lang="it-IT" sz="2300"/>
              <a:t>(paura di oggetti o animali specifici, ad es. ragni). </a:t>
            </a:r>
            <a:endParaRPr/>
          </a:p>
          <a:p>
            <a:pPr marL="457200" lvl="0" indent="-381000" algn="just" rtl="0">
              <a:lnSpc>
                <a:spcPct val="90000"/>
              </a:lnSpc>
              <a:spcBef>
                <a:spcPts val="1000"/>
              </a:spcBef>
              <a:spcAft>
                <a:spcPts val="0"/>
              </a:spcAft>
              <a:buSzPts val="2400"/>
              <a:buChar char="▪"/>
            </a:pPr>
            <a:r>
              <a:rPr lang="it-IT" sz="2300" b="1"/>
              <a:t>Fobia sociale </a:t>
            </a:r>
            <a:r>
              <a:rPr lang="it-IT" sz="2300"/>
              <a:t>(paura di sentirsi imbarazzati in situazioni sociali). </a:t>
            </a:r>
            <a:endParaRPr/>
          </a:p>
          <a:p>
            <a:pPr marL="457200" lvl="0" indent="-381000" algn="just" rtl="0">
              <a:lnSpc>
                <a:spcPct val="90000"/>
              </a:lnSpc>
              <a:spcBef>
                <a:spcPts val="1000"/>
              </a:spcBef>
              <a:spcAft>
                <a:spcPts val="0"/>
              </a:spcAft>
              <a:buSzPts val="2400"/>
              <a:buChar char="▪"/>
            </a:pPr>
            <a:r>
              <a:rPr lang="it-IT" sz="2300" b="1"/>
              <a:t>Agorafobia</a:t>
            </a:r>
            <a:r>
              <a:rPr lang="it-IT" sz="2300"/>
              <a:t> (paura dovuta al fatto che l’ambiente è percepito come non sicuro). </a:t>
            </a:r>
            <a:endParaRPr/>
          </a:p>
          <a:p>
            <a:pPr marL="457200" lvl="0" indent="-381000" algn="just" rtl="0">
              <a:lnSpc>
                <a:spcPct val="90000"/>
              </a:lnSpc>
              <a:spcBef>
                <a:spcPts val="1000"/>
              </a:spcBef>
              <a:spcAft>
                <a:spcPts val="0"/>
              </a:spcAft>
              <a:buSzPts val="2400"/>
              <a:buChar char="▪"/>
            </a:pPr>
            <a:r>
              <a:rPr lang="it-IT" sz="2300" b="1"/>
              <a:t>Disturbo di panico </a:t>
            </a:r>
            <a:r>
              <a:rPr lang="it-IT" sz="2300"/>
              <a:t>(le persone subiscono attacchi di panico inattesi e ripetuti, terrorizzati dal fatto che potrebbero avere altri attacchi, temono che accada qualcosa di brutto a causa dell’attacco come impazzire, perdere il controllo o morire). </a:t>
            </a:r>
            <a:endParaRPr/>
          </a:p>
          <a:p>
            <a:pPr marL="457200" lvl="0" indent="-381000" algn="just" rtl="0">
              <a:lnSpc>
                <a:spcPct val="90000"/>
              </a:lnSpc>
              <a:spcBef>
                <a:spcPts val="1000"/>
              </a:spcBef>
              <a:spcAft>
                <a:spcPts val="0"/>
              </a:spcAft>
              <a:buSzPts val="2400"/>
              <a:buChar char="▪"/>
            </a:pPr>
            <a:r>
              <a:rPr lang="it-IT" sz="2300" b="1"/>
              <a:t>Disturbo d’ansia generalizzato </a:t>
            </a:r>
            <a:r>
              <a:rPr lang="it-IT" sz="2300"/>
              <a:t>(preoccupazioni eccessive e incontrollabili su eventi e attività della vita quotidiana).</a:t>
            </a:r>
            <a:endParaRPr sz="2300" b="0" i="0" u="none" strike="noStrike" cap="none">
              <a:solidFill>
                <a:schemeClr val="dk1"/>
              </a:solidFill>
              <a:latin typeface="Arial"/>
              <a:ea typeface="Arial"/>
              <a:cs typeface="Arial"/>
              <a:sym typeface="Arial"/>
            </a:endParaRPr>
          </a:p>
        </p:txBody>
      </p:sp>
      <p:sp>
        <p:nvSpPr>
          <p:cNvPr id="409" name="Google Shape;409;p12"/>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3"/>
          <p:cNvSpPr txBox="1">
            <a:spLocks noGrp="1"/>
          </p:cNvSpPr>
          <p:nvPr>
            <p:ph type="title"/>
          </p:nvPr>
        </p:nvSpPr>
        <p:spPr>
          <a:xfrm>
            <a:off x="1179022" y="561474"/>
            <a:ext cx="10515600" cy="13105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Fattori legati all’insorgenza </a:t>
            </a:r>
            <a:r>
              <a:rPr lang="it-IT" sz="2800" b="1" i="0" u="none" strike="noStrike" cap="none">
                <a:solidFill>
                  <a:srgbClr val="5592CE"/>
                </a:solidFill>
                <a:latin typeface="Arial"/>
                <a:ea typeface="Arial"/>
                <a:cs typeface="Arial"/>
                <a:sym typeface="Arial"/>
              </a:rPr>
              <a:t>(1)</a:t>
            </a:r>
            <a:endParaRPr/>
          </a:p>
        </p:txBody>
      </p:sp>
      <p:sp>
        <p:nvSpPr>
          <p:cNvPr id="415" name="Google Shape;415;p13"/>
          <p:cNvSpPr txBox="1">
            <a:spLocks noGrp="1"/>
          </p:cNvSpPr>
          <p:nvPr>
            <p:ph type="body" idx="1"/>
          </p:nvPr>
        </p:nvSpPr>
        <p:spPr>
          <a:xfrm>
            <a:off x="1260000" y="1872001"/>
            <a:ext cx="10515600" cy="4272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200"/>
              </a:spcBef>
              <a:spcAft>
                <a:spcPts val="0"/>
              </a:spcAft>
              <a:buSzPts val="2400"/>
              <a:buNone/>
            </a:pPr>
            <a:endParaRPr sz="1000"/>
          </a:p>
          <a:p>
            <a:pPr marL="457200" lvl="0" indent="-381000" algn="l" rtl="0">
              <a:lnSpc>
                <a:spcPct val="90000"/>
              </a:lnSpc>
              <a:spcBef>
                <a:spcPts val="1200"/>
              </a:spcBef>
              <a:spcAft>
                <a:spcPts val="0"/>
              </a:spcAft>
              <a:buSzPts val="2400"/>
              <a:buChar char="▪"/>
            </a:pPr>
            <a:r>
              <a:rPr lang="it-IT"/>
              <a:t>Le persone che sono angosciate e nervose in situazioni nuove e timide con persone non familiari sono particolarmente vulnerabili rispetto all’ansia. </a:t>
            </a:r>
            <a:endParaRPr/>
          </a:p>
          <a:p>
            <a:pPr marL="457200" lvl="0" indent="-381000" algn="l" rtl="0">
              <a:lnSpc>
                <a:spcPct val="90000"/>
              </a:lnSpc>
              <a:spcBef>
                <a:spcPts val="1200"/>
              </a:spcBef>
              <a:spcAft>
                <a:spcPts val="0"/>
              </a:spcAft>
              <a:buSzPts val="2400"/>
              <a:buChar char="▪"/>
            </a:pPr>
            <a:r>
              <a:rPr lang="it-IT"/>
              <a:t>Disturbi d’ansia dei genitori: nel complesso, i figli di genitori con almeno un disturbo d’ansia presentano un rischio sostanzialmente aumentato di contrarre un tale disturbo. </a:t>
            </a:r>
            <a:endParaRPr/>
          </a:p>
          <a:p>
            <a:pPr marL="457200" lvl="0" indent="-381000" algn="l" rtl="0">
              <a:lnSpc>
                <a:spcPct val="90000"/>
              </a:lnSpc>
              <a:spcBef>
                <a:spcPts val="1200"/>
              </a:spcBef>
              <a:spcAft>
                <a:spcPts val="0"/>
              </a:spcAft>
              <a:buSzPts val="2400"/>
              <a:buChar char="▪"/>
            </a:pPr>
            <a:r>
              <a:rPr lang="it-IT"/>
              <a:t>Difficoltà nelle relazioni tra pari. </a:t>
            </a:r>
            <a:endParaRPr/>
          </a:p>
        </p:txBody>
      </p:sp>
      <p:sp>
        <p:nvSpPr>
          <p:cNvPr id="416" name="Google Shape;416;p13"/>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4"/>
          <p:cNvSpPr txBox="1">
            <a:spLocks noGrp="1"/>
          </p:cNvSpPr>
          <p:nvPr>
            <p:ph type="title"/>
          </p:nvPr>
        </p:nvSpPr>
        <p:spPr>
          <a:xfrm>
            <a:off x="1179022" y="561474"/>
            <a:ext cx="10515600" cy="13105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Fattori legati all’insorgenza </a:t>
            </a:r>
            <a:r>
              <a:rPr lang="it-IT" sz="2800" b="1" i="0" u="none" strike="noStrike" cap="none">
                <a:solidFill>
                  <a:srgbClr val="5592CE"/>
                </a:solidFill>
                <a:latin typeface="Arial"/>
                <a:ea typeface="Arial"/>
                <a:cs typeface="Arial"/>
                <a:sym typeface="Arial"/>
              </a:rPr>
              <a:t>(2)</a:t>
            </a:r>
            <a:endParaRPr/>
          </a:p>
        </p:txBody>
      </p:sp>
      <p:sp>
        <p:nvSpPr>
          <p:cNvPr id="422" name="Google Shape;422;p14"/>
          <p:cNvSpPr txBox="1">
            <a:spLocks noGrp="1"/>
          </p:cNvSpPr>
          <p:nvPr>
            <p:ph type="body" idx="1"/>
          </p:nvPr>
        </p:nvSpPr>
        <p:spPr>
          <a:xfrm>
            <a:off x="1260000" y="1872001"/>
            <a:ext cx="10515600" cy="44245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200"/>
              </a:spcBef>
              <a:spcAft>
                <a:spcPts val="0"/>
              </a:spcAft>
              <a:buSzPts val="2400"/>
              <a:buNone/>
            </a:pPr>
            <a:endParaRPr sz="1000"/>
          </a:p>
          <a:p>
            <a:pPr marL="457200" lvl="0" indent="-381000" algn="l" rtl="0">
              <a:lnSpc>
                <a:spcPct val="90000"/>
              </a:lnSpc>
              <a:spcBef>
                <a:spcPts val="1200"/>
              </a:spcBef>
              <a:spcAft>
                <a:spcPts val="0"/>
              </a:spcAft>
              <a:buSzPts val="2400"/>
              <a:buChar char="▪"/>
            </a:pPr>
            <a:r>
              <a:rPr lang="it-IT"/>
              <a:t>Evitare le situazioni temute può mantenere, continuare o peggiorare l’ansia. </a:t>
            </a:r>
            <a:endParaRPr/>
          </a:p>
          <a:p>
            <a:pPr marL="457200" lvl="0" indent="-381000" algn="l" rtl="0">
              <a:lnSpc>
                <a:spcPct val="90000"/>
              </a:lnSpc>
              <a:spcBef>
                <a:spcPts val="1200"/>
              </a:spcBef>
              <a:spcAft>
                <a:spcPts val="0"/>
              </a:spcAft>
              <a:buSzPts val="2400"/>
              <a:buChar char="▪"/>
            </a:pPr>
            <a:r>
              <a:rPr lang="it-IT"/>
              <a:t>Iperprotezione dei genitori o rifiuto dei genitori. </a:t>
            </a:r>
            <a:endParaRPr/>
          </a:p>
          <a:p>
            <a:pPr marL="457200" lvl="0" indent="-381000" algn="l" rtl="0">
              <a:lnSpc>
                <a:spcPct val="90000"/>
              </a:lnSpc>
              <a:spcBef>
                <a:spcPts val="1200"/>
              </a:spcBef>
              <a:spcAft>
                <a:spcPts val="0"/>
              </a:spcAft>
              <a:buSzPts val="2400"/>
              <a:buChar char="▪"/>
            </a:pPr>
            <a:r>
              <a:rPr lang="it-IT"/>
              <a:t>Esperienze negative durante l’infanzia (ad es. perdita di genitori, divorzio, abuso fisico e sessuale). </a:t>
            </a:r>
            <a:endParaRPr/>
          </a:p>
          <a:p>
            <a:pPr marL="457200" lvl="0" indent="-381000" algn="l" rtl="0">
              <a:lnSpc>
                <a:spcPct val="90000"/>
              </a:lnSpc>
              <a:spcBef>
                <a:spcPts val="1200"/>
              </a:spcBef>
              <a:spcAft>
                <a:spcPts val="0"/>
              </a:spcAft>
              <a:buSzPts val="2400"/>
              <a:buChar char="▪"/>
            </a:pPr>
            <a:r>
              <a:rPr lang="it-IT"/>
              <a:t>Gli eventi minacciosi tendono a precedere il disturbo d’ansia. </a:t>
            </a:r>
            <a:endParaRPr/>
          </a:p>
        </p:txBody>
      </p:sp>
      <p:sp>
        <p:nvSpPr>
          <p:cNvPr id="423" name="Google Shape;423;p14"/>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5"/>
          <p:cNvSpPr txBox="1">
            <a:spLocks noGrp="1"/>
          </p:cNvSpPr>
          <p:nvPr>
            <p:ph type="title"/>
          </p:nvPr>
        </p:nvSpPr>
        <p:spPr>
          <a:xfrm>
            <a:off x="1179022" y="497304"/>
            <a:ext cx="10515600" cy="13746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Come prevenire l’ansia</a:t>
            </a:r>
            <a:endParaRPr/>
          </a:p>
        </p:txBody>
      </p:sp>
      <p:sp>
        <p:nvSpPr>
          <p:cNvPr id="429" name="Google Shape;429;p15"/>
          <p:cNvSpPr txBox="1">
            <a:spLocks noGrp="1"/>
          </p:cNvSpPr>
          <p:nvPr>
            <p:ph type="body" idx="1"/>
          </p:nvPr>
        </p:nvSpPr>
        <p:spPr>
          <a:xfrm>
            <a:off x="1260000" y="1872000"/>
            <a:ext cx="10515600" cy="3774821"/>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rgbClr val="5592CE"/>
              </a:buClr>
              <a:buSzPts val="2400"/>
              <a:buFont typeface="Noto Sans Symbols"/>
              <a:buChar char="▪"/>
            </a:pPr>
            <a:r>
              <a:rPr lang="it-IT"/>
              <a:t>Procurati informazioni sulla situazione o sull’oggetto temuti.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a:t>Rivolgi a te stesso discorsi positivi di fronte alla situazione temuta.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a:t>Esercitati in tecniche di rilassamento per controllare l’eccitazione fisica.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a:t>Pratica la mindfulness.</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a:t>Parla delle tue paure a qualcuno di cui ti fidi.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a:t>Accresci la percezione di elevato controllo. </a:t>
            </a:r>
            <a:endParaRPr/>
          </a:p>
        </p:txBody>
      </p:sp>
      <p:sp>
        <p:nvSpPr>
          <p:cNvPr id="430" name="Google Shape;430;p15"/>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
          <p:cNvSpPr txBox="1">
            <a:spLocks noGrp="1"/>
          </p:cNvSpPr>
          <p:nvPr>
            <p:ph type="title"/>
          </p:nvPr>
        </p:nvSpPr>
        <p:spPr>
          <a:xfrm>
            <a:off x="1285672" y="634662"/>
            <a:ext cx="10059268" cy="12373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592CE"/>
              </a:buClr>
              <a:buSzPts val="4400"/>
              <a:buFont typeface="Arial"/>
              <a:buNone/>
            </a:pPr>
            <a:r>
              <a:rPr lang="it-IT" dirty="0">
                <a:latin typeface="Arial"/>
                <a:ea typeface="Arial"/>
                <a:cs typeface="Arial"/>
                <a:sym typeface="Arial"/>
              </a:rPr>
              <a:t>UPRIGHT video: conoscenze di salute mentale</a:t>
            </a:r>
            <a:endParaRPr dirty="0">
              <a:solidFill>
                <a:srgbClr val="5592CE"/>
              </a:solidFill>
              <a:latin typeface="Arial"/>
              <a:ea typeface="Arial"/>
              <a:cs typeface="Arial"/>
              <a:sym typeface="Arial"/>
            </a:endParaRPr>
          </a:p>
        </p:txBody>
      </p:sp>
      <p:sp>
        <p:nvSpPr>
          <p:cNvPr id="337" name="Google Shape;337;p6"/>
          <p:cNvSpPr txBox="1">
            <a:spLocks noGrp="1"/>
          </p:cNvSpPr>
          <p:nvPr>
            <p:ph type="body" idx="1"/>
          </p:nvPr>
        </p:nvSpPr>
        <p:spPr>
          <a:xfrm>
            <a:off x="1260000" y="1872000"/>
            <a:ext cx="10515600" cy="4351338"/>
          </a:xfrm>
          <a:prstGeom prst="rect">
            <a:avLst/>
          </a:prstGeom>
          <a:noFill/>
          <a:ln>
            <a:noFill/>
          </a:ln>
        </p:spPr>
        <p:txBody>
          <a:bodyPr spcFirstLastPara="1" wrap="square" lIns="91425" tIns="45700" rIns="91425" bIns="45700" anchor="t" anchorCtr="0">
            <a:normAutofit/>
          </a:bodyPr>
          <a:lstStyle/>
          <a:p>
            <a:pPr marL="571500" indent="-571500">
              <a:buSzPts val="3600"/>
            </a:pPr>
            <a:r>
              <a:rPr lang="it-IT" sz="3600" u="sng" dirty="0">
                <a:solidFill>
                  <a:schemeClr val="hlink"/>
                </a:solidFill>
                <a:hlinkClick r:id="rId3"/>
              </a:rPr>
              <a:t>https://youtu.be/kynUuLNnLY8</a:t>
            </a:r>
            <a:r>
              <a:rPr lang="it-IT" sz="3600" dirty="0">
                <a:latin typeface="Arial"/>
                <a:ea typeface="Arial"/>
                <a:cs typeface="Arial"/>
                <a:sym typeface="Arial"/>
              </a:rPr>
              <a:t> </a:t>
            </a:r>
            <a:endParaRPr dirty="0"/>
          </a:p>
          <a:p>
            <a:pPr marL="0" lvl="0" indent="0" algn="l" rtl="0">
              <a:lnSpc>
                <a:spcPct val="90000"/>
              </a:lnSpc>
              <a:spcBef>
                <a:spcPts val="1000"/>
              </a:spcBef>
              <a:spcAft>
                <a:spcPts val="0"/>
              </a:spcAft>
              <a:buSzPts val="3600"/>
              <a:buNone/>
            </a:pPr>
            <a:endParaRPr sz="3600" dirty="0">
              <a:latin typeface="Helvetica Neue"/>
              <a:ea typeface="Helvetica Neue"/>
              <a:cs typeface="Helvetica Neue"/>
              <a:sym typeface="Helvetica Neue"/>
            </a:endParaRPr>
          </a:p>
        </p:txBody>
      </p:sp>
      <p:pic>
        <p:nvPicPr>
          <p:cNvPr id="339" name="Google Shape;339;p6"/>
          <p:cNvPicPr preferRelativeResize="0"/>
          <p:nvPr/>
        </p:nvPicPr>
        <p:blipFill rotWithShape="1">
          <a:blip r:embed="rId4">
            <a:alphaModFix/>
          </a:blip>
          <a:srcRect/>
          <a:stretch/>
        </p:blipFill>
        <p:spPr>
          <a:xfrm>
            <a:off x="9465013" y="1947274"/>
            <a:ext cx="1872000" cy="1872000"/>
          </a:xfrm>
          <a:prstGeom prst="rect">
            <a:avLst/>
          </a:prstGeom>
          <a:noFill/>
          <a:ln>
            <a:noFill/>
          </a:ln>
        </p:spPr>
      </p:pic>
      <p:sp>
        <p:nvSpPr>
          <p:cNvPr id="340" name="Google Shape;340;p6"/>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Risoluzione dei conflitti</a:t>
            </a:r>
            <a:endParaRPr/>
          </a:p>
        </p:txBody>
      </p:sp>
      <p:pic>
        <p:nvPicPr>
          <p:cNvPr id="7" name="Billede 3">
            <a:extLst>
              <a:ext uri="{FF2B5EF4-FFF2-40B4-BE49-F238E27FC236}">
                <a16:creationId xmlns:a16="http://schemas.microsoft.com/office/drawing/2014/main" id="{3EDBB15F-3FC9-4241-AB4C-5E8674F99CF8}"/>
              </a:ext>
            </a:extLst>
          </p:cNvPr>
          <p:cNvPicPr>
            <a:picLocks noChangeAspect="1"/>
          </p:cNvPicPr>
          <p:nvPr/>
        </p:nvPicPr>
        <p:blipFill rotWithShape="1">
          <a:blip r:embed="rId5"/>
          <a:srcRect l="7017" t="61874" r="41545" b="11642"/>
          <a:stretch/>
        </p:blipFill>
        <p:spPr>
          <a:xfrm>
            <a:off x="1929384" y="2779775"/>
            <a:ext cx="5961887" cy="34533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6"/>
          <p:cNvSpPr txBox="1">
            <a:spLocks noGrp="1"/>
          </p:cNvSpPr>
          <p:nvPr>
            <p:ph type="title"/>
          </p:nvPr>
        </p:nvSpPr>
        <p:spPr>
          <a:xfrm>
            <a:off x="1188750"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Una storia su cui discutere </a:t>
            </a:r>
            <a:r>
              <a:rPr lang="it-IT" sz="2800" b="1" i="0" u="none" strike="noStrike" cap="none">
                <a:solidFill>
                  <a:srgbClr val="5592CE"/>
                </a:solidFill>
                <a:latin typeface="Arial"/>
                <a:ea typeface="Arial"/>
                <a:cs typeface="Arial"/>
                <a:sym typeface="Arial"/>
              </a:rPr>
              <a:t>(1)</a:t>
            </a:r>
            <a:endParaRPr/>
          </a:p>
        </p:txBody>
      </p:sp>
      <p:grpSp>
        <p:nvGrpSpPr>
          <p:cNvPr id="436" name="Google Shape;436;p16"/>
          <p:cNvGrpSpPr/>
          <p:nvPr/>
        </p:nvGrpSpPr>
        <p:grpSpPr>
          <a:xfrm>
            <a:off x="1194625" y="1179647"/>
            <a:ext cx="10504015" cy="5154242"/>
            <a:chOff x="5876" y="0"/>
            <a:chExt cx="10504015" cy="5154242"/>
          </a:xfrm>
        </p:grpSpPr>
        <p:sp>
          <p:nvSpPr>
            <p:cNvPr id="437" name="Google Shape;437;p16"/>
            <p:cNvSpPr/>
            <p:nvPr/>
          </p:nvSpPr>
          <p:spPr>
            <a:xfrm>
              <a:off x="5876" y="0"/>
              <a:ext cx="4728684" cy="5148591"/>
            </a:xfrm>
            <a:prstGeom prst="roundRect">
              <a:avLst>
                <a:gd name="adj" fmla="val 10000"/>
              </a:avLst>
            </a:prstGeom>
            <a:solidFill>
              <a:schemeClr val="lt1"/>
            </a:solidFill>
            <a:ln w="25400" cap="flat" cmpd="sng">
              <a:solidFill>
                <a:srgbClr val="2D9D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txBox="1"/>
            <p:nvPr/>
          </p:nvSpPr>
          <p:spPr>
            <a:xfrm>
              <a:off x="144374" y="138498"/>
              <a:ext cx="4451688" cy="4871595"/>
            </a:xfrm>
            <a:prstGeom prst="rect">
              <a:avLst/>
            </a:prstGeom>
            <a:noFill/>
            <a:ln>
              <a:noFill/>
            </a:ln>
          </p:spPr>
          <p:txBody>
            <a:bodyPr spcFirstLastPara="1" wrap="square" lIns="41900" tIns="27925" rIns="41900" bIns="27925" anchor="ctr" anchorCtr="0">
              <a:noAutofit/>
            </a:bodyPr>
            <a:lstStyle/>
            <a:p>
              <a:pPr marL="0" marR="0" lvl="0" indent="0" algn="just" rtl="0">
                <a:lnSpc>
                  <a:spcPct val="90000"/>
                </a:lnSpc>
                <a:spcBef>
                  <a:spcPts val="0"/>
                </a:spcBef>
                <a:spcAft>
                  <a:spcPts val="0"/>
                </a:spcAft>
                <a:buClr>
                  <a:srgbClr val="000000"/>
                </a:buClr>
                <a:buSzPts val="2200"/>
                <a:buFont typeface="Arial"/>
                <a:buNone/>
              </a:pPr>
              <a:r>
                <a:rPr lang="it-IT" sz="2200" b="0" i="0" u="none" strike="noStrike" cap="none">
                  <a:latin typeface="Arial"/>
                  <a:ea typeface="Arial"/>
                  <a:cs typeface="Arial"/>
                  <a:sym typeface="Arial"/>
                </a:rPr>
                <a:t>La depressione può colpire chiunque in qualsiasi momento. Prendi me, per esempio. Ero un tipico adolescente delle superiori, ma stavo lottando con la mia depressione e ansia. Un giorno mi sono trovato in lacrime, ho considerato il suicidio. Mi sentivo molto sopraffatto e solo. Durante questa crisi, sono riuscito a fare un respiro profondo e a contattare un’amica. Non vedevo questa amica da quasi un anno, ma qualcosa dentro di me mi ha detto di cercare supporto e che lei avrebbe capito.</a:t>
              </a:r>
              <a:endParaRPr sz="2200" b="0" i="0" u="none" strike="noStrike" cap="none">
                <a:latin typeface="Arial"/>
                <a:ea typeface="Arial"/>
                <a:cs typeface="Arial"/>
                <a:sym typeface="Arial"/>
              </a:endParaRPr>
            </a:p>
          </p:txBody>
        </p:sp>
        <p:sp>
          <p:nvSpPr>
            <p:cNvPr id="439" name="Google Shape;439;p16"/>
            <p:cNvSpPr/>
            <p:nvPr/>
          </p:nvSpPr>
          <p:spPr>
            <a:xfrm>
              <a:off x="5781207" y="0"/>
              <a:ext cx="4728684" cy="5154242"/>
            </a:xfrm>
            <a:prstGeom prst="roundRect">
              <a:avLst>
                <a:gd name="adj" fmla="val 10000"/>
              </a:avLst>
            </a:prstGeom>
            <a:solidFill>
              <a:schemeClr val="lt1"/>
            </a:solidFill>
            <a:ln w="25400" cap="flat" cmpd="sng">
              <a:solidFill>
                <a:srgbClr val="2D9D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txBox="1"/>
            <p:nvPr/>
          </p:nvSpPr>
          <p:spPr>
            <a:xfrm>
              <a:off x="5919705" y="138498"/>
              <a:ext cx="4451688" cy="4877246"/>
            </a:xfrm>
            <a:prstGeom prst="rect">
              <a:avLst/>
            </a:prstGeom>
            <a:noFill/>
            <a:ln>
              <a:noFill/>
            </a:ln>
          </p:spPr>
          <p:txBody>
            <a:bodyPr spcFirstLastPara="1" wrap="square" lIns="41900" tIns="27925" rIns="41900" bIns="27925" anchor="ctr" anchorCtr="0">
              <a:noAutofit/>
            </a:bodyPr>
            <a:lstStyle/>
            <a:p>
              <a:pPr marL="0" marR="0" lvl="0" indent="0" algn="just" rtl="0">
                <a:lnSpc>
                  <a:spcPct val="90000"/>
                </a:lnSpc>
                <a:spcBef>
                  <a:spcPts val="0"/>
                </a:spcBef>
                <a:spcAft>
                  <a:spcPts val="0"/>
                </a:spcAft>
                <a:buClr>
                  <a:srgbClr val="000000"/>
                </a:buClr>
                <a:buSzPts val="2200"/>
                <a:buFont typeface="Arial"/>
                <a:buNone/>
              </a:pPr>
              <a:r>
                <a:rPr lang="it-IT" sz="2200" b="0" i="0" u="none" strike="noStrike" cap="none" dirty="0">
                  <a:latin typeface="Arial"/>
                  <a:ea typeface="Arial"/>
                  <a:cs typeface="Arial"/>
                  <a:sym typeface="Arial"/>
                </a:rPr>
                <a:t>La mia bellissima amica è rimasta con me mentre le dicevo come mi sentivo. La mia ansia ha cercato di sopraffarmi - mi ha detto di non sprecare il suo tempo, che non avrei ottenuto l’aiuto e il supporto di cui avevo bisogno. La mia amica mi ha detto che stava venendo a prendermi. Stava venendo a prendermi dall’altra parte della città per riportarmi a casa sua per il fine settimana. Le ho spedito dei messaggi chiedendole di non venire, che non volevo appesantirla con i miei problemi. È venuta comunque.</a:t>
              </a:r>
              <a:endParaRPr sz="2200" b="0" i="0" u="none" strike="noStrike" cap="none" dirty="0">
                <a:latin typeface="Arial"/>
                <a:ea typeface="Arial"/>
                <a:cs typeface="Arial"/>
                <a:sym typeface="Arial"/>
              </a:endParaRPr>
            </a:p>
          </p:txBody>
        </p:sp>
      </p:grpSp>
      <p:sp>
        <p:nvSpPr>
          <p:cNvPr id="441" name="Google Shape;441;p16"/>
          <p:cNvSpPr/>
          <p:nvPr/>
        </p:nvSpPr>
        <p:spPr>
          <a:xfrm rot="-5400000">
            <a:off x="6236674" y="3509012"/>
            <a:ext cx="419752" cy="495516"/>
          </a:xfrm>
          <a:prstGeom prst="downArrow">
            <a:avLst>
              <a:gd name="adj1" fmla="val 50000"/>
              <a:gd name="adj2" fmla="val 50000"/>
            </a:avLst>
          </a:prstGeom>
          <a:solidFill>
            <a:srgbClr val="5592CE"/>
          </a:solidFill>
          <a:ln w="25400" cap="flat" cmpd="sng">
            <a:solidFill>
              <a:srgbClr val="277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2" name="Google Shape;442;p16"/>
          <p:cNvPicPr preferRelativeResize="0"/>
          <p:nvPr/>
        </p:nvPicPr>
        <p:blipFill rotWithShape="1">
          <a:blip r:embed="rId3">
            <a:alphaModFix/>
          </a:blip>
          <a:srcRect/>
          <a:stretch/>
        </p:blipFill>
        <p:spPr>
          <a:xfrm>
            <a:off x="9924353" y="339300"/>
            <a:ext cx="1085850" cy="447675"/>
          </a:xfrm>
          <a:prstGeom prst="rect">
            <a:avLst/>
          </a:prstGeom>
          <a:noFill/>
          <a:ln>
            <a:noFill/>
          </a:ln>
        </p:spPr>
      </p:pic>
      <p:sp>
        <p:nvSpPr>
          <p:cNvPr id="443" name="Google Shape;443;p16"/>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444" name="Google Shape;444;p16"/>
          <p:cNvSpPr/>
          <p:nvPr/>
        </p:nvSpPr>
        <p:spPr>
          <a:xfrm>
            <a:off x="9714477" y="6165660"/>
            <a:ext cx="419752" cy="495516"/>
          </a:xfrm>
          <a:prstGeom prst="downArrow">
            <a:avLst>
              <a:gd name="adj1" fmla="val 50000"/>
              <a:gd name="adj2" fmla="val 50000"/>
            </a:avLst>
          </a:prstGeom>
          <a:solidFill>
            <a:srgbClr val="5592CE"/>
          </a:solidFill>
          <a:ln w="25400" cap="flat" cmpd="sng">
            <a:solidFill>
              <a:srgbClr val="277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7"/>
          <p:cNvSpPr txBox="1">
            <a:spLocks noGrp="1"/>
          </p:cNvSpPr>
          <p:nvPr>
            <p:ph type="title"/>
          </p:nvPr>
        </p:nvSpPr>
        <p:spPr>
          <a:xfrm>
            <a:off x="1188750"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Una storia su cui discutere </a:t>
            </a:r>
            <a:r>
              <a:rPr lang="it-IT" sz="2800" b="1" i="0" u="none" strike="noStrike" cap="none">
                <a:solidFill>
                  <a:srgbClr val="5592CE"/>
                </a:solidFill>
                <a:latin typeface="Arial"/>
                <a:ea typeface="Arial"/>
                <a:cs typeface="Arial"/>
                <a:sym typeface="Arial"/>
              </a:rPr>
              <a:t>(2)</a:t>
            </a:r>
            <a:endParaRPr/>
          </a:p>
        </p:txBody>
      </p:sp>
      <p:grpSp>
        <p:nvGrpSpPr>
          <p:cNvPr id="450" name="Google Shape;450;p17"/>
          <p:cNvGrpSpPr/>
          <p:nvPr/>
        </p:nvGrpSpPr>
        <p:grpSpPr>
          <a:xfrm>
            <a:off x="1194625" y="1179647"/>
            <a:ext cx="10504015" cy="5154242"/>
            <a:chOff x="5876" y="0"/>
            <a:chExt cx="10504015" cy="5154242"/>
          </a:xfrm>
        </p:grpSpPr>
        <p:sp>
          <p:nvSpPr>
            <p:cNvPr id="451" name="Google Shape;451;p17"/>
            <p:cNvSpPr/>
            <p:nvPr/>
          </p:nvSpPr>
          <p:spPr>
            <a:xfrm>
              <a:off x="5876" y="0"/>
              <a:ext cx="4728684" cy="5148591"/>
            </a:xfrm>
            <a:prstGeom prst="roundRect">
              <a:avLst>
                <a:gd name="adj" fmla="val 10000"/>
              </a:avLst>
            </a:prstGeom>
            <a:solidFill>
              <a:schemeClr val="lt1"/>
            </a:solidFill>
            <a:ln w="25400" cap="flat" cmpd="sng">
              <a:solidFill>
                <a:srgbClr val="2D9D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txBox="1"/>
            <p:nvPr/>
          </p:nvSpPr>
          <p:spPr>
            <a:xfrm>
              <a:off x="144374" y="138498"/>
              <a:ext cx="4451688" cy="4871595"/>
            </a:xfrm>
            <a:prstGeom prst="rect">
              <a:avLst/>
            </a:prstGeom>
            <a:noFill/>
            <a:ln>
              <a:noFill/>
            </a:ln>
          </p:spPr>
          <p:txBody>
            <a:bodyPr spcFirstLastPara="1" wrap="square" lIns="40000" tIns="26650" rIns="40000" bIns="26650" anchor="ctr" anchorCtr="0">
              <a:noAutofit/>
            </a:bodyPr>
            <a:lstStyle/>
            <a:p>
              <a:pPr marL="0" marR="0" lvl="0" indent="0" algn="just" rtl="0">
                <a:lnSpc>
                  <a:spcPct val="90000"/>
                </a:lnSpc>
                <a:spcBef>
                  <a:spcPts val="0"/>
                </a:spcBef>
                <a:spcAft>
                  <a:spcPts val="0"/>
                </a:spcAft>
                <a:buClr>
                  <a:srgbClr val="000000"/>
                </a:buClr>
                <a:buSzPts val="2100"/>
                <a:buFont typeface="Arial"/>
                <a:buNone/>
              </a:pPr>
              <a:r>
                <a:rPr lang="it-IT" sz="2100" b="0" i="0" u="none" strike="noStrike" cap="none">
                  <a:latin typeface="Arial"/>
                  <a:ea typeface="Arial"/>
                  <a:cs typeface="Arial"/>
                  <a:sym typeface="Arial"/>
                </a:rPr>
                <a:t>Mi ha dato un supporto emotivo più che necessario. Mi ha ascoltato e si è seduta con me durante questo momento angoscioso. In quel momento mi sentivo così sostenuto dal suo amore e dal suo sostegno. Mi sono anche sentito sorpreso. Sorpreso che lei si prendesse cura sinceramente di me, più di quanto mi rendessi conto e sorpreso che lei fosse disposta ad aiutarmi. Mi sentivo anche in colpa. Colpevole per aver fatto affidamento su di lei e averla fatta venire da me, per sostenermi. Questa è una falsa colpa - senso di colpa alimentato dalla mia depressione e ansia. </a:t>
              </a:r>
              <a:endParaRPr sz="2100" b="0" i="0" u="none" strike="noStrike" cap="none">
                <a:latin typeface="Arial"/>
                <a:ea typeface="Arial"/>
                <a:cs typeface="Arial"/>
                <a:sym typeface="Arial"/>
              </a:endParaRPr>
            </a:p>
          </p:txBody>
        </p:sp>
        <p:sp>
          <p:nvSpPr>
            <p:cNvPr id="453" name="Google Shape;453;p17"/>
            <p:cNvSpPr/>
            <p:nvPr/>
          </p:nvSpPr>
          <p:spPr>
            <a:xfrm>
              <a:off x="5781207" y="0"/>
              <a:ext cx="4728684" cy="5154242"/>
            </a:xfrm>
            <a:prstGeom prst="roundRect">
              <a:avLst>
                <a:gd name="adj" fmla="val 10000"/>
              </a:avLst>
            </a:prstGeom>
            <a:solidFill>
              <a:schemeClr val="lt1"/>
            </a:solidFill>
            <a:ln w="25400" cap="flat" cmpd="sng">
              <a:solidFill>
                <a:srgbClr val="2D9D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txBox="1"/>
            <p:nvPr/>
          </p:nvSpPr>
          <p:spPr>
            <a:xfrm>
              <a:off x="5919705" y="138498"/>
              <a:ext cx="4451688" cy="4877246"/>
            </a:xfrm>
            <a:prstGeom prst="rect">
              <a:avLst/>
            </a:prstGeom>
            <a:noFill/>
            <a:ln>
              <a:noFill/>
            </a:ln>
          </p:spPr>
          <p:txBody>
            <a:bodyPr spcFirstLastPara="1" wrap="square" lIns="41900" tIns="27925" rIns="41900" bIns="27925" anchor="ctr" anchorCtr="0">
              <a:noAutofit/>
            </a:bodyPr>
            <a:lstStyle/>
            <a:p>
              <a:pPr marL="0" marR="0" lvl="0" indent="0" algn="just" rtl="0">
                <a:lnSpc>
                  <a:spcPct val="90000"/>
                </a:lnSpc>
                <a:spcBef>
                  <a:spcPts val="0"/>
                </a:spcBef>
                <a:spcAft>
                  <a:spcPts val="0"/>
                </a:spcAft>
                <a:buClr>
                  <a:srgbClr val="000000"/>
                </a:buClr>
                <a:buSzPts val="2200"/>
                <a:buFont typeface="Arial"/>
                <a:buNone/>
              </a:pPr>
              <a:r>
                <a:rPr lang="it-IT" sz="2200" b="0" i="0" u="none" strike="noStrike" cap="none" dirty="0">
                  <a:latin typeface="Arial"/>
                  <a:ea typeface="Arial"/>
                  <a:cs typeface="Arial"/>
                  <a:sym typeface="Arial"/>
                </a:rPr>
                <a:t>Il risultato di questa recente crisi e il sostegno della mia amica sono stati molto positivi. Sono riuscito a prendere contatto con il mio psicologo e il mio medico di base e parlare di quello che è successo e la nostra amicizia ora è più forte e più importante di quanto lo sia mai stata.</a:t>
              </a:r>
              <a:endParaRPr sz="2200" b="0" i="0" u="none" strike="noStrike" cap="none" dirty="0">
                <a:latin typeface="Arial"/>
                <a:ea typeface="Arial"/>
                <a:cs typeface="Arial"/>
                <a:sym typeface="Arial"/>
              </a:endParaRPr>
            </a:p>
          </p:txBody>
        </p:sp>
      </p:grpSp>
      <p:sp>
        <p:nvSpPr>
          <p:cNvPr id="455" name="Google Shape;455;p17"/>
          <p:cNvSpPr/>
          <p:nvPr/>
        </p:nvSpPr>
        <p:spPr>
          <a:xfrm rot="-5400000">
            <a:off x="6236674" y="3509012"/>
            <a:ext cx="419752" cy="495516"/>
          </a:xfrm>
          <a:prstGeom prst="downArrow">
            <a:avLst>
              <a:gd name="adj1" fmla="val 50000"/>
              <a:gd name="adj2" fmla="val 50000"/>
            </a:avLst>
          </a:prstGeom>
          <a:solidFill>
            <a:srgbClr val="5592CE"/>
          </a:solidFill>
          <a:ln w="25400" cap="flat" cmpd="sng">
            <a:solidFill>
              <a:srgbClr val="277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6" name="Google Shape;456;p17"/>
          <p:cNvPicPr preferRelativeResize="0"/>
          <p:nvPr/>
        </p:nvPicPr>
        <p:blipFill rotWithShape="1">
          <a:blip r:embed="rId3">
            <a:alphaModFix/>
          </a:blip>
          <a:srcRect/>
          <a:stretch/>
        </p:blipFill>
        <p:spPr>
          <a:xfrm>
            <a:off x="9924353" y="339300"/>
            <a:ext cx="1085850" cy="447675"/>
          </a:xfrm>
          <a:prstGeom prst="rect">
            <a:avLst/>
          </a:prstGeom>
          <a:noFill/>
          <a:ln>
            <a:noFill/>
          </a:ln>
        </p:spPr>
      </p:pic>
      <p:sp>
        <p:nvSpPr>
          <p:cNvPr id="457" name="Google Shape;457;p17"/>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11" name="Google Shape;444;p16">
            <a:extLst>
              <a:ext uri="{FF2B5EF4-FFF2-40B4-BE49-F238E27FC236}">
                <a16:creationId xmlns:a16="http://schemas.microsoft.com/office/drawing/2014/main" id="{8B5B44AA-062D-4588-A8DD-41642060EB4A}"/>
              </a:ext>
            </a:extLst>
          </p:cNvPr>
          <p:cNvSpPr/>
          <p:nvPr/>
        </p:nvSpPr>
        <p:spPr>
          <a:xfrm>
            <a:off x="3349091" y="898216"/>
            <a:ext cx="419752" cy="439952"/>
          </a:xfrm>
          <a:prstGeom prst="downArrow">
            <a:avLst>
              <a:gd name="adj1" fmla="val 50000"/>
              <a:gd name="adj2" fmla="val 50000"/>
            </a:avLst>
          </a:prstGeom>
          <a:solidFill>
            <a:srgbClr val="5592CE"/>
          </a:solidFill>
          <a:ln w="25400" cap="flat" cmpd="sng">
            <a:solidFill>
              <a:srgbClr val="277F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1188750" y="0"/>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Una storia su cui discutere </a:t>
            </a:r>
            <a:r>
              <a:rPr lang="it-IT" sz="2800" b="1" i="0" u="none" strike="noStrike" cap="none">
                <a:solidFill>
                  <a:srgbClr val="5592CE"/>
                </a:solidFill>
                <a:latin typeface="Arial"/>
                <a:ea typeface="Arial"/>
                <a:cs typeface="Arial"/>
                <a:sym typeface="Arial"/>
              </a:rPr>
              <a:t>(3)</a:t>
            </a:r>
            <a:endParaRPr/>
          </a:p>
        </p:txBody>
      </p:sp>
      <p:pic>
        <p:nvPicPr>
          <p:cNvPr id="354" name="Google Shape;354;p7"/>
          <p:cNvPicPr preferRelativeResize="0"/>
          <p:nvPr/>
        </p:nvPicPr>
        <p:blipFill rotWithShape="1">
          <a:blip r:embed="rId3">
            <a:alphaModFix/>
          </a:blip>
          <a:srcRect/>
          <a:stretch/>
        </p:blipFill>
        <p:spPr>
          <a:xfrm>
            <a:off x="9924353" y="339300"/>
            <a:ext cx="1085850" cy="447675"/>
          </a:xfrm>
          <a:prstGeom prst="rect">
            <a:avLst/>
          </a:prstGeom>
          <a:noFill/>
          <a:ln>
            <a:noFill/>
          </a:ln>
        </p:spPr>
      </p:pic>
      <p:sp>
        <p:nvSpPr>
          <p:cNvPr id="355" name="Google Shape;355;p7"/>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356" name="Google Shape;356;p7"/>
          <p:cNvSpPr/>
          <p:nvPr/>
        </p:nvSpPr>
        <p:spPr>
          <a:xfrm>
            <a:off x="1260000" y="1872000"/>
            <a:ext cx="10170000" cy="392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5592CE"/>
                </a:solidFill>
                <a:latin typeface="Arial"/>
                <a:ea typeface="Arial"/>
                <a:cs typeface="Arial"/>
                <a:sym typeface="Arial"/>
              </a:rPr>
              <a:t>Ulteriori suggerimenti:</a:t>
            </a:r>
            <a:endParaRPr sz="2400" b="0" i="0" u="none" strike="noStrike" cap="none" dirty="0">
              <a:solidFill>
                <a:srgbClr val="5592CE"/>
              </a:solidFill>
              <a:latin typeface="Arial"/>
              <a:ea typeface="Arial"/>
              <a:cs typeface="Arial"/>
              <a:sym typeface="Arial"/>
            </a:endParaRPr>
          </a:p>
          <a:p>
            <a:pPr marL="0" marR="0" lvl="0" indent="0" algn="l" rtl="0">
              <a:lnSpc>
                <a:spcPct val="100000"/>
              </a:lnSpc>
              <a:spcBef>
                <a:spcPts val="1000"/>
              </a:spcBef>
              <a:spcAft>
                <a:spcPts val="0"/>
              </a:spcAft>
              <a:buNone/>
            </a:pPr>
            <a:r>
              <a:rPr lang="it-IT" sz="2400" b="0" i="0" u="none" strike="noStrike" cap="none" dirty="0">
                <a:solidFill>
                  <a:srgbClr val="000000"/>
                </a:solidFill>
                <a:latin typeface="Arial"/>
                <a:ea typeface="Arial"/>
                <a:cs typeface="Arial"/>
                <a:sym typeface="Arial"/>
              </a:rPr>
              <a:t>Rifletti, cosa puoi imparare da questo? Quali sono i messaggi importanti di questa storia?</a:t>
            </a:r>
            <a:endParaRPr dirty="0"/>
          </a:p>
          <a:p>
            <a:pPr marL="0" marR="0" lvl="0" indent="0" algn="l" rtl="0">
              <a:lnSpc>
                <a:spcPct val="100000"/>
              </a:lnSpc>
              <a:spcBef>
                <a:spcPts val="1000"/>
              </a:spcBef>
              <a:spcAft>
                <a:spcPts val="0"/>
              </a:spcAft>
              <a:buNone/>
            </a:pPr>
            <a:r>
              <a:rPr lang="it-IT" sz="2400" b="1" i="0" u="none" strike="noStrike" cap="none" dirty="0">
                <a:solidFill>
                  <a:srgbClr val="5592CE"/>
                </a:solidFill>
                <a:latin typeface="Arial"/>
                <a:ea typeface="Arial"/>
                <a:cs typeface="Arial"/>
                <a:sym typeface="Arial"/>
              </a:rPr>
              <a:t>Un consiglio:</a:t>
            </a:r>
            <a:endParaRPr sz="2400" b="0" i="0" u="none" strike="noStrike" cap="none" dirty="0">
              <a:solidFill>
                <a:srgbClr val="5592CE"/>
              </a:solidFill>
              <a:latin typeface="Arial"/>
              <a:ea typeface="Arial"/>
              <a:cs typeface="Arial"/>
              <a:sym typeface="Arial"/>
            </a:endParaRPr>
          </a:p>
          <a:p>
            <a:pPr marL="0" marR="0" lvl="0" indent="0" algn="l" rtl="0">
              <a:lnSpc>
                <a:spcPct val="100000"/>
              </a:lnSpc>
              <a:spcBef>
                <a:spcPts val="1000"/>
              </a:spcBef>
              <a:spcAft>
                <a:spcPts val="0"/>
              </a:spcAft>
              <a:buNone/>
            </a:pPr>
            <a:r>
              <a:rPr lang="it-IT" sz="2400" b="0" i="0" u="none" strike="noStrike" cap="none" dirty="0">
                <a:solidFill>
                  <a:srgbClr val="000000"/>
                </a:solidFill>
                <a:latin typeface="Arial"/>
                <a:ea typeface="Arial"/>
                <a:cs typeface="Arial"/>
                <a:sym typeface="Arial"/>
              </a:rPr>
              <a:t>Non è necessario essere un esperto di salute mentale per poter prestare un primo aiuto ad una persona con depressione o ansia. </a:t>
            </a:r>
            <a:endParaRPr dirty="0"/>
          </a:p>
          <a:p>
            <a:pPr marL="0" marR="0" lvl="0" indent="0" algn="ctr" rtl="0">
              <a:lnSpc>
                <a:spcPct val="100000"/>
              </a:lnSpc>
              <a:spcBef>
                <a:spcPts val="1000"/>
              </a:spcBef>
              <a:spcAft>
                <a:spcPts val="0"/>
              </a:spcAft>
              <a:buNone/>
            </a:pPr>
            <a:r>
              <a:rPr lang="it-IT" sz="2400" b="1" i="0" u="none" strike="noStrike" cap="none" dirty="0">
                <a:solidFill>
                  <a:srgbClr val="000000"/>
                </a:solidFill>
                <a:latin typeface="Arial"/>
                <a:ea typeface="Arial"/>
                <a:cs typeface="Arial"/>
                <a:sym typeface="Arial"/>
              </a:rPr>
              <a:t>Dimostrare di avere a cuore la situazione e stare vicini ad una persona in difficoltà è il miglior aiuto che si </a:t>
            </a:r>
            <a:r>
              <a:rPr lang="it-IT" sz="2400" b="1" dirty="0"/>
              <a:t>possa</a:t>
            </a:r>
            <a:r>
              <a:rPr lang="it-IT" sz="2400" b="1" i="0" u="none" strike="noStrike" cap="none" dirty="0">
                <a:solidFill>
                  <a:srgbClr val="000000"/>
                </a:solidFill>
                <a:latin typeface="Arial"/>
                <a:ea typeface="Arial"/>
                <a:cs typeface="Arial"/>
                <a:sym typeface="Arial"/>
              </a:rPr>
              <a:t> dare. Cercate sempre un aiuto professionale, in aggiunta alle cure informali. </a:t>
            </a:r>
            <a:endParaRPr sz="2400" b="1"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
          <p:cNvSpPr txBox="1">
            <a:spLocks noGrp="1"/>
          </p:cNvSpPr>
          <p:nvPr>
            <p:ph type="title"/>
          </p:nvPr>
        </p:nvSpPr>
        <p:spPr>
          <a:xfrm>
            <a:off x="1192427" y="820431"/>
            <a:ext cx="9767436" cy="4069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592CE"/>
              </a:buClr>
              <a:buSzPts val="3600"/>
              <a:buFont typeface="Arial"/>
              <a:buNone/>
            </a:pPr>
            <a:r>
              <a:rPr lang="it-IT" sz="3600" dirty="0">
                <a:latin typeface="Arial"/>
                <a:ea typeface="Arial"/>
                <a:cs typeface="Arial"/>
                <a:sym typeface="Arial"/>
              </a:rPr>
              <a:t>Panoramica generale</a:t>
            </a:r>
            <a:endParaRPr dirty="0"/>
          </a:p>
        </p:txBody>
      </p:sp>
      <p:sp>
        <p:nvSpPr>
          <p:cNvPr id="309" name="Google Shape;309;p2"/>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pic>
        <p:nvPicPr>
          <p:cNvPr id="5" name="Immagine 4">
            <a:extLst>
              <a:ext uri="{FF2B5EF4-FFF2-40B4-BE49-F238E27FC236}">
                <a16:creationId xmlns:a16="http://schemas.microsoft.com/office/drawing/2014/main" id="{23EB12D7-ED85-4CE1-9CC6-F15A73A18A4B}"/>
              </a:ext>
            </a:extLst>
          </p:cNvPr>
          <p:cNvPicPr>
            <a:picLocks noChangeAspect="1"/>
          </p:cNvPicPr>
          <p:nvPr/>
        </p:nvPicPr>
        <p:blipFill>
          <a:blip r:embed="rId3"/>
          <a:stretch>
            <a:fillRect/>
          </a:stretch>
        </p:blipFill>
        <p:spPr>
          <a:xfrm>
            <a:off x="2384783" y="1611496"/>
            <a:ext cx="7422433" cy="5220000"/>
          </a:xfrm>
          <a:prstGeom prst="rect">
            <a:avLst/>
          </a:prstGeom>
        </p:spPr>
      </p:pic>
      <p:sp>
        <p:nvSpPr>
          <p:cNvPr id="6" name="Rettangolo 5">
            <a:extLst>
              <a:ext uri="{FF2B5EF4-FFF2-40B4-BE49-F238E27FC236}">
                <a16:creationId xmlns:a16="http://schemas.microsoft.com/office/drawing/2014/main" id="{BE16B6A3-3C0C-48C4-9330-6C207B83C79D}"/>
              </a:ext>
            </a:extLst>
          </p:cNvPr>
          <p:cNvSpPr/>
          <p:nvPr/>
        </p:nvSpPr>
        <p:spPr>
          <a:xfrm>
            <a:off x="4264503" y="5704885"/>
            <a:ext cx="1472750" cy="406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
          <p:cNvSpPr txBox="1">
            <a:spLocks noGrp="1"/>
          </p:cNvSpPr>
          <p:nvPr>
            <p:ph type="title"/>
          </p:nvPr>
        </p:nvSpPr>
        <p:spPr>
          <a:xfrm>
            <a:off x="1179022" y="600759"/>
            <a:ext cx="10515600" cy="12712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it-IT" sz="4400" b="1" i="0" u="none" strike="noStrike" cap="none">
                <a:solidFill>
                  <a:srgbClr val="5592CE"/>
                </a:solidFill>
                <a:latin typeface="Arial"/>
                <a:ea typeface="Arial"/>
                <a:cs typeface="Arial"/>
                <a:sym typeface="Arial"/>
              </a:rPr>
              <a:t>Argomenti da poter discutere in famiglia </a:t>
            </a:r>
            <a:r>
              <a:rPr lang="it-IT" sz="1400" b="0"/>
              <a:t>Ledertoug (2018)</a:t>
            </a:r>
            <a:endParaRPr sz="1400"/>
          </a:p>
        </p:txBody>
      </p:sp>
      <p:sp>
        <p:nvSpPr>
          <p:cNvPr id="362" name="Google Shape;362;p8"/>
          <p:cNvSpPr txBox="1">
            <a:spLocks noGrp="1"/>
          </p:cNvSpPr>
          <p:nvPr>
            <p:ph type="body" idx="1"/>
          </p:nvPr>
        </p:nvSpPr>
        <p:spPr>
          <a:xfrm>
            <a:off x="1260000" y="1872000"/>
            <a:ext cx="10515600" cy="4851303"/>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SzPts val="2400"/>
              <a:buNone/>
            </a:pPr>
            <a:r>
              <a:rPr lang="it-IT" dirty="0"/>
              <a:t>Sai che il tuo amico ha un disturbo d'ansia, ha paura degli incontri sociali e preferisce stare con te. Sei stato invitato a una festa di compleanno e ti viene detto che sarà gradito se vuoi portare con te il tuo amico.</a:t>
            </a:r>
            <a:endParaRPr dirty="0"/>
          </a:p>
          <a:p>
            <a:pPr marL="533400" lvl="0" indent="-304800" algn="just" rtl="0">
              <a:lnSpc>
                <a:spcPct val="90000"/>
              </a:lnSpc>
              <a:spcBef>
                <a:spcPts val="1000"/>
              </a:spcBef>
              <a:spcAft>
                <a:spcPts val="0"/>
              </a:spcAft>
              <a:buSzPts val="2400"/>
              <a:buNone/>
            </a:pPr>
            <a:endParaRPr dirty="0"/>
          </a:p>
          <a:p>
            <a:pPr marL="76200" lvl="0" indent="0" algn="just" rtl="0">
              <a:lnSpc>
                <a:spcPct val="90000"/>
              </a:lnSpc>
              <a:spcBef>
                <a:spcPts val="1000"/>
              </a:spcBef>
              <a:spcAft>
                <a:spcPts val="0"/>
              </a:spcAft>
              <a:buSzPts val="2400"/>
              <a:buNone/>
            </a:pPr>
            <a:endParaRPr b="1" dirty="0"/>
          </a:p>
          <a:p>
            <a:pPr marL="76200" lvl="0" indent="0" algn="just" rtl="0">
              <a:lnSpc>
                <a:spcPct val="90000"/>
              </a:lnSpc>
              <a:spcBef>
                <a:spcPts val="1000"/>
              </a:spcBef>
              <a:spcAft>
                <a:spcPts val="0"/>
              </a:spcAft>
              <a:buSzPts val="2400"/>
              <a:buNone/>
            </a:pPr>
            <a:r>
              <a:rPr lang="it-IT" b="1" dirty="0">
                <a:solidFill>
                  <a:srgbClr val="5592CE"/>
                </a:solidFill>
              </a:rPr>
              <a:t>Un consiglio:</a:t>
            </a:r>
            <a:r>
              <a:rPr lang="it-IT" b="1" dirty="0"/>
              <a:t> </a:t>
            </a:r>
            <a:r>
              <a:rPr lang="it-IT" dirty="0"/>
              <a:t>evitare la situazione temuta porta al mantenimento del disturbo d'ansia. Una possibile strategia è quella di pianificare in anticipo come affrontare la situazione, in modo che la persona non si senta così ansiosa al riguardo. Per esempio, come amico potresti presentargli in anticipo alcune delle persone che vanno alla festa, in modo da renderlo meno preoccupato di cosa potrebbe accadere o di come saranno le persone che incontrerà.</a:t>
            </a:r>
            <a:endParaRPr sz="2400" b="0" i="0" u="none" strike="noStrike" cap="none" dirty="0">
              <a:solidFill>
                <a:schemeClr val="dk1"/>
              </a:solidFill>
              <a:latin typeface="Arial"/>
              <a:ea typeface="Arial"/>
              <a:cs typeface="Arial"/>
              <a:sym typeface="Arial"/>
            </a:endParaRPr>
          </a:p>
        </p:txBody>
      </p:sp>
      <p:sp>
        <p:nvSpPr>
          <p:cNvPr id="363" name="Google Shape;363;p8"/>
          <p:cNvSpPr txBox="1"/>
          <p:nvPr/>
        </p:nvSpPr>
        <p:spPr>
          <a:xfrm>
            <a:off x="4527975" y="3352110"/>
            <a:ext cx="3136050" cy="509682"/>
          </a:xfrm>
          <a:prstGeom prst="rect">
            <a:avLst/>
          </a:prstGeom>
          <a:solidFill>
            <a:srgbClr val="5592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a:solidFill>
                  <a:schemeClr val="lt1"/>
                </a:solidFill>
                <a:latin typeface="Arial"/>
                <a:ea typeface="Arial"/>
                <a:cs typeface="Arial"/>
                <a:sym typeface="Arial"/>
              </a:rPr>
              <a:t>Che cosa fai?</a:t>
            </a:r>
            <a:endParaRPr sz="2400" b="0" i="0" u="none" strike="noStrike" cap="none">
              <a:solidFill>
                <a:schemeClr val="dk1"/>
              </a:solidFill>
              <a:latin typeface="Arial"/>
              <a:ea typeface="Arial"/>
              <a:cs typeface="Arial"/>
              <a:sym typeface="Arial"/>
            </a:endParaRPr>
          </a:p>
        </p:txBody>
      </p:sp>
      <p:sp>
        <p:nvSpPr>
          <p:cNvPr id="364" name="Google Shape;364;p8"/>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9"/>
          <p:cNvSpPr txBox="1">
            <a:spLocks noGrp="1"/>
          </p:cNvSpPr>
          <p:nvPr>
            <p:ph type="title"/>
          </p:nvPr>
        </p:nvSpPr>
        <p:spPr>
          <a:xfrm>
            <a:off x="1179022" y="507770"/>
            <a:ext cx="10515600" cy="12215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it-IT"/>
              <a:t>Vignette – una battuta sull’ansia </a:t>
            </a:r>
            <a:r>
              <a:rPr lang="it-IT" sz="2800"/>
              <a:t>(1)</a:t>
            </a:r>
            <a:endParaRPr sz="2800"/>
          </a:p>
        </p:txBody>
      </p:sp>
      <p:sp>
        <p:nvSpPr>
          <p:cNvPr id="370" name="Google Shape;370;p9"/>
          <p:cNvSpPr txBox="1">
            <a:spLocks noGrp="1"/>
          </p:cNvSpPr>
          <p:nvPr>
            <p:ph type="body" idx="1"/>
          </p:nvPr>
        </p:nvSpPr>
        <p:spPr>
          <a:xfrm>
            <a:off x="1276299" y="1872000"/>
            <a:ext cx="4819702"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800"/>
              <a:buNone/>
            </a:pPr>
            <a:endParaRPr dirty="0"/>
          </a:p>
          <a:p>
            <a:pPr marL="0" lvl="0" indent="0" algn="just" rtl="0">
              <a:lnSpc>
                <a:spcPct val="90000"/>
              </a:lnSpc>
              <a:spcBef>
                <a:spcPts val="0"/>
              </a:spcBef>
              <a:spcAft>
                <a:spcPts val="0"/>
              </a:spcAft>
              <a:buSzPts val="2800"/>
              <a:buNone/>
            </a:pPr>
            <a:endParaRPr dirty="0"/>
          </a:p>
          <a:p>
            <a:pPr marL="0" lvl="0" indent="0" algn="just" rtl="0">
              <a:lnSpc>
                <a:spcPct val="90000"/>
              </a:lnSpc>
              <a:spcBef>
                <a:spcPts val="0"/>
              </a:spcBef>
              <a:spcAft>
                <a:spcPts val="0"/>
              </a:spcAft>
              <a:buSzPts val="2800"/>
              <a:buNone/>
            </a:pPr>
            <a:r>
              <a:rPr lang="it-IT" dirty="0"/>
              <a:t>Riflettete da soli o discutete con un membro della famiglia sul significato di questa battuta.</a:t>
            </a:r>
            <a:endParaRPr dirty="0"/>
          </a:p>
        </p:txBody>
      </p:sp>
      <p:sp>
        <p:nvSpPr>
          <p:cNvPr id="371" name="Google Shape;371;p9"/>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pic>
        <p:nvPicPr>
          <p:cNvPr id="372" name="Google Shape;372;p9"/>
          <p:cNvPicPr preferRelativeResize="0"/>
          <p:nvPr/>
        </p:nvPicPr>
        <p:blipFill rotWithShape="1">
          <a:blip r:embed="rId3">
            <a:alphaModFix/>
          </a:blip>
          <a:srcRect/>
          <a:stretch/>
        </p:blipFill>
        <p:spPr>
          <a:xfrm>
            <a:off x="6436822" y="1872000"/>
            <a:ext cx="5442444" cy="36438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0"/>
          <p:cNvSpPr txBox="1">
            <a:spLocks noGrp="1"/>
          </p:cNvSpPr>
          <p:nvPr>
            <p:ph type="title"/>
          </p:nvPr>
        </p:nvSpPr>
        <p:spPr>
          <a:xfrm>
            <a:off x="1179022" y="507770"/>
            <a:ext cx="10515600" cy="12215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it-IT"/>
              <a:t>Vignette – una battuta sull’ansia </a:t>
            </a:r>
            <a:r>
              <a:rPr lang="it-IT" sz="2800"/>
              <a:t>(2)</a:t>
            </a:r>
            <a:endParaRPr/>
          </a:p>
        </p:txBody>
      </p:sp>
      <p:sp>
        <p:nvSpPr>
          <p:cNvPr id="378" name="Google Shape;378;p10"/>
          <p:cNvSpPr txBox="1">
            <a:spLocks noGrp="1"/>
          </p:cNvSpPr>
          <p:nvPr>
            <p:ph type="body" idx="1"/>
          </p:nvPr>
        </p:nvSpPr>
        <p:spPr>
          <a:xfrm>
            <a:off x="1276299" y="1872000"/>
            <a:ext cx="10124204" cy="4351338"/>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SzPts val="2400"/>
              <a:buNone/>
            </a:pPr>
            <a:r>
              <a:rPr lang="it-IT" b="1" dirty="0">
                <a:solidFill>
                  <a:srgbClr val="5592CE"/>
                </a:solidFill>
              </a:rPr>
              <a:t>Un consiglio:</a:t>
            </a:r>
            <a:r>
              <a:rPr lang="it-IT" b="1" dirty="0"/>
              <a:t> </a:t>
            </a:r>
            <a:r>
              <a:rPr lang="it-IT" dirty="0"/>
              <a:t>questa battuta si riferisce al fatto che l’ansia produrrà sempre una risposta negativa a qualsiasi domanda tu faccia. È bene sapere come distinguere tra una risposta realistica e una risposta dettata dall’ansia.</a:t>
            </a:r>
          </a:p>
          <a:p>
            <a:pPr marL="76200" lvl="0" indent="0" algn="just" rtl="0">
              <a:lnSpc>
                <a:spcPct val="90000"/>
              </a:lnSpc>
              <a:spcBef>
                <a:spcPts val="1000"/>
              </a:spcBef>
              <a:spcAft>
                <a:spcPts val="0"/>
              </a:spcAft>
              <a:buSzPts val="2400"/>
              <a:buNone/>
            </a:pPr>
            <a:endParaRPr dirty="0"/>
          </a:p>
          <a:p>
            <a:pPr marL="76200" lvl="0" indent="0" algn="just" rtl="0">
              <a:lnSpc>
                <a:spcPct val="90000"/>
              </a:lnSpc>
              <a:spcBef>
                <a:spcPts val="1000"/>
              </a:spcBef>
              <a:spcAft>
                <a:spcPts val="0"/>
              </a:spcAft>
              <a:buSzPts val="2400"/>
              <a:buNone/>
            </a:pPr>
            <a:r>
              <a:rPr lang="it-IT" b="1" dirty="0">
                <a:solidFill>
                  <a:srgbClr val="5592CE"/>
                </a:solidFill>
              </a:rPr>
              <a:t>Ulteriori suggerimenti: </a:t>
            </a:r>
            <a:r>
              <a:rPr lang="it-IT" dirty="0"/>
              <a:t>rifletti per conto tuo o con un tuo familiare: ci sono molte battute sulla malattia mentale. Forse ne conosci qualcuna. Sono divertenti? Perché/perché no?</a:t>
            </a:r>
            <a:endParaRPr dirty="0"/>
          </a:p>
        </p:txBody>
      </p:sp>
      <p:sp>
        <p:nvSpPr>
          <p:cNvPr id="379" name="Google Shape;379;p10"/>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380" name="Google Shape;380;p10"/>
          <p:cNvSpPr/>
          <p:nvPr/>
        </p:nvSpPr>
        <p:spPr>
          <a:xfrm>
            <a:off x="1651819" y="5665643"/>
            <a:ext cx="9748684"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it-IT" sz="1200" b="0" i="0" u="none" strike="noStrike" cap="none">
                <a:solidFill>
                  <a:srgbClr val="000000"/>
                </a:solidFill>
                <a:latin typeface="Calibri"/>
                <a:ea typeface="Calibri"/>
                <a:cs typeface="Calibri"/>
                <a:sym typeface="Calibri"/>
              </a:rPr>
              <a:t>Purple Clover. (2017, March 02). </a:t>
            </a:r>
            <a:r>
              <a:rPr lang="it-IT" sz="1200" b="0" i="1" u="none" strike="noStrike" cap="none">
                <a:solidFill>
                  <a:srgbClr val="000000"/>
                </a:solidFill>
                <a:latin typeface="Calibri"/>
                <a:ea typeface="Calibri"/>
                <a:cs typeface="Calibri"/>
                <a:sym typeface="Calibri"/>
              </a:rPr>
              <a:t>Me: What could possibly go wrong? Anxiety: I am glad you asked</a:t>
            </a:r>
            <a:r>
              <a:rPr lang="it-IT" sz="1200" b="0" i="0" u="none" strike="noStrike" cap="none">
                <a:solidFill>
                  <a:srgbClr val="000000"/>
                </a:solidFill>
                <a:latin typeface="Calibri"/>
                <a:ea typeface="Calibri"/>
                <a:cs typeface="Calibri"/>
                <a:sym typeface="Calibri"/>
              </a:rPr>
              <a:t>[Facebook status update]. Retrieved from: https://www.facebook.com/purpleclvr/photos/a.375609882543951.1073741828.369508529820753/1719187524852840/?type=3&amp;theater</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1"/>
          <p:cNvSpPr txBox="1">
            <a:spLocks noGrp="1"/>
          </p:cNvSpPr>
          <p:nvPr>
            <p:ph type="title"/>
          </p:nvPr>
        </p:nvSpPr>
        <p:spPr>
          <a:xfrm>
            <a:off x="1192427" y="634663"/>
            <a:ext cx="9767436" cy="12373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959"/>
              <a:buNone/>
            </a:pPr>
            <a:r>
              <a:rPr lang="it-IT" sz="4000"/>
              <a:t>Vignette – depressione </a:t>
            </a:r>
            <a:r>
              <a:rPr lang="it-IT" sz="2800"/>
              <a:t>(1)</a:t>
            </a:r>
            <a:endParaRPr sz="2800"/>
          </a:p>
        </p:txBody>
      </p:sp>
      <p:sp>
        <p:nvSpPr>
          <p:cNvPr id="386" name="Google Shape;386;p11"/>
          <p:cNvSpPr txBox="1">
            <a:spLocks noGrp="1"/>
          </p:cNvSpPr>
          <p:nvPr>
            <p:ph type="body" idx="1"/>
          </p:nvPr>
        </p:nvSpPr>
        <p:spPr>
          <a:xfrm>
            <a:off x="1266571" y="1872000"/>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it-IT"/>
              <a:t>Rifletti per conto tuo o con un membro della tua famiglia sul significato di queste vignette </a:t>
            </a:r>
            <a:endParaRPr/>
          </a:p>
        </p:txBody>
      </p:sp>
      <p:pic>
        <p:nvPicPr>
          <p:cNvPr id="387" name="Google Shape;387;p11"/>
          <p:cNvPicPr preferRelativeResize="0"/>
          <p:nvPr/>
        </p:nvPicPr>
        <p:blipFill rotWithShape="1">
          <a:blip r:embed="rId3">
            <a:alphaModFix/>
          </a:blip>
          <a:srcRect/>
          <a:stretch/>
        </p:blipFill>
        <p:spPr>
          <a:xfrm>
            <a:off x="2333212" y="2607043"/>
            <a:ext cx="3446638" cy="3430527"/>
          </a:xfrm>
          <a:prstGeom prst="rect">
            <a:avLst/>
          </a:prstGeom>
          <a:noFill/>
          <a:ln>
            <a:noFill/>
          </a:ln>
        </p:spPr>
      </p:pic>
      <p:sp>
        <p:nvSpPr>
          <p:cNvPr id="388" name="Google Shape;388;p11"/>
          <p:cNvSpPr/>
          <p:nvPr/>
        </p:nvSpPr>
        <p:spPr>
          <a:xfrm>
            <a:off x="2883428" y="2931923"/>
            <a:ext cx="28719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800" b="1" i="0" u="none" strike="noStrike" cap="none">
                <a:solidFill>
                  <a:srgbClr val="000000"/>
                </a:solidFill>
                <a:latin typeface="Arial"/>
                <a:ea typeface="Arial"/>
                <a:cs typeface="Arial"/>
                <a:sym typeface="Arial"/>
              </a:rPr>
              <a:t>TUTTI GLI ALTRI CE LA FANNO,  TRANNE ME </a:t>
            </a:r>
            <a:endParaRPr sz="1800" b="1" i="0" u="none" strike="noStrike" cap="none">
              <a:solidFill>
                <a:srgbClr val="000000"/>
              </a:solidFill>
              <a:latin typeface="Arial"/>
              <a:ea typeface="Arial"/>
              <a:cs typeface="Arial"/>
              <a:sym typeface="Arial"/>
            </a:endParaRPr>
          </a:p>
        </p:txBody>
      </p:sp>
      <p:pic>
        <p:nvPicPr>
          <p:cNvPr id="389" name="Google Shape;389;p11"/>
          <p:cNvPicPr preferRelativeResize="0"/>
          <p:nvPr/>
        </p:nvPicPr>
        <p:blipFill rotWithShape="1">
          <a:blip r:embed="rId4">
            <a:alphaModFix/>
          </a:blip>
          <a:srcRect/>
          <a:stretch/>
        </p:blipFill>
        <p:spPr>
          <a:xfrm>
            <a:off x="7095388" y="2606396"/>
            <a:ext cx="3864475" cy="3431173"/>
          </a:xfrm>
          <a:prstGeom prst="rect">
            <a:avLst/>
          </a:prstGeom>
          <a:noFill/>
          <a:ln>
            <a:noFill/>
          </a:ln>
        </p:spPr>
      </p:pic>
      <p:sp>
        <p:nvSpPr>
          <p:cNvPr id="390" name="Google Shape;390;p11"/>
          <p:cNvSpPr/>
          <p:nvPr/>
        </p:nvSpPr>
        <p:spPr>
          <a:xfrm>
            <a:off x="8627100" y="2725379"/>
            <a:ext cx="206443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400" b="1" i="0" u="none" strike="noStrike" cap="none">
                <a:solidFill>
                  <a:srgbClr val="000000"/>
                </a:solidFill>
                <a:latin typeface="Arial"/>
                <a:ea typeface="Arial"/>
                <a:cs typeface="Arial"/>
                <a:sym typeface="Arial"/>
              </a:rPr>
              <a:t>Perchè non provi </a:t>
            </a:r>
            <a:endParaRPr/>
          </a:p>
          <a:p>
            <a:pPr marL="0" marR="0" lvl="0" indent="0" algn="ctr" rtl="0">
              <a:lnSpc>
                <a:spcPct val="100000"/>
              </a:lnSpc>
              <a:spcBef>
                <a:spcPts val="0"/>
              </a:spcBef>
              <a:spcAft>
                <a:spcPts val="0"/>
              </a:spcAft>
              <a:buNone/>
            </a:pPr>
            <a:r>
              <a:rPr lang="it-IT" sz="1400" b="1" i="0" u="none" strike="noStrike" cap="none">
                <a:solidFill>
                  <a:srgbClr val="000000"/>
                </a:solidFill>
                <a:latin typeface="Arial"/>
                <a:ea typeface="Arial"/>
                <a:cs typeface="Arial"/>
                <a:sym typeface="Arial"/>
              </a:rPr>
              <a:t>solo a sforzarti?</a:t>
            </a:r>
            <a:endParaRPr sz="1400" b="1" i="0" u="none" strike="noStrike" cap="none">
              <a:solidFill>
                <a:srgbClr val="000000"/>
              </a:solidFill>
              <a:latin typeface="Arial"/>
              <a:ea typeface="Arial"/>
              <a:cs typeface="Arial"/>
              <a:sym typeface="Arial"/>
            </a:endParaRPr>
          </a:p>
        </p:txBody>
      </p:sp>
      <p:sp>
        <p:nvSpPr>
          <p:cNvPr id="391" name="Google Shape;391;p11"/>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2"/>
          <p:cNvSpPr txBox="1">
            <a:spLocks noGrp="1"/>
          </p:cNvSpPr>
          <p:nvPr>
            <p:ph type="title"/>
          </p:nvPr>
        </p:nvSpPr>
        <p:spPr>
          <a:xfrm>
            <a:off x="1179022" y="507770"/>
            <a:ext cx="10515600" cy="12215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it-IT"/>
              <a:t>Vignette – depressione </a:t>
            </a:r>
            <a:r>
              <a:rPr lang="it-IT" sz="2800"/>
              <a:t>(2)</a:t>
            </a:r>
            <a:endParaRPr/>
          </a:p>
        </p:txBody>
      </p:sp>
      <p:sp>
        <p:nvSpPr>
          <p:cNvPr id="397" name="Google Shape;397;p12"/>
          <p:cNvSpPr txBox="1">
            <a:spLocks noGrp="1"/>
          </p:cNvSpPr>
          <p:nvPr>
            <p:ph type="body" idx="1"/>
          </p:nvPr>
        </p:nvSpPr>
        <p:spPr>
          <a:xfrm>
            <a:off x="1276299" y="1872000"/>
            <a:ext cx="10124204" cy="4351338"/>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SzPts val="2400"/>
              <a:buNone/>
            </a:pPr>
            <a:r>
              <a:rPr lang="it-IT" b="1">
                <a:solidFill>
                  <a:srgbClr val="5592CE"/>
                </a:solidFill>
              </a:rPr>
              <a:t>Un consiglio:</a:t>
            </a:r>
            <a:endParaRPr>
              <a:solidFill>
                <a:srgbClr val="5592CE"/>
              </a:solidFill>
            </a:endParaRPr>
          </a:p>
          <a:p>
            <a:pPr marL="76200" lvl="0" indent="0" algn="just" rtl="0">
              <a:lnSpc>
                <a:spcPct val="90000"/>
              </a:lnSpc>
              <a:spcBef>
                <a:spcPts val="1000"/>
              </a:spcBef>
              <a:spcAft>
                <a:spcPts val="0"/>
              </a:spcAft>
              <a:buSzPts val="2400"/>
              <a:buNone/>
            </a:pPr>
            <a:r>
              <a:rPr lang="it-IT" b="1"/>
              <a:t>Vignetta1:</a:t>
            </a:r>
            <a:r>
              <a:rPr lang="it-IT"/>
              <a:t> Quando ti senti depresso, è normale guardare chi ti sta intorno e pensare che agli altri va tutto bene e di essere l’unico a non fare le cose per bene. Tuttavia, tutti abbiamo pensieri simili a volte; è normale. In altre parole, la realtà non è sempre ciò che sembra. Tali pensieri portano a sentimenti di inferiorità comuni nella depressione. </a:t>
            </a:r>
            <a:endParaRPr/>
          </a:p>
        </p:txBody>
      </p:sp>
      <p:sp>
        <p:nvSpPr>
          <p:cNvPr id="398" name="Google Shape;398;p12"/>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3"/>
          <p:cNvSpPr txBox="1">
            <a:spLocks noGrp="1"/>
          </p:cNvSpPr>
          <p:nvPr>
            <p:ph type="title"/>
          </p:nvPr>
        </p:nvSpPr>
        <p:spPr>
          <a:xfrm>
            <a:off x="1179022" y="507770"/>
            <a:ext cx="10515600" cy="12215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it-IT"/>
              <a:t>Vignette – depressione </a:t>
            </a:r>
            <a:r>
              <a:rPr lang="it-IT" sz="2800"/>
              <a:t>(3)</a:t>
            </a:r>
            <a:endParaRPr/>
          </a:p>
        </p:txBody>
      </p:sp>
      <p:sp>
        <p:nvSpPr>
          <p:cNvPr id="404" name="Google Shape;404;p13"/>
          <p:cNvSpPr txBox="1">
            <a:spLocks noGrp="1"/>
          </p:cNvSpPr>
          <p:nvPr>
            <p:ph type="body" idx="1"/>
          </p:nvPr>
        </p:nvSpPr>
        <p:spPr>
          <a:xfrm>
            <a:off x="1276299" y="1872000"/>
            <a:ext cx="10124204" cy="4351338"/>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SzPts val="2400"/>
              <a:buNone/>
            </a:pPr>
            <a:r>
              <a:rPr lang="it-IT" b="1">
                <a:solidFill>
                  <a:srgbClr val="5592CE"/>
                </a:solidFill>
              </a:rPr>
              <a:t>Un consiglio:</a:t>
            </a:r>
            <a:endParaRPr>
              <a:solidFill>
                <a:srgbClr val="5592CE"/>
              </a:solidFill>
            </a:endParaRPr>
          </a:p>
          <a:p>
            <a:pPr marL="76200" lvl="0" indent="0" algn="just" rtl="0">
              <a:lnSpc>
                <a:spcPct val="90000"/>
              </a:lnSpc>
              <a:spcBef>
                <a:spcPts val="1000"/>
              </a:spcBef>
              <a:spcAft>
                <a:spcPts val="0"/>
              </a:spcAft>
              <a:buSzPts val="2400"/>
              <a:buNone/>
            </a:pPr>
            <a:r>
              <a:rPr lang="it-IT" b="1"/>
              <a:t>Vignetta2:</a:t>
            </a:r>
            <a:r>
              <a:rPr lang="it-IT"/>
              <a:t> Le persone che sanno poco sulla depressione spesso pensano che il malato in qualche modo causi il disturbo; è colpa loro, si sono buttati giù da soli, ecc. Potrebbero persino pensare che loro vogliono essere depressi! Questo non è vero; la depressione è una malattia. Quando ti rompi una gamba, non puoi camminare; quando sei depresso, senti di essere incapace di fare molte cose. Le persone depresse stanno facendo del loro meglio ogni giorno, cercando di riprendersi. Invece di criticare coloro che soffrono di depressione, dovresti offrire aiuto, comprensione e compassione.</a:t>
            </a:r>
            <a:endParaRPr/>
          </a:p>
        </p:txBody>
      </p:sp>
      <p:sp>
        <p:nvSpPr>
          <p:cNvPr id="405" name="Google Shape;405;p13"/>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406" name="Google Shape;406;p13"/>
          <p:cNvSpPr/>
          <p:nvPr/>
        </p:nvSpPr>
        <p:spPr>
          <a:xfrm>
            <a:off x="1651819" y="5665643"/>
            <a:ext cx="9748684" cy="49244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it-IT" sz="1200" b="0" i="0" u="none" strike="noStrike" cap="none">
                <a:solidFill>
                  <a:srgbClr val="000000"/>
                </a:solidFill>
                <a:latin typeface="Calibri"/>
                <a:ea typeface="Calibri"/>
                <a:cs typeface="Calibri"/>
                <a:sym typeface="Calibri"/>
              </a:rPr>
              <a:t>Mental Health America. [Gemma Correl] (2018, June 04) </a:t>
            </a:r>
            <a:r>
              <a:rPr lang="it-IT" sz="1400" b="0" i="0" u="none" strike="noStrike" cap="none">
                <a:solidFill>
                  <a:srgbClr val="000000"/>
                </a:solidFill>
                <a:latin typeface="Arial"/>
                <a:ea typeface="Arial"/>
                <a:cs typeface="Arial"/>
                <a:sym typeface="Arial"/>
              </a:rPr>
              <a:t>] </a:t>
            </a:r>
            <a:r>
              <a:rPr lang="it-IT" sz="1200" b="0" i="0" u="none" strike="noStrike" cap="none">
                <a:solidFill>
                  <a:srgbClr val="000000"/>
                </a:solidFill>
                <a:latin typeface="Arial"/>
                <a:ea typeface="Arial"/>
                <a:cs typeface="Arial"/>
                <a:sym typeface="Arial"/>
              </a:rPr>
              <a:t>#mentalillnessfeelslike</a:t>
            </a:r>
            <a:r>
              <a:rPr lang="it-IT" sz="1200" b="0" i="0" u="none" strike="noStrike" cap="none">
                <a:solidFill>
                  <a:srgbClr val="000000"/>
                </a:solidFill>
                <a:latin typeface="Calibri"/>
                <a:ea typeface="Calibri"/>
                <a:cs typeface="Calibri"/>
                <a:sym typeface="Calibri"/>
              </a:rPr>
              <a:t> . Don’t keep mental illness to yourself. There’s power in Retrieved</a:t>
            </a:r>
            <a:endParaRPr/>
          </a:p>
          <a:p>
            <a:pPr marL="0" marR="0" lvl="0" indent="0" algn="r" rtl="0">
              <a:lnSpc>
                <a:spcPct val="100000"/>
              </a:lnSpc>
              <a:spcBef>
                <a:spcPts val="0"/>
              </a:spcBef>
              <a:spcAft>
                <a:spcPts val="0"/>
              </a:spcAft>
              <a:buNone/>
            </a:pPr>
            <a:r>
              <a:rPr lang="it-IT" sz="1200" b="0" i="0" u="none" strike="noStrike" cap="none">
                <a:solidFill>
                  <a:srgbClr val="000000"/>
                </a:solidFill>
                <a:latin typeface="Calibri"/>
                <a:ea typeface="Calibri"/>
                <a:cs typeface="Calibri"/>
                <a:sym typeface="Calibri"/>
              </a:rPr>
              <a:t>from: http://www.mentalhealthamerica.net/feelslike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6"/>
          <p:cNvSpPr txBox="1">
            <a:spLocks noGrp="1"/>
          </p:cNvSpPr>
          <p:nvPr>
            <p:ph type="body" idx="1"/>
          </p:nvPr>
        </p:nvSpPr>
        <p:spPr>
          <a:xfrm>
            <a:off x="1276299" y="719999"/>
            <a:ext cx="10286436" cy="4904623"/>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SzPts val="2400"/>
              <a:buNone/>
            </a:pPr>
            <a:r>
              <a:rPr lang="en-US" sz="2300" b="1" dirty="0" err="1">
                <a:solidFill>
                  <a:srgbClr val="5592CE"/>
                </a:solidFill>
              </a:rPr>
              <a:t>Aiuti</a:t>
            </a:r>
            <a:r>
              <a:rPr lang="en-US" sz="2300" b="1" dirty="0">
                <a:solidFill>
                  <a:srgbClr val="5592CE"/>
                </a:solidFill>
              </a:rPr>
              <a:t> </a:t>
            </a:r>
            <a:r>
              <a:rPr lang="en-US" sz="2300" b="1" dirty="0" err="1">
                <a:solidFill>
                  <a:srgbClr val="5592CE"/>
                </a:solidFill>
              </a:rPr>
              <a:t>professionali</a:t>
            </a:r>
            <a:r>
              <a:rPr lang="en-US" sz="2300" b="1" dirty="0">
                <a:solidFill>
                  <a:srgbClr val="5592CE"/>
                </a:solidFill>
              </a:rPr>
              <a:t> per </a:t>
            </a:r>
            <a:r>
              <a:rPr lang="en-US" sz="2300" b="1" dirty="0" err="1">
                <a:solidFill>
                  <a:srgbClr val="5592CE"/>
                </a:solidFill>
              </a:rPr>
              <a:t>affrontare</a:t>
            </a:r>
            <a:r>
              <a:rPr lang="en-US" sz="2300" b="1" dirty="0">
                <a:solidFill>
                  <a:srgbClr val="5592CE"/>
                </a:solidFill>
              </a:rPr>
              <a:t> </a:t>
            </a:r>
            <a:r>
              <a:rPr lang="en-US" sz="2300" b="1" dirty="0" err="1">
                <a:solidFill>
                  <a:srgbClr val="5592CE"/>
                </a:solidFill>
              </a:rPr>
              <a:t>ansia</a:t>
            </a:r>
            <a:r>
              <a:rPr lang="en-US" sz="2300" b="1" dirty="0">
                <a:solidFill>
                  <a:srgbClr val="5592CE"/>
                </a:solidFill>
              </a:rPr>
              <a:t> e </a:t>
            </a:r>
            <a:r>
              <a:rPr lang="en-US" sz="2300" b="1" dirty="0" err="1">
                <a:solidFill>
                  <a:srgbClr val="5592CE"/>
                </a:solidFill>
              </a:rPr>
              <a:t>depressione</a:t>
            </a:r>
            <a:endParaRPr dirty="0"/>
          </a:p>
          <a:p>
            <a:pPr marL="76200" lvl="0" indent="0" algn="just" rtl="0">
              <a:lnSpc>
                <a:spcPct val="90000"/>
              </a:lnSpc>
              <a:spcBef>
                <a:spcPts val="1000"/>
              </a:spcBef>
              <a:spcAft>
                <a:spcPts val="0"/>
              </a:spcAft>
              <a:buSzPts val="2400"/>
              <a:buNone/>
            </a:pPr>
            <a:r>
              <a:rPr lang="it-IT" sz="2300" b="1" dirty="0"/>
              <a:t>Medico di famiglia. </a:t>
            </a:r>
            <a:r>
              <a:rPr lang="it-IT" sz="2300" dirty="0"/>
              <a:t>Pediatri e medici di base non sono professionisti della salute mentale. Tuttavia, alcuni sono formati per riconoscere i sintomi dei disturbi mentali e possono aiutare a distinguere tra questi e altri problemi di salute. Possono fare un invio ad un altro dottore/professionista, se fosse necessario.</a:t>
            </a:r>
            <a:endParaRPr dirty="0"/>
          </a:p>
          <a:p>
            <a:pPr marL="76200" lvl="0" indent="0" algn="just" rtl="0">
              <a:lnSpc>
                <a:spcPct val="90000"/>
              </a:lnSpc>
              <a:spcBef>
                <a:spcPts val="1000"/>
              </a:spcBef>
              <a:spcAft>
                <a:spcPts val="0"/>
              </a:spcAft>
              <a:buSzPts val="2400"/>
              <a:buNone/>
            </a:pPr>
            <a:r>
              <a:rPr lang="it-IT" sz="2300" b="1" dirty="0"/>
              <a:t>Psicologo. </a:t>
            </a:r>
            <a:r>
              <a:rPr lang="it-IT" sz="2300" dirty="0"/>
              <a:t>La psicoterapia può aiutare a elaborare nuovi modi di pensare e a comprendere le origini delle difficoltà che si stanno attraversando. I trattamenti per la depressione e i disturbi d’ansia includono la </a:t>
            </a:r>
            <a:r>
              <a:rPr lang="it-IT" sz="2300" dirty="0" err="1"/>
              <a:t>psicoeducazione</a:t>
            </a:r>
            <a:r>
              <a:rPr lang="it-IT" sz="2300" dirty="0"/>
              <a:t>, tecniche di rilassamento, esposizione e desensibilizzazione sistematica e diversi approcci terapeutici: ognuno di noi può trovare quello più adatto alle proprie caratteristiche. </a:t>
            </a:r>
            <a:endParaRPr dirty="0"/>
          </a:p>
        </p:txBody>
      </p:sp>
      <p:sp>
        <p:nvSpPr>
          <p:cNvPr id="426" name="Google Shape;426;p16"/>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7"/>
          <p:cNvSpPr txBox="1">
            <a:spLocks noGrp="1"/>
          </p:cNvSpPr>
          <p:nvPr>
            <p:ph type="body" idx="1"/>
          </p:nvPr>
        </p:nvSpPr>
        <p:spPr>
          <a:xfrm>
            <a:off x="1276299" y="720000"/>
            <a:ext cx="10286436" cy="4351338"/>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SzPts val="2400"/>
              <a:buNone/>
            </a:pPr>
            <a:endParaRPr lang="it-IT" sz="2300" dirty="0"/>
          </a:p>
          <a:p>
            <a:pPr marL="76200" lvl="0" indent="0" algn="just" rtl="0">
              <a:lnSpc>
                <a:spcPct val="90000"/>
              </a:lnSpc>
              <a:spcBef>
                <a:spcPts val="1000"/>
              </a:spcBef>
              <a:spcAft>
                <a:spcPts val="0"/>
              </a:spcAft>
              <a:buSzPts val="2400"/>
              <a:buNone/>
            </a:pPr>
            <a:r>
              <a:rPr lang="it-IT" sz="2300" dirty="0"/>
              <a:t>Ci vuole tempo per stare meglio. Una persona potrebbe aver subito un trauma associato a una situazione particolare. Si potrebbe migliorare gradualmente, se si ha il tempo di elaborare i propri sentimenti (ad esempio, il lutto per la morte di una persona cara o una rottura difficile). Una persona potrebbe semplicemente provare ad adottare delle strategie per evitare le difficoltà di un nuovo ambiente (ad esempio, cambiare gli armadietti per allontanarsi da un bullo) o potrebbe avere altri problemi di salute mentale a lungo termine. I farmaci possono anche aiutare, se necessario (sempre sotto la supervisione del medico). Affrontare la depressione può risultare molto impegnativo, tuttavia è importante ricordare che, una volta trattato, l’80% di chi ne soffre si riprende.</a:t>
            </a:r>
            <a:endParaRPr dirty="0"/>
          </a:p>
        </p:txBody>
      </p:sp>
      <p:sp>
        <p:nvSpPr>
          <p:cNvPr id="432" name="Google Shape;432;p17"/>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433" name="Google Shape;433;p17"/>
          <p:cNvSpPr/>
          <p:nvPr/>
        </p:nvSpPr>
        <p:spPr>
          <a:xfrm>
            <a:off x="1445342" y="5071338"/>
            <a:ext cx="10604090"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it-IT" sz="1200" b="0" i="0" u="none" strike="noStrike" cap="none">
                <a:solidFill>
                  <a:srgbClr val="000000"/>
                </a:solidFill>
                <a:latin typeface="Calibri"/>
                <a:ea typeface="Calibri"/>
                <a:cs typeface="Calibri"/>
                <a:sym typeface="Calibri"/>
              </a:rPr>
              <a:t>Smith MA, Robinson L, Segal J. Teenager's Guide to Depression. (2018 June).</a:t>
            </a:r>
            <a:endParaRPr/>
          </a:p>
          <a:p>
            <a:pPr marL="0" marR="0" lvl="0" indent="0" algn="r" rtl="0">
              <a:lnSpc>
                <a:spcPct val="100000"/>
              </a:lnSpc>
              <a:spcBef>
                <a:spcPts val="0"/>
              </a:spcBef>
              <a:spcAft>
                <a:spcPts val="0"/>
              </a:spcAft>
              <a:buNone/>
            </a:pPr>
            <a:r>
              <a:rPr lang="it-IT" sz="1200" b="0" i="0" u="none" strike="noStrike" cap="none">
                <a:solidFill>
                  <a:srgbClr val="000000"/>
                </a:solidFill>
                <a:latin typeface="Calibri"/>
                <a:ea typeface="Calibri"/>
                <a:cs typeface="Calibri"/>
                <a:sym typeface="Calibri"/>
              </a:rPr>
              <a:t>Retrieved from: https://www.helpguide.org/articles/depression/teenagers-guide-to-depression.htm</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5"/>
          <p:cNvSpPr txBox="1">
            <a:spLocks noGrp="1"/>
          </p:cNvSpPr>
          <p:nvPr>
            <p:ph type="title"/>
          </p:nvPr>
        </p:nvSpPr>
        <p:spPr>
          <a:xfrm>
            <a:off x="1212282" y="288280"/>
            <a:ext cx="9767436" cy="140624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BBC14"/>
              </a:buClr>
              <a:buSzPts val="4400"/>
              <a:buFont typeface="Arial"/>
              <a:buNone/>
            </a:pPr>
            <a:r>
              <a:rPr lang="it-IT" sz="4000" b="1" i="0" u="none" strike="noStrike" cap="none">
                <a:solidFill>
                  <a:srgbClr val="FBBC14"/>
                </a:solidFill>
                <a:latin typeface="Arial"/>
                <a:ea typeface="Arial"/>
                <a:cs typeface="Arial"/>
                <a:sym typeface="Arial"/>
              </a:rPr>
              <a:t>Mindfulness: Attivarsi e calmarsi (1)</a:t>
            </a:r>
            <a:endParaRPr sz="4000"/>
          </a:p>
        </p:txBody>
      </p:sp>
      <p:sp>
        <p:nvSpPr>
          <p:cNvPr id="541" name="Google Shape;541;p25"/>
          <p:cNvSpPr txBox="1">
            <a:spLocks noGrp="1"/>
          </p:cNvSpPr>
          <p:nvPr>
            <p:ph type="body" idx="1"/>
          </p:nvPr>
        </p:nvSpPr>
        <p:spPr>
          <a:xfrm>
            <a:off x="1260000" y="1872001"/>
            <a:ext cx="10515600" cy="4331874"/>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200"/>
              </a:spcBef>
              <a:spcAft>
                <a:spcPts val="0"/>
              </a:spcAft>
              <a:buSzPts val="2400"/>
              <a:buNone/>
            </a:pPr>
            <a:r>
              <a:rPr lang="it-IT"/>
              <a:t>Mettiti in piedi tenendo una sedia dietro di te. Cerca di non essere troppo vicino agli altri. Immagina che ognuno di voi sia nella sua bolla, e dai a te e alle persone accanto uno spazio sufficiente.</a:t>
            </a:r>
            <a:endParaRPr/>
          </a:p>
          <a:p>
            <a:pPr marL="76200" lvl="0" indent="0" algn="just" rtl="0">
              <a:lnSpc>
                <a:spcPct val="90000"/>
              </a:lnSpc>
              <a:spcBef>
                <a:spcPts val="1200"/>
              </a:spcBef>
              <a:spcAft>
                <a:spcPts val="0"/>
              </a:spcAft>
              <a:buSzPts val="2400"/>
              <a:buNone/>
            </a:pPr>
            <a:r>
              <a:rPr lang="it-IT"/>
              <a:t>Guarda in avanti e segui la mia guida. </a:t>
            </a:r>
            <a:endParaRPr/>
          </a:p>
          <a:p>
            <a:pPr marL="76200" lvl="0" indent="0" algn="just" rtl="0">
              <a:lnSpc>
                <a:spcPct val="90000"/>
              </a:lnSpc>
              <a:spcBef>
                <a:spcPts val="1200"/>
              </a:spcBef>
              <a:spcAft>
                <a:spcPts val="0"/>
              </a:spcAft>
              <a:buSzPts val="2400"/>
              <a:buNone/>
            </a:pPr>
            <a:r>
              <a:rPr lang="it-IT"/>
              <a:t>Inizia, scuotendo la mano sinistra 8 volte, poi la destra 8 volte. </a:t>
            </a:r>
            <a:endParaRPr/>
          </a:p>
          <a:p>
            <a:pPr marL="76200" lvl="0" indent="0" algn="just" rtl="0">
              <a:lnSpc>
                <a:spcPct val="90000"/>
              </a:lnSpc>
              <a:spcBef>
                <a:spcPts val="1200"/>
              </a:spcBef>
              <a:spcAft>
                <a:spcPts val="0"/>
              </a:spcAft>
              <a:buSzPts val="2400"/>
              <a:buNone/>
            </a:pPr>
            <a:r>
              <a:rPr lang="it-IT"/>
              <a:t>Scuoti 8 volte il piede sinistro e poi il destro 8 volte. </a:t>
            </a:r>
            <a:endParaRPr/>
          </a:p>
          <a:p>
            <a:pPr marL="76200" lvl="0" indent="0" algn="just" rtl="0">
              <a:lnSpc>
                <a:spcPct val="90000"/>
              </a:lnSpc>
              <a:spcBef>
                <a:spcPts val="1200"/>
              </a:spcBef>
              <a:spcAft>
                <a:spcPts val="0"/>
              </a:spcAft>
              <a:buSzPts val="2400"/>
              <a:buNone/>
            </a:pPr>
            <a:r>
              <a:rPr lang="it-IT"/>
              <a:t>Poi scuoti la mano sinistra 4 volte e la mano destra 4 volte, il piede sinistro 4 volte e il piede destro 4 volte. </a:t>
            </a:r>
            <a:endParaRPr/>
          </a:p>
          <a:p>
            <a:pPr marL="76200" lvl="0" indent="0" algn="just" rtl="0">
              <a:lnSpc>
                <a:spcPct val="90000"/>
              </a:lnSpc>
              <a:spcBef>
                <a:spcPts val="1200"/>
              </a:spcBef>
              <a:spcAft>
                <a:spcPts val="0"/>
              </a:spcAft>
              <a:buSzPts val="2400"/>
              <a:buNone/>
            </a:pPr>
            <a:r>
              <a:rPr lang="it-IT"/>
              <a:t>Ora scuoti 2 volte la mano sinistra, la mano destra, il piede sinistro e il piede destro. </a:t>
            </a:r>
            <a:r>
              <a:rPr lang="it-IT" b="1">
                <a:solidFill>
                  <a:srgbClr val="FDBB2E"/>
                </a:solidFill>
              </a:rPr>
              <a:t>(Continua&gt;&gt;)</a:t>
            </a:r>
            <a:endParaRPr/>
          </a:p>
          <a:p>
            <a:pPr marL="76200" lvl="0" indent="0" algn="just" rtl="0">
              <a:lnSpc>
                <a:spcPct val="90000"/>
              </a:lnSpc>
              <a:spcBef>
                <a:spcPts val="1200"/>
              </a:spcBef>
              <a:spcAft>
                <a:spcPts val="0"/>
              </a:spcAft>
              <a:buSzPts val="2400"/>
              <a:buNone/>
            </a:pPr>
            <a:endParaRPr/>
          </a:p>
        </p:txBody>
      </p:sp>
      <p:pic>
        <p:nvPicPr>
          <p:cNvPr id="542" name="Google Shape;542;p25"/>
          <p:cNvPicPr preferRelativeResize="0"/>
          <p:nvPr/>
        </p:nvPicPr>
        <p:blipFill rotWithShape="1">
          <a:blip r:embed="rId3">
            <a:alphaModFix/>
          </a:blip>
          <a:srcRect/>
          <a:stretch/>
        </p:blipFill>
        <p:spPr>
          <a:xfrm>
            <a:off x="9367153" y="653956"/>
            <a:ext cx="1084467" cy="1040570"/>
          </a:xfrm>
          <a:prstGeom prst="rect">
            <a:avLst/>
          </a:prstGeom>
          <a:noFill/>
          <a:ln>
            <a:noFill/>
          </a:ln>
        </p:spPr>
      </p:pic>
      <p:pic>
        <p:nvPicPr>
          <p:cNvPr id="543" name="Google Shape;543;p25"/>
          <p:cNvPicPr preferRelativeResize="0"/>
          <p:nvPr/>
        </p:nvPicPr>
        <p:blipFill rotWithShape="1">
          <a:blip r:embed="rId4">
            <a:alphaModFix/>
          </a:blip>
          <a:srcRect/>
          <a:stretch/>
        </p:blipFill>
        <p:spPr>
          <a:xfrm>
            <a:off x="10582278" y="654126"/>
            <a:ext cx="1040400" cy="1040400"/>
          </a:xfrm>
          <a:prstGeom prst="rect">
            <a:avLst/>
          </a:prstGeom>
          <a:noFill/>
          <a:ln>
            <a:noFill/>
          </a:ln>
        </p:spPr>
      </p:pic>
      <p:sp>
        <p:nvSpPr>
          <p:cNvPr id="544" name="Google Shape;544;p25"/>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6"/>
          <p:cNvSpPr txBox="1">
            <a:spLocks noGrp="1"/>
          </p:cNvSpPr>
          <p:nvPr>
            <p:ph type="body" idx="1"/>
          </p:nvPr>
        </p:nvSpPr>
        <p:spPr>
          <a:xfrm>
            <a:off x="1260000" y="663677"/>
            <a:ext cx="10515600" cy="5540198"/>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200"/>
              </a:spcBef>
              <a:spcAft>
                <a:spcPts val="0"/>
              </a:spcAft>
              <a:buSzPts val="2400"/>
              <a:buNone/>
            </a:pPr>
            <a:r>
              <a:rPr lang="it-IT"/>
              <a:t>Ripeti lo stesso esercizio 1 volta per ciascuna mano e ciascun piede, poi salta e batti le mani.</a:t>
            </a:r>
            <a:endParaRPr/>
          </a:p>
          <a:p>
            <a:pPr marL="76200" lvl="0" indent="0" algn="just" rtl="0">
              <a:lnSpc>
                <a:spcPct val="90000"/>
              </a:lnSpc>
              <a:spcBef>
                <a:spcPts val="1200"/>
              </a:spcBef>
              <a:spcAft>
                <a:spcPts val="0"/>
              </a:spcAft>
              <a:buSzPts val="2400"/>
              <a:buNone/>
            </a:pPr>
            <a:r>
              <a:rPr lang="it-IT"/>
              <a:t>Quindi siediti lentamente e con consapevolezza. Presta attenzione, meglio che puoi, a come il tuo corpo si muove mentre ti siedi, rimanendo nella tua bolla; semplicemente rimani consapevole di te e del tuo corpo. </a:t>
            </a:r>
            <a:endParaRPr/>
          </a:p>
          <a:p>
            <a:pPr marL="76200" lvl="0" indent="0" algn="just" rtl="0">
              <a:lnSpc>
                <a:spcPct val="90000"/>
              </a:lnSpc>
              <a:spcBef>
                <a:spcPts val="1200"/>
              </a:spcBef>
              <a:spcAft>
                <a:spcPts val="0"/>
              </a:spcAft>
              <a:buSzPts val="2400"/>
              <a:buNone/>
            </a:pPr>
            <a:r>
              <a:rPr lang="it-IT"/>
              <a:t>Mentre sei seduto, presta attenzione ai tuoi piedi appoggiati al pavimento, con le gambe non incrociate e la colonna vertebrale dritta. Puoi immaginare di essere seduto come una maestosa montagna. La postura è eretta, ma rilassata. La tua intenzione è di essere sveglio e consapevole. Se ti senti a tuo agio, chiudi gli occhi oppure abbassa lo sguardo. Potresti provare ad immaginare che la tua attenzione sia come una torcia, che userai per esplorare il tuo corpo e vedere cosa c’è, con gentilezza e curiosità. Potresti iniziare a spostare la torcia dell’attenzione sui tuoi piedi. Quindi includere i piedi e le caviglie. Noti qualche sensazione? Forse un po’ di caldo, freddo, il contatto con i calzini o forse niente? </a:t>
            </a:r>
            <a:r>
              <a:rPr lang="it-IT" b="1">
                <a:solidFill>
                  <a:srgbClr val="FDBB2E"/>
                </a:solidFill>
              </a:rPr>
              <a:t>(Continua&gt;&gt;)</a:t>
            </a:r>
            <a:endParaRPr/>
          </a:p>
          <a:p>
            <a:pPr marL="76200" lvl="0" indent="0" algn="just" rtl="0">
              <a:lnSpc>
                <a:spcPct val="90000"/>
              </a:lnSpc>
              <a:spcBef>
                <a:spcPts val="1200"/>
              </a:spcBef>
              <a:spcAft>
                <a:spcPts val="0"/>
              </a:spcAft>
              <a:buSzPts val="2400"/>
              <a:buNone/>
            </a:pPr>
            <a:endParaRPr/>
          </a:p>
          <a:p>
            <a:pPr marL="76200" lvl="0" indent="0" algn="just" rtl="0">
              <a:lnSpc>
                <a:spcPct val="90000"/>
              </a:lnSpc>
              <a:spcBef>
                <a:spcPts val="1200"/>
              </a:spcBef>
              <a:spcAft>
                <a:spcPts val="0"/>
              </a:spcAft>
              <a:buSzPts val="2400"/>
              <a:buNone/>
            </a:pPr>
            <a:endParaRPr/>
          </a:p>
          <a:p>
            <a:pPr marL="228600" marR="0" lvl="0" indent="-76200" algn="just" rtl="0">
              <a:lnSpc>
                <a:spcPct val="80000"/>
              </a:lnSpc>
              <a:spcBef>
                <a:spcPts val="1200"/>
              </a:spcBef>
              <a:spcAft>
                <a:spcPts val="0"/>
              </a:spcAft>
              <a:buClr>
                <a:srgbClr val="5592CE"/>
              </a:buClr>
              <a:buSzPts val="2400"/>
              <a:buFont typeface="Noto Sans Symbols"/>
              <a:buNone/>
            </a:pPr>
            <a:endParaRPr sz="4000" b="0" i="0" u="none" strike="noStrike" cap="none">
              <a:solidFill>
                <a:schemeClr val="dk1"/>
              </a:solidFill>
              <a:latin typeface="Arial"/>
              <a:ea typeface="Arial"/>
              <a:cs typeface="Arial"/>
              <a:sym typeface="Arial"/>
            </a:endParaRPr>
          </a:p>
        </p:txBody>
      </p:sp>
      <p:sp>
        <p:nvSpPr>
          <p:cNvPr id="550" name="Google Shape;550;p26"/>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
          <p:cNvSpPr txBox="1">
            <a:spLocks noGrp="1"/>
          </p:cNvSpPr>
          <p:nvPr>
            <p:ph type="title"/>
          </p:nvPr>
        </p:nvSpPr>
        <p:spPr>
          <a:xfrm>
            <a:off x="1260000" y="537560"/>
            <a:ext cx="10084940" cy="13344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592CE"/>
              </a:buClr>
              <a:buSzPts val="4400"/>
              <a:buFont typeface="Arial"/>
              <a:buNone/>
            </a:pPr>
            <a:r>
              <a:rPr lang="it-IT" dirty="0">
                <a:latin typeface="Arial"/>
                <a:ea typeface="Arial"/>
                <a:cs typeface="Arial"/>
                <a:sym typeface="Arial"/>
              </a:rPr>
              <a:t>Spunti di riflessione</a:t>
            </a:r>
            <a:endParaRPr dirty="0">
              <a:solidFill>
                <a:srgbClr val="5592CE"/>
              </a:solidFill>
              <a:latin typeface="Arial"/>
              <a:ea typeface="Arial"/>
              <a:cs typeface="Arial"/>
              <a:sym typeface="Arial"/>
            </a:endParaRPr>
          </a:p>
        </p:txBody>
      </p:sp>
      <p:sp>
        <p:nvSpPr>
          <p:cNvPr id="315" name="Google Shape;315;p3"/>
          <p:cNvSpPr txBox="1">
            <a:spLocks noGrp="1"/>
          </p:cNvSpPr>
          <p:nvPr>
            <p:ph type="body" idx="1"/>
          </p:nvPr>
        </p:nvSpPr>
        <p:spPr>
          <a:xfrm>
            <a:off x="1260000" y="1872000"/>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2400"/>
              <a:buNone/>
            </a:pPr>
            <a:r>
              <a:rPr lang="it-IT">
                <a:latin typeface="Arial"/>
                <a:ea typeface="Arial"/>
                <a:cs typeface="Arial"/>
                <a:sym typeface="Arial"/>
              </a:rPr>
              <a:t>Alzate la mano quando la risposta è SÌ</a:t>
            </a:r>
            <a:endParaRPr/>
          </a:p>
          <a:p>
            <a:pPr marL="228600" lvl="0" indent="-228600" algn="just" rtl="0">
              <a:lnSpc>
                <a:spcPct val="100000"/>
              </a:lnSpc>
              <a:spcBef>
                <a:spcPts val="1200"/>
              </a:spcBef>
              <a:spcAft>
                <a:spcPts val="0"/>
              </a:spcAft>
              <a:buSzPts val="2400"/>
              <a:buChar char="▪"/>
            </a:pPr>
            <a:r>
              <a:rPr lang="it-IT">
                <a:latin typeface="Arial"/>
                <a:ea typeface="Arial"/>
                <a:cs typeface="Arial"/>
                <a:sym typeface="Arial"/>
              </a:rPr>
              <a:t>Sapete cos’è l’influenza? </a:t>
            </a:r>
            <a:endParaRPr/>
          </a:p>
          <a:p>
            <a:pPr marL="228600" lvl="0" indent="-228600" algn="just" rtl="0">
              <a:lnSpc>
                <a:spcPct val="100000"/>
              </a:lnSpc>
              <a:spcBef>
                <a:spcPts val="1200"/>
              </a:spcBef>
              <a:spcAft>
                <a:spcPts val="0"/>
              </a:spcAft>
              <a:buSzPts val="2400"/>
              <a:buChar char="▪"/>
            </a:pPr>
            <a:r>
              <a:rPr lang="it-IT">
                <a:latin typeface="Arial"/>
                <a:ea typeface="Arial"/>
                <a:cs typeface="Arial"/>
                <a:sym typeface="Arial"/>
              </a:rPr>
              <a:t>Sapete cosa fare quando avete l’influenza? </a:t>
            </a:r>
            <a:endParaRPr/>
          </a:p>
          <a:p>
            <a:pPr marL="228600" lvl="0" indent="-228600" algn="just" rtl="0">
              <a:lnSpc>
                <a:spcPct val="100000"/>
              </a:lnSpc>
              <a:spcBef>
                <a:spcPts val="1200"/>
              </a:spcBef>
              <a:spcAft>
                <a:spcPts val="0"/>
              </a:spcAft>
              <a:buSzPts val="2400"/>
              <a:buChar char="▪"/>
            </a:pPr>
            <a:r>
              <a:rPr lang="it-IT">
                <a:latin typeface="Arial"/>
                <a:ea typeface="Arial"/>
                <a:cs typeface="Arial"/>
                <a:sym typeface="Arial"/>
              </a:rPr>
              <a:t>Sapete come aiutare qualcuno che ha l’influenza? </a:t>
            </a:r>
            <a:endParaRPr/>
          </a:p>
          <a:p>
            <a:pPr marL="0" lvl="0" indent="0" algn="just" rtl="0">
              <a:lnSpc>
                <a:spcPct val="100000"/>
              </a:lnSpc>
              <a:spcBef>
                <a:spcPts val="1200"/>
              </a:spcBef>
              <a:spcAft>
                <a:spcPts val="0"/>
              </a:spcAft>
              <a:buSzPts val="2400"/>
              <a:buNone/>
            </a:pPr>
            <a:endParaRPr>
              <a:latin typeface="Arial"/>
              <a:ea typeface="Arial"/>
              <a:cs typeface="Arial"/>
              <a:sym typeface="Arial"/>
            </a:endParaRPr>
          </a:p>
          <a:p>
            <a:pPr marL="0" lvl="0" indent="0" algn="just" rtl="0">
              <a:lnSpc>
                <a:spcPct val="100000"/>
              </a:lnSpc>
              <a:spcBef>
                <a:spcPts val="1200"/>
              </a:spcBef>
              <a:spcAft>
                <a:spcPts val="0"/>
              </a:spcAft>
              <a:buSzPts val="2400"/>
              <a:buNone/>
            </a:pPr>
            <a:r>
              <a:rPr lang="it-IT">
                <a:latin typeface="Arial"/>
                <a:ea typeface="Arial"/>
                <a:cs typeface="Arial"/>
                <a:sym typeface="Arial"/>
              </a:rPr>
              <a:t>Le persone generalmente sanno qualcosa riguardo alla cura della loro salute fisica.</a:t>
            </a:r>
            <a:endParaRPr sz="2200">
              <a:latin typeface="Helvetica Neue"/>
              <a:ea typeface="Helvetica Neue"/>
              <a:cs typeface="Helvetica Neue"/>
              <a:sym typeface="Helvetica Neue"/>
            </a:endParaRPr>
          </a:p>
        </p:txBody>
      </p:sp>
      <p:sp>
        <p:nvSpPr>
          <p:cNvPr id="316" name="Google Shape;316;p3"/>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7"/>
          <p:cNvSpPr txBox="1">
            <a:spLocks noGrp="1"/>
          </p:cNvSpPr>
          <p:nvPr>
            <p:ph type="body" idx="1"/>
          </p:nvPr>
        </p:nvSpPr>
        <p:spPr>
          <a:xfrm>
            <a:off x="1260000" y="693174"/>
            <a:ext cx="10515600" cy="5510701"/>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200"/>
              </a:spcBef>
              <a:spcAft>
                <a:spcPts val="0"/>
              </a:spcAft>
              <a:buSzPts val="2400"/>
              <a:buNone/>
            </a:pPr>
            <a:r>
              <a:rPr lang="it-IT"/>
              <a:t>Se non ci sono sensazioni, va bene così. Non c’è bisogno di cambiare nulla o inventarsi qualcosa, stai solo prestando attenzione a ciò che è già li.</a:t>
            </a:r>
            <a:endParaRPr/>
          </a:p>
          <a:p>
            <a:pPr marL="76200" lvl="0" indent="0" algn="just" rtl="0">
              <a:lnSpc>
                <a:spcPct val="90000"/>
              </a:lnSpc>
              <a:spcBef>
                <a:spcPts val="1200"/>
              </a:spcBef>
              <a:spcAft>
                <a:spcPts val="0"/>
              </a:spcAft>
              <a:buSzPts val="2400"/>
              <a:buNone/>
            </a:pPr>
            <a:r>
              <a:rPr lang="it-IT"/>
              <a:t>Ora espandi la tua attenzione alla parte inferiore delle gambe… e poi alle ginocchia... e alle cosce. Ponendo così al centro della tua attenzione entrambe le tue gambe.</a:t>
            </a:r>
            <a:endParaRPr/>
          </a:p>
          <a:p>
            <a:pPr marL="76200" lvl="0" indent="0" algn="just" rtl="0">
              <a:lnSpc>
                <a:spcPct val="90000"/>
              </a:lnSpc>
              <a:spcBef>
                <a:spcPts val="1200"/>
              </a:spcBef>
              <a:spcAft>
                <a:spcPts val="0"/>
              </a:spcAft>
              <a:buSzPts val="2400"/>
              <a:buNone/>
            </a:pPr>
            <a:r>
              <a:rPr lang="it-IT"/>
              <a:t>Ora espandi nuovamente l'attenzione fino ai fianchi, alla parte bassa della schiena e al basso addome. Quindi, allargando gradualmente la tua attenzione, risali verso il busto, il petto e la schiena fino alle spalle. Noti qualche sensazione fisica qui?</a:t>
            </a:r>
            <a:endParaRPr/>
          </a:p>
          <a:p>
            <a:pPr marL="76200" lvl="0" indent="0" algn="just" rtl="0">
              <a:lnSpc>
                <a:spcPct val="90000"/>
              </a:lnSpc>
              <a:spcBef>
                <a:spcPts val="1200"/>
              </a:spcBef>
              <a:spcAft>
                <a:spcPts val="0"/>
              </a:spcAft>
              <a:buSzPts val="2400"/>
              <a:buNone/>
            </a:pPr>
            <a:r>
              <a:rPr lang="it-IT"/>
              <a:t>Ora, espandi ancora la tua attenzione per includere le braccia, il collo...il viso e la testa...fino ad essere consapevole di tutto il tuo corpo. Vedi se è possibile permettere alle sensazioni del tuo corpo di rimanere così come sono, senza cercare di controllarle o cambiarle. Rimani semplicemente seduto. </a:t>
            </a:r>
            <a:r>
              <a:rPr lang="it-IT" b="1">
                <a:solidFill>
                  <a:srgbClr val="FDBB2E"/>
                </a:solidFill>
              </a:rPr>
              <a:t>(Continua&gt;&gt;)</a:t>
            </a:r>
            <a:endParaRPr/>
          </a:p>
        </p:txBody>
      </p:sp>
      <p:sp>
        <p:nvSpPr>
          <p:cNvPr id="556" name="Google Shape;556;p27"/>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8"/>
          <p:cNvSpPr txBox="1">
            <a:spLocks noGrp="1"/>
          </p:cNvSpPr>
          <p:nvPr>
            <p:ph type="body" idx="1"/>
          </p:nvPr>
        </p:nvSpPr>
        <p:spPr>
          <a:xfrm>
            <a:off x="1260000" y="707923"/>
            <a:ext cx="10515600" cy="5495952"/>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200"/>
              </a:spcBef>
              <a:spcAft>
                <a:spcPts val="0"/>
              </a:spcAft>
              <a:buSzPts val="2400"/>
              <a:buNone/>
            </a:pPr>
            <a:r>
              <a:rPr lang="it-IT"/>
              <a:t>E ora porta la tua attenzione al centro del tuo corpo, alle sensazioni del respirare. Nota come il tuo respiro si muove dentro e fuori dal corpo.</a:t>
            </a:r>
            <a:endParaRPr/>
          </a:p>
          <a:p>
            <a:pPr marL="76200" lvl="0" indent="0" algn="just" rtl="0">
              <a:lnSpc>
                <a:spcPct val="100000"/>
              </a:lnSpc>
              <a:spcBef>
                <a:spcPts val="1200"/>
              </a:spcBef>
              <a:spcAft>
                <a:spcPts val="0"/>
              </a:spcAft>
              <a:buSzPts val="2400"/>
              <a:buNone/>
            </a:pPr>
            <a:r>
              <a:rPr lang="it-IT"/>
              <a:t>Se vuoi puoi mettere la mano sulla pancia per alcuni respiri e sentirla un po’ alzarsi ed abbassarsi. Semplicemente respira, dentro e fuori. Non cercare di controllare il tuo respiro. </a:t>
            </a:r>
            <a:endParaRPr/>
          </a:p>
          <a:p>
            <a:pPr marL="76200" lvl="0" indent="0" algn="just" rtl="0">
              <a:lnSpc>
                <a:spcPct val="100000"/>
              </a:lnSpc>
              <a:spcBef>
                <a:spcPts val="1200"/>
              </a:spcBef>
              <a:spcAft>
                <a:spcPts val="0"/>
              </a:spcAft>
              <a:buSzPts val="2400"/>
              <a:buNone/>
            </a:pPr>
            <a:r>
              <a:rPr lang="it-IT"/>
              <a:t>E se dovessi notare che la tua mente vaga lontano dal respiro, per pensare, pianificare, ricordare o sognare ad occhi aperti, non essere critico con te stesso, semplicemente nota dove la mente va e poi riporta, con gentilezza, la tua attenzione al respiro. Questa è l’unica cosa che devi fare: prestare attenzione al tuo respiro. Ritorna al respiro ogni volta che la tua mente vaga. Ricorda che il respiro è sempre lì, un'ancora su cui puoi portare la tua attenzione per ritornare al momento presente. Il respiro è sempre lì, nel profondo di te, un luogo di quiete e pace. Ora emergi lentamente dall’esercizio e nota le persone intorno a te.</a:t>
            </a:r>
            <a:endParaRPr/>
          </a:p>
          <a:p>
            <a:pPr marL="76200" lvl="0" indent="0" algn="just" rtl="0">
              <a:lnSpc>
                <a:spcPct val="100000"/>
              </a:lnSpc>
              <a:spcBef>
                <a:spcPts val="1200"/>
              </a:spcBef>
              <a:spcAft>
                <a:spcPts val="0"/>
              </a:spcAft>
              <a:buSzPts val="2400"/>
              <a:buNone/>
            </a:pPr>
            <a:endParaRPr/>
          </a:p>
          <a:p>
            <a:pPr marL="76200" lvl="0" indent="0" algn="just" rtl="0">
              <a:lnSpc>
                <a:spcPct val="90000"/>
              </a:lnSpc>
              <a:spcBef>
                <a:spcPts val="1200"/>
              </a:spcBef>
              <a:spcAft>
                <a:spcPts val="0"/>
              </a:spcAft>
              <a:buSzPts val="2400"/>
              <a:buNone/>
            </a:pPr>
            <a:endParaRPr/>
          </a:p>
        </p:txBody>
      </p:sp>
      <p:sp>
        <p:nvSpPr>
          <p:cNvPr id="562" name="Google Shape;562;p28"/>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0"/>
          <p:cNvSpPr txBox="1">
            <a:spLocks noGrp="1"/>
          </p:cNvSpPr>
          <p:nvPr>
            <p:ph type="ctrTitle"/>
          </p:nvPr>
        </p:nvSpPr>
        <p:spPr>
          <a:xfrm>
            <a:off x="0" y="0"/>
            <a:ext cx="12274378" cy="2030060"/>
          </a:xfrm>
          <a:prstGeom prst="rect">
            <a:avLst/>
          </a:prstGeom>
          <a:solidFill>
            <a:srgbClr val="5592CE"/>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8800"/>
              <a:buFont typeface="Arial"/>
              <a:buNone/>
            </a:pPr>
            <a:r>
              <a:rPr lang="it-IT" sz="8800" b="1" i="0" u="none" strike="noStrike" cap="none">
                <a:solidFill>
                  <a:schemeClr val="lt1"/>
                </a:solidFill>
                <a:latin typeface="Arial"/>
                <a:ea typeface="Arial"/>
                <a:cs typeface="Arial"/>
                <a:sym typeface="Arial"/>
              </a:rPr>
              <a:t>Grazie!</a:t>
            </a:r>
            <a:endParaRPr/>
          </a:p>
        </p:txBody>
      </p:sp>
      <p:pic>
        <p:nvPicPr>
          <p:cNvPr id="575" name="Google Shape;575;p30"/>
          <p:cNvPicPr preferRelativeResize="0"/>
          <p:nvPr/>
        </p:nvPicPr>
        <p:blipFill rotWithShape="1">
          <a:blip r:embed="rId3">
            <a:alphaModFix/>
          </a:blip>
          <a:srcRect/>
          <a:stretch/>
        </p:blipFill>
        <p:spPr>
          <a:xfrm>
            <a:off x="1223705" y="2797589"/>
            <a:ext cx="1321118" cy="874173"/>
          </a:xfrm>
          <a:prstGeom prst="rect">
            <a:avLst/>
          </a:prstGeom>
          <a:noFill/>
          <a:ln>
            <a:noFill/>
          </a:ln>
        </p:spPr>
      </p:pic>
      <p:sp>
        <p:nvSpPr>
          <p:cNvPr id="576" name="Google Shape;576;p30"/>
          <p:cNvSpPr txBox="1"/>
          <p:nvPr/>
        </p:nvSpPr>
        <p:spPr>
          <a:xfrm>
            <a:off x="2811815" y="2795050"/>
            <a:ext cx="5214027"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1200" b="1" i="0" u="none" strike="noStrike" cap="none">
                <a:solidFill>
                  <a:schemeClr val="dk1"/>
                </a:solidFill>
                <a:latin typeface="Calibri"/>
                <a:ea typeface="Calibri"/>
                <a:cs typeface="Calibri"/>
                <a:sym typeface="Calibri"/>
              </a:rPr>
              <a:t>This document is part of a project that has received funding from the European Union’s Horizon 2020 research and innovation programme under grant agreement No 754919. The information reflects only the authors´ view and the European Commission is not responsible for any use that may be made of the information it contains.</a:t>
            </a:r>
            <a:endParaRPr sz="1200" b="1" i="0" u="none" strike="noStrike" cap="none">
              <a:solidFill>
                <a:schemeClr val="dk1"/>
              </a:solidFill>
              <a:latin typeface="Calibri"/>
              <a:ea typeface="Calibri"/>
              <a:cs typeface="Calibri"/>
              <a:sym typeface="Calibri"/>
            </a:endParaRPr>
          </a:p>
        </p:txBody>
      </p:sp>
      <p:pic>
        <p:nvPicPr>
          <p:cNvPr id="577" name="Google Shape;577;p30"/>
          <p:cNvPicPr preferRelativeResize="0"/>
          <p:nvPr/>
        </p:nvPicPr>
        <p:blipFill rotWithShape="1">
          <a:blip r:embed="rId4">
            <a:alphaModFix/>
          </a:blip>
          <a:srcRect/>
          <a:stretch/>
        </p:blipFill>
        <p:spPr>
          <a:xfrm>
            <a:off x="563146" y="4490090"/>
            <a:ext cx="1321118" cy="1046164"/>
          </a:xfrm>
          <a:prstGeom prst="rect">
            <a:avLst/>
          </a:prstGeom>
          <a:noFill/>
          <a:ln>
            <a:noFill/>
          </a:ln>
        </p:spPr>
      </p:pic>
      <p:pic>
        <p:nvPicPr>
          <p:cNvPr id="578" name="Google Shape;578;p30"/>
          <p:cNvPicPr preferRelativeResize="0"/>
          <p:nvPr/>
        </p:nvPicPr>
        <p:blipFill rotWithShape="1">
          <a:blip r:embed="rId5">
            <a:alphaModFix/>
          </a:blip>
          <a:srcRect/>
          <a:stretch/>
        </p:blipFill>
        <p:spPr>
          <a:xfrm>
            <a:off x="2187943" y="4633107"/>
            <a:ext cx="2474581" cy="811448"/>
          </a:xfrm>
          <a:prstGeom prst="rect">
            <a:avLst/>
          </a:prstGeom>
          <a:noFill/>
          <a:ln>
            <a:noFill/>
          </a:ln>
        </p:spPr>
      </p:pic>
      <p:pic>
        <p:nvPicPr>
          <p:cNvPr id="579" name="Google Shape;579;p30"/>
          <p:cNvPicPr preferRelativeResize="0"/>
          <p:nvPr/>
        </p:nvPicPr>
        <p:blipFill rotWithShape="1">
          <a:blip r:embed="rId6">
            <a:alphaModFix/>
          </a:blip>
          <a:srcRect/>
          <a:stretch/>
        </p:blipFill>
        <p:spPr>
          <a:xfrm>
            <a:off x="4673776" y="5868757"/>
            <a:ext cx="4966335" cy="754380"/>
          </a:xfrm>
          <a:prstGeom prst="rect">
            <a:avLst/>
          </a:prstGeom>
          <a:noFill/>
          <a:ln>
            <a:noFill/>
          </a:ln>
        </p:spPr>
      </p:pic>
      <p:pic>
        <p:nvPicPr>
          <p:cNvPr id="580" name="Google Shape;580;p30"/>
          <p:cNvPicPr preferRelativeResize="0"/>
          <p:nvPr/>
        </p:nvPicPr>
        <p:blipFill rotWithShape="1">
          <a:blip r:embed="rId7">
            <a:alphaModFix/>
          </a:blip>
          <a:srcRect/>
          <a:stretch/>
        </p:blipFill>
        <p:spPr>
          <a:xfrm>
            <a:off x="5090545" y="4572363"/>
            <a:ext cx="2301292" cy="841825"/>
          </a:xfrm>
          <a:prstGeom prst="rect">
            <a:avLst/>
          </a:prstGeom>
          <a:noFill/>
          <a:ln>
            <a:noFill/>
          </a:ln>
        </p:spPr>
      </p:pic>
      <p:pic>
        <p:nvPicPr>
          <p:cNvPr id="581" name="Google Shape;581;p30"/>
          <p:cNvPicPr preferRelativeResize="0"/>
          <p:nvPr/>
        </p:nvPicPr>
        <p:blipFill rotWithShape="1">
          <a:blip r:embed="rId8">
            <a:alphaModFix/>
          </a:blip>
          <a:srcRect/>
          <a:stretch/>
        </p:blipFill>
        <p:spPr>
          <a:xfrm>
            <a:off x="7819858" y="4476052"/>
            <a:ext cx="4199009" cy="922108"/>
          </a:xfrm>
          <a:prstGeom prst="rect">
            <a:avLst/>
          </a:prstGeom>
          <a:noFill/>
          <a:ln>
            <a:noFill/>
          </a:ln>
        </p:spPr>
      </p:pic>
      <p:pic>
        <p:nvPicPr>
          <p:cNvPr id="582" name="Google Shape;582;p30"/>
          <p:cNvPicPr preferRelativeResize="0"/>
          <p:nvPr/>
        </p:nvPicPr>
        <p:blipFill rotWithShape="1">
          <a:blip r:embed="rId9">
            <a:alphaModFix/>
          </a:blip>
          <a:srcRect/>
          <a:stretch/>
        </p:blipFill>
        <p:spPr>
          <a:xfrm>
            <a:off x="1104860" y="5533801"/>
            <a:ext cx="2498134" cy="1083303"/>
          </a:xfrm>
          <a:prstGeom prst="rect">
            <a:avLst/>
          </a:prstGeom>
          <a:noFill/>
          <a:ln>
            <a:noFill/>
          </a:ln>
        </p:spPr>
      </p:pic>
      <p:pic>
        <p:nvPicPr>
          <p:cNvPr id="583" name="Google Shape;583;p30"/>
          <p:cNvPicPr preferRelativeResize="0"/>
          <p:nvPr/>
        </p:nvPicPr>
        <p:blipFill rotWithShape="1">
          <a:blip r:embed="rId10">
            <a:alphaModFix/>
          </a:blip>
          <a:srcRect/>
          <a:stretch/>
        </p:blipFill>
        <p:spPr>
          <a:xfrm>
            <a:off x="8734565" y="5857628"/>
            <a:ext cx="2689396" cy="637869"/>
          </a:xfrm>
          <a:prstGeom prst="rect">
            <a:avLst/>
          </a:prstGeom>
          <a:noFill/>
          <a:ln>
            <a:noFill/>
          </a:ln>
        </p:spPr>
      </p:pic>
      <p:pic>
        <p:nvPicPr>
          <p:cNvPr id="584" name="Google Shape;584;p30"/>
          <p:cNvPicPr preferRelativeResize="0"/>
          <p:nvPr/>
        </p:nvPicPr>
        <p:blipFill rotWithShape="1">
          <a:blip r:embed="rId11">
            <a:alphaModFix/>
          </a:blip>
          <a:srcRect/>
          <a:stretch/>
        </p:blipFill>
        <p:spPr>
          <a:xfrm>
            <a:off x="8292835" y="2111076"/>
            <a:ext cx="3408486" cy="2089449"/>
          </a:xfrm>
          <a:prstGeom prst="rect">
            <a:avLst/>
          </a:prstGeom>
          <a:noFill/>
          <a:ln>
            <a:noFill/>
          </a:ln>
        </p:spPr>
      </p:pic>
      <p:sp>
        <p:nvSpPr>
          <p:cNvPr id="585" name="Google Shape;585;p30"/>
          <p:cNvSpPr/>
          <p:nvPr/>
        </p:nvSpPr>
        <p:spPr>
          <a:xfrm>
            <a:off x="1384" y="2119306"/>
            <a:ext cx="33334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rgbClr val="000000"/>
                </a:solidFill>
                <a:latin typeface="Calibri"/>
                <a:ea typeface="Calibri"/>
                <a:cs typeface="Calibri"/>
                <a:sym typeface="Calibri"/>
              </a:rPr>
              <a:t>©The UPRIGHT project. All rights reserved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
          <p:cNvSpPr txBox="1">
            <a:spLocks noGrp="1"/>
          </p:cNvSpPr>
          <p:nvPr>
            <p:ph type="title"/>
          </p:nvPr>
        </p:nvSpPr>
        <p:spPr>
          <a:xfrm>
            <a:off x="1260000" y="537560"/>
            <a:ext cx="10084940" cy="13344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592CE"/>
              </a:buClr>
              <a:buSzPts val="4400"/>
              <a:buFont typeface="Arial"/>
              <a:buNone/>
            </a:pPr>
            <a:r>
              <a:rPr lang="it-IT" dirty="0">
                <a:latin typeface="Arial"/>
                <a:ea typeface="Arial"/>
                <a:cs typeface="Arial"/>
                <a:sym typeface="Arial"/>
              </a:rPr>
              <a:t>Spunti di riflessione</a:t>
            </a:r>
            <a:endParaRPr dirty="0">
              <a:solidFill>
                <a:srgbClr val="5592CE"/>
              </a:solidFill>
              <a:latin typeface="Arial"/>
              <a:ea typeface="Arial"/>
              <a:cs typeface="Arial"/>
              <a:sym typeface="Arial"/>
            </a:endParaRPr>
          </a:p>
        </p:txBody>
      </p:sp>
      <p:sp>
        <p:nvSpPr>
          <p:cNvPr id="322" name="Google Shape;322;p4"/>
          <p:cNvSpPr txBox="1">
            <a:spLocks noGrp="1"/>
          </p:cNvSpPr>
          <p:nvPr>
            <p:ph type="body" idx="1"/>
          </p:nvPr>
        </p:nvSpPr>
        <p:spPr>
          <a:xfrm>
            <a:off x="1260000" y="1872000"/>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2400"/>
              <a:buNone/>
            </a:pPr>
            <a:r>
              <a:rPr lang="it-IT">
                <a:latin typeface="Arial"/>
                <a:ea typeface="Arial"/>
                <a:cs typeface="Arial"/>
                <a:sym typeface="Arial"/>
              </a:rPr>
              <a:t>Tuttavia, se ci interroghiamo su altri tipi di malattia come ANSIA o DEPRESSIONE, la situazione potrebbe essere diversa:</a:t>
            </a:r>
            <a:endParaRPr/>
          </a:p>
          <a:p>
            <a:pPr marL="0" lvl="0" indent="0" algn="just" rtl="0">
              <a:lnSpc>
                <a:spcPct val="100000"/>
              </a:lnSpc>
              <a:spcBef>
                <a:spcPts val="1200"/>
              </a:spcBef>
              <a:spcAft>
                <a:spcPts val="0"/>
              </a:spcAft>
              <a:buSzPts val="2400"/>
              <a:buNone/>
            </a:pPr>
            <a:endParaRPr>
              <a:latin typeface="Arial"/>
              <a:ea typeface="Arial"/>
              <a:cs typeface="Arial"/>
              <a:sym typeface="Arial"/>
            </a:endParaRPr>
          </a:p>
          <a:p>
            <a:pPr marL="228600" lvl="0" indent="-228600" algn="just" rtl="0">
              <a:lnSpc>
                <a:spcPct val="100000"/>
              </a:lnSpc>
              <a:spcBef>
                <a:spcPts val="1200"/>
              </a:spcBef>
              <a:spcAft>
                <a:spcPts val="0"/>
              </a:spcAft>
              <a:buSzPts val="2400"/>
              <a:buChar char="▪"/>
            </a:pPr>
            <a:r>
              <a:rPr lang="it-IT">
                <a:latin typeface="Arial"/>
                <a:ea typeface="Arial"/>
                <a:cs typeface="Arial"/>
                <a:sym typeface="Arial"/>
              </a:rPr>
              <a:t>Sapete cosa sono l’ansia o la depressione? </a:t>
            </a:r>
            <a:endParaRPr/>
          </a:p>
          <a:p>
            <a:pPr marL="228600" lvl="0" indent="-228600" algn="just" rtl="0">
              <a:lnSpc>
                <a:spcPct val="100000"/>
              </a:lnSpc>
              <a:spcBef>
                <a:spcPts val="1200"/>
              </a:spcBef>
              <a:spcAft>
                <a:spcPts val="0"/>
              </a:spcAft>
              <a:buSzPts val="2400"/>
              <a:buChar char="▪"/>
            </a:pPr>
            <a:r>
              <a:rPr lang="it-IT">
                <a:latin typeface="Arial"/>
                <a:ea typeface="Arial"/>
                <a:cs typeface="Arial"/>
                <a:sym typeface="Arial"/>
              </a:rPr>
              <a:t>Sapete cosa fare se soffrite di ansia o depressione? </a:t>
            </a:r>
            <a:endParaRPr/>
          </a:p>
          <a:p>
            <a:pPr marL="228600" lvl="0" indent="-228600" algn="just" rtl="0">
              <a:lnSpc>
                <a:spcPct val="100000"/>
              </a:lnSpc>
              <a:spcBef>
                <a:spcPts val="1200"/>
              </a:spcBef>
              <a:spcAft>
                <a:spcPts val="0"/>
              </a:spcAft>
              <a:buSzPts val="2400"/>
              <a:buChar char="▪"/>
            </a:pPr>
            <a:r>
              <a:rPr lang="it-IT">
                <a:latin typeface="Arial"/>
                <a:ea typeface="Arial"/>
                <a:cs typeface="Arial"/>
                <a:sym typeface="Arial"/>
              </a:rPr>
              <a:t>Sapete come aiutare qualcuno che soffre di ansia o depressione? </a:t>
            </a:r>
            <a:endParaRPr sz="2200">
              <a:latin typeface="Helvetica Neue"/>
              <a:ea typeface="Helvetica Neue"/>
              <a:cs typeface="Helvetica Neue"/>
              <a:sym typeface="Helvetica Neue"/>
            </a:endParaRPr>
          </a:p>
        </p:txBody>
      </p:sp>
      <p:sp>
        <p:nvSpPr>
          <p:cNvPr id="323" name="Google Shape;323;p4"/>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
          <p:cNvSpPr txBox="1">
            <a:spLocks noGrp="1"/>
          </p:cNvSpPr>
          <p:nvPr>
            <p:ph type="title"/>
          </p:nvPr>
        </p:nvSpPr>
        <p:spPr>
          <a:xfrm>
            <a:off x="1260000" y="634662"/>
            <a:ext cx="10214244" cy="12373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592CE"/>
              </a:buClr>
              <a:buSzPts val="3959"/>
              <a:buFont typeface="Arial"/>
              <a:buNone/>
            </a:pPr>
            <a:r>
              <a:rPr lang="it-IT" sz="3959" dirty="0">
                <a:latin typeface="Arial"/>
                <a:ea typeface="Arial"/>
                <a:cs typeface="Arial"/>
                <a:sym typeface="Arial"/>
              </a:rPr>
              <a:t>Definizione</a:t>
            </a:r>
            <a:endParaRPr sz="3959" dirty="0">
              <a:solidFill>
                <a:srgbClr val="5592CE"/>
              </a:solidFill>
              <a:latin typeface="Arial"/>
              <a:ea typeface="Arial"/>
              <a:cs typeface="Arial"/>
              <a:sym typeface="Arial"/>
            </a:endParaRPr>
          </a:p>
        </p:txBody>
      </p:sp>
      <p:sp>
        <p:nvSpPr>
          <p:cNvPr id="329" name="Google Shape;329;p5"/>
          <p:cNvSpPr txBox="1">
            <a:spLocks noGrp="1"/>
          </p:cNvSpPr>
          <p:nvPr>
            <p:ph type="body" idx="1"/>
          </p:nvPr>
        </p:nvSpPr>
        <p:spPr>
          <a:xfrm>
            <a:off x="1260000" y="2326104"/>
            <a:ext cx="10214245" cy="38972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00"/>
              <a:buNone/>
            </a:pPr>
            <a:r>
              <a:rPr lang="it-IT" sz="3000" i="1" dirty="0">
                <a:latin typeface="Arial"/>
                <a:ea typeface="Arial"/>
                <a:cs typeface="Arial"/>
                <a:sym typeface="Arial"/>
              </a:rPr>
              <a:t>Conoscenze di salute mentale significa</a:t>
            </a:r>
          </a:p>
          <a:p>
            <a:pPr marL="0" lvl="0" indent="0" algn="ctr" rtl="0">
              <a:lnSpc>
                <a:spcPct val="90000"/>
              </a:lnSpc>
              <a:spcBef>
                <a:spcPts val="0"/>
              </a:spcBef>
              <a:spcAft>
                <a:spcPts val="0"/>
              </a:spcAft>
              <a:buSzPts val="3000"/>
              <a:buNone/>
            </a:pPr>
            <a:endParaRPr dirty="0"/>
          </a:p>
          <a:p>
            <a:pPr indent="-457200" algn="ctr">
              <a:buSzPts val="3000"/>
            </a:pPr>
            <a:r>
              <a:rPr lang="it-IT" sz="3000" dirty="0"/>
              <a:t>Comprendere cos’è la salute mentale e cosa sono i disturbi mentali</a:t>
            </a:r>
          </a:p>
          <a:p>
            <a:pPr indent="-457200" algn="ctr">
              <a:buSzPts val="3000"/>
            </a:pPr>
            <a:r>
              <a:rPr lang="it-IT" sz="3000" dirty="0"/>
              <a:t>Sapere come riconoscere</a:t>
            </a:r>
            <a:r>
              <a:rPr lang="it-IT" sz="3000" dirty="0">
                <a:latin typeface="Arial"/>
                <a:ea typeface="Arial"/>
                <a:cs typeface="Arial"/>
                <a:sym typeface="Arial"/>
              </a:rPr>
              <a:t>, gestire o prevenire alcuni disturbi mentali</a:t>
            </a:r>
            <a:endParaRPr dirty="0"/>
          </a:p>
        </p:txBody>
      </p:sp>
      <p:sp>
        <p:nvSpPr>
          <p:cNvPr id="330" name="Google Shape;330;p5"/>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
        <p:nvSpPr>
          <p:cNvPr id="331" name="Google Shape;331;p5"/>
          <p:cNvSpPr/>
          <p:nvPr/>
        </p:nvSpPr>
        <p:spPr>
          <a:xfrm>
            <a:off x="1260000" y="2168013"/>
            <a:ext cx="10214245" cy="3170903"/>
          </a:xfrm>
          <a:prstGeom prst="rect">
            <a:avLst/>
          </a:prstGeom>
          <a:noFill/>
          <a:ln w="12700" cap="flat" cmpd="sng">
            <a:solidFill>
              <a:srgbClr val="5592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
          <p:cNvSpPr txBox="1">
            <a:spLocks noGrp="1"/>
          </p:cNvSpPr>
          <p:nvPr>
            <p:ph type="title"/>
          </p:nvPr>
        </p:nvSpPr>
        <p:spPr>
          <a:xfrm>
            <a:off x="1192427" y="820431"/>
            <a:ext cx="9767436" cy="4069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592CE"/>
              </a:buClr>
              <a:buSzPts val="3600"/>
              <a:buFont typeface="Arial"/>
              <a:buNone/>
            </a:pPr>
            <a:r>
              <a:rPr lang="it-IT" sz="3600">
                <a:latin typeface="Arial"/>
                <a:ea typeface="Arial"/>
                <a:cs typeface="Arial"/>
                <a:sym typeface="Arial"/>
              </a:rPr>
              <a:t>Questa abilità è utile, ad esempio, quando...</a:t>
            </a:r>
            <a:endParaRPr/>
          </a:p>
        </p:txBody>
      </p:sp>
      <p:sp>
        <p:nvSpPr>
          <p:cNvPr id="308" name="Google Shape;308;p2"/>
          <p:cNvSpPr txBox="1">
            <a:spLocks noGrp="1"/>
          </p:cNvSpPr>
          <p:nvPr>
            <p:ph type="body" idx="1"/>
          </p:nvPr>
        </p:nvSpPr>
        <p:spPr>
          <a:xfrm>
            <a:off x="1260000" y="1872000"/>
            <a:ext cx="9693296" cy="4351338"/>
          </a:xfrm>
          <a:prstGeom prst="rect">
            <a:avLst/>
          </a:prstGeom>
          <a:noFill/>
          <a:ln>
            <a:noFill/>
          </a:ln>
        </p:spPr>
        <p:txBody>
          <a:bodyPr spcFirstLastPara="1" wrap="square" lIns="91425" tIns="45700" rIns="91425" bIns="45700" anchor="t" anchorCtr="0">
            <a:normAutofit/>
          </a:bodyPr>
          <a:lstStyle/>
          <a:p>
            <a:pPr marL="228600" lvl="0" indent="-228600" rtl="0">
              <a:lnSpc>
                <a:spcPct val="90000"/>
              </a:lnSpc>
              <a:spcBef>
                <a:spcPts val="0"/>
              </a:spcBef>
              <a:spcAft>
                <a:spcPts val="0"/>
              </a:spcAft>
              <a:buSzPts val="2400"/>
              <a:buChar char="▪"/>
            </a:pPr>
            <a:r>
              <a:rPr lang="it-IT" i="1" dirty="0">
                <a:latin typeface="Arial"/>
                <a:ea typeface="Arial"/>
                <a:cs typeface="Arial"/>
                <a:sym typeface="Arial"/>
              </a:rPr>
              <a:t>“Ti senti triste e non sai se è normale.”</a:t>
            </a:r>
            <a:endParaRPr dirty="0">
              <a:latin typeface="Arial"/>
              <a:ea typeface="Arial"/>
              <a:cs typeface="Arial"/>
              <a:sym typeface="Arial"/>
            </a:endParaRPr>
          </a:p>
          <a:p>
            <a:pPr marL="228600" lvl="0" indent="-228600" rtl="0">
              <a:lnSpc>
                <a:spcPct val="90000"/>
              </a:lnSpc>
              <a:spcBef>
                <a:spcPts val="3400"/>
              </a:spcBef>
              <a:spcAft>
                <a:spcPts val="0"/>
              </a:spcAft>
              <a:buSzPts val="2400"/>
              <a:buChar char="▪"/>
            </a:pPr>
            <a:r>
              <a:rPr lang="it-IT" i="1" dirty="0">
                <a:latin typeface="Arial"/>
                <a:ea typeface="Arial"/>
                <a:cs typeface="Arial"/>
                <a:sym typeface="Arial"/>
              </a:rPr>
              <a:t>“Tu o qualcuno vicino a te si sente molto triste o nervoso e vorresti sapere come aiutarlo…” </a:t>
            </a:r>
            <a:endParaRPr dirty="0">
              <a:latin typeface="Arial"/>
              <a:ea typeface="Arial"/>
              <a:cs typeface="Arial"/>
              <a:sym typeface="Arial"/>
            </a:endParaRPr>
          </a:p>
          <a:p>
            <a:pPr marL="228600" lvl="0" indent="-228600" rtl="0">
              <a:lnSpc>
                <a:spcPct val="90000"/>
              </a:lnSpc>
              <a:spcBef>
                <a:spcPts val="3400"/>
              </a:spcBef>
              <a:spcAft>
                <a:spcPts val="0"/>
              </a:spcAft>
              <a:buSzPts val="2400"/>
              <a:buChar char="▪"/>
            </a:pPr>
            <a:r>
              <a:rPr lang="it-IT" i="1" dirty="0">
                <a:latin typeface="Arial"/>
                <a:ea typeface="Arial"/>
                <a:cs typeface="Arial"/>
                <a:sym typeface="Arial"/>
              </a:rPr>
              <a:t>“Non sai cos'è la depressione o l'ansia.”</a:t>
            </a:r>
            <a:endParaRPr dirty="0">
              <a:latin typeface="Arial"/>
              <a:ea typeface="Arial"/>
              <a:cs typeface="Arial"/>
              <a:sym typeface="Arial"/>
            </a:endParaRPr>
          </a:p>
        </p:txBody>
      </p:sp>
      <p:sp>
        <p:nvSpPr>
          <p:cNvPr id="309" name="Google Shape;309;p2"/>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extLst>
      <p:ext uri="{BB962C8B-B14F-4D97-AF65-F5344CB8AC3E}">
        <p14:creationId xmlns:p14="http://schemas.microsoft.com/office/powerpoint/2010/main" val="82794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7"/>
          <p:cNvSpPr txBox="1">
            <a:spLocks noGrp="1"/>
          </p:cNvSpPr>
          <p:nvPr>
            <p:ph type="title"/>
          </p:nvPr>
        </p:nvSpPr>
        <p:spPr>
          <a:xfrm>
            <a:off x="1220967" y="225559"/>
            <a:ext cx="8801911" cy="899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it-IT"/>
              <a:t>I sintomi della depressione adolescenziale </a:t>
            </a:r>
            <a:endParaRPr/>
          </a:p>
        </p:txBody>
      </p:sp>
      <p:grpSp>
        <p:nvGrpSpPr>
          <p:cNvPr id="346" name="Google Shape;346;p7"/>
          <p:cNvGrpSpPr/>
          <p:nvPr/>
        </p:nvGrpSpPr>
        <p:grpSpPr>
          <a:xfrm>
            <a:off x="1326433" y="1318365"/>
            <a:ext cx="10454241" cy="4862438"/>
            <a:chOff x="30679" y="1882"/>
            <a:chExt cx="10454241" cy="4862438"/>
          </a:xfrm>
        </p:grpSpPr>
        <p:sp>
          <p:nvSpPr>
            <p:cNvPr id="347" name="Google Shape;347;p7"/>
            <p:cNvSpPr/>
            <p:nvPr/>
          </p:nvSpPr>
          <p:spPr>
            <a:xfrm>
              <a:off x="30679" y="1882"/>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txBox="1"/>
            <p:nvPr/>
          </p:nvSpPr>
          <p:spPr>
            <a:xfrm>
              <a:off x="30679" y="1882"/>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Costanti sentimenti di irritabilità, tristezza o rabbia.</a:t>
              </a:r>
              <a:endParaRPr sz="1600" b="0" i="0" u="none" strike="noStrike" cap="none">
                <a:latin typeface="Arial"/>
                <a:ea typeface="Arial"/>
                <a:cs typeface="Arial"/>
                <a:sym typeface="Arial"/>
              </a:endParaRPr>
            </a:p>
          </p:txBody>
        </p:sp>
        <p:sp>
          <p:nvSpPr>
            <p:cNvPr id="349" name="Google Shape;349;p7"/>
            <p:cNvSpPr/>
            <p:nvPr/>
          </p:nvSpPr>
          <p:spPr>
            <a:xfrm>
              <a:off x="2705020" y="1882"/>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txBox="1"/>
            <p:nvPr/>
          </p:nvSpPr>
          <p:spPr>
            <a:xfrm>
              <a:off x="2705020" y="1882"/>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i="0" u="none" strike="noStrike" cap="none"/>
                <a:t>Niente sembra più divertente e non vale la pena di cimentarsi in nuove cose.</a:t>
              </a:r>
              <a:endParaRPr sz="1600" i="0" u="none" strike="noStrike" cap="none"/>
            </a:p>
          </p:txBody>
        </p:sp>
        <p:sp>
          <p:nvSpPr>
            <p:cNvPr id="351" name="Google Shape;351;p7"/>
            <p:cNvSpPr/>
            <p:nvPr/>
          </p:nvSpPr>
          <p:spPr>
            <a:xfrm>
              <a:off x="5379360" y="1882"/>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txBox="1"/>
            <p:nvPr/>
          </p:nvSpPr>
          <p:spPr>
            <a:xfrm>
              <a:off x="5379360" y="1882"/>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Giudizio negativo su di sé, sentirsi privo di valore, colpevole o semplicemente “sbagliato” in qualche modo.</a:t>
              </a:r>
              <a:endParaRPr sz="1600" b="0" i="0" u="none" strike="noStrike" cap="none">
                <a:latin typeface="Arial"/>
                <a:ea typeface="Arial"/>
                <a:cs typeface="Arial"/>
                <a:sym typeface="Arial"/>
              </a:endParaRPr>
            </a:p>
          </p:txBody>
        </p:sp>
        <p:sp>
          <p:nvSpPr>
            <p:cNvPr id="353" name="Google Shape;353;p7"/>
            <p:cNvSpPr/>
            <p:nvPr/>
          </p:nvSpPr>
          <p:spPr>
            <a:xfrm>
              <a:off x="8053701" y="1882"/>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txBox="1"/>
            <p:nvPr/>
          </p:nvSpPr>
          <p:spPr>
            <a:xfrm>
              <a:off x="8053701" y="1882"/>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Disturbi del sonno (dormire troppo o non a sufficienza).</a:t>
              </a:r>
              <a:endParaRPr sz="1600" b="0" i="0" u="none" strike="noStrike" cap="none">
                <a:latin typeface="Arial"/>
                <a:ea typeface="Arial"/>
                <a:cs typeface="Arial"/>
                <a:sym typeface="Arial"/>
              </a:endParaRPr>
            </a:p>
          </p:txBody>
        </p:sp>
        <p:sp>
          <p:nvSpPr>
            <p:cNvPr id="355" name="Google Shape;355;p7"/>
            <p:cNvSpPr/>
            <p:nvPr/>
          </p:nvSpPr>
          <p:spPr>
            <a:xfrm>
              <a:off x="30679" y="1703735"/>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txBox="1"/>
            <p:nvPr/>
          </p:nvSpPr>
          <p:spPr>
            <a:xfrm>
              <a:off x="30679" y="1703735"/>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Mal di testa frequenti e inspiegabili dolori muscolari, tensioni muscolari, disturbi allo stomaco, problemi digestivi, vertigini.</a:t>
              </a:r>
              <a:endParaRPr sz="1600" b="0" i="0" u="none" strike="noStrike" cap="none">
                <a:latin typeface="Arial"/>
                <a:ea typeface="Arial"/>
                <a:cs typeface="Arial"/>
                <a:sym typeface="Arial"/>
              </a:endParaRPr>
            </a:p>
          </p:txBody>
        </p:sp>
        <p:sp>
          <p:nvSpPr>
            <p:cNvPr id="357" name="Google Shape;357;p7"/>
            <p:cNvSpPr/>
            <p:nvPr/>
          </p:nvSpPr>
          <p:spPr>
            <a:xfrm>
              <a:off x="2705020" y="1703735"/>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txBox="1"/>
            <p:nvPr/>
          </p:nvSpPr>
          <p:spPr>
            <a:xfrm>
              <a:off x="2705020" y="1703735"/>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Sensibilità estrema alle critiche. Questo è un problema particolare per i “perfezionisti”.</a:t>
              </a:r>
              <a:endParaRPr sz="1600" b="0" i="0" u="none" strike="noStrike" cap="none">
                <a:latin typeface="Arial"/>
                <a:ea typeface="Arial"/>
                <a:cs typeface="Arial"/>
                <a:sym typeface="Arial"/>
              </a:endParaRPr>
            </a:p>
          </p:txBody>
        </p:sp>
        <p:sp>
          <p:nvSpPr>
            <p:cNvPr id="359" name="Google Shape;359;p7"/>
            <p:cNvSpPr/>
            <p:nvPr/>
          </p:nvSpPr>
          <p:spPr>
            <a:xfrm>
              <a:off x="5379360" y="1703735"/>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txBox="1"/>
            <p:nvPr/>
          </p:nvSpPr>
          <p:spPr>
            <a:xfrm>
              <a:off x="5379360" y="1703735"/>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Ritiro da alcune, ma non tutte, le persone. Allontanarsi dai genitori o iniziare a “girare” con un gruppo diverso.</a:t>
              </a:r>
              <a:endParaRPr sz="1600" b="0" i="0" u="none" strike="noStrike" cap="none">
                <a:latin typeface="Arial"/>
                <a:ea typeface="Arial"/>
                <a:cs typeface="Arial"/>
                <a:sym typeface="Arial"/>
              </a:endParaRPr>
            </a:p>
          </p:txBody>
        </p:sp>
        <p:sp>
          <p:nvSpPr>
            <p:cNvPr id="361" name="Google Shape;361;p7"/>
            <p:cNvSpPr/>
            <p:nvPr/>
          </p:nvSpPr>
          <p:spPr>
            <a:xfrm>
              <a:off x="8053701" y="1703735"/>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txBox="1"/>
            <p:nvPr/>
          </p:nvSpPr>
          <p:spPr>
            <a:xfrm>
              <a:off x="8053701" y="1703735"/>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Piangere facilmente.</a:t>
              </a:r>
              <a:endParaRPr sz="1600" b="0" i="0" u="none" strike="noStrike" cap="none">
                <a:latin typeface="Arial"/>
                <a:ea typeface="Arial"/>
                <a:cs typeface="Arial"/>
                <a:sym typeface="Arial"/>
              </a:endParaRPr>
            </a:p>
          </p:txBody>
        </p:sp>
        <p:sp>
          <p:nvSpPr>
            <p:cNvPr id="363" name="Google Shape;363;p7"/>
            <p:cNvSpPr/>
            <p:nvPr/>
          </p:nvSpPr>
          <p:spPr>
            <a:xfrm>
              <a:off x="30679" y="3405589"/>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txBox="1"/>
            <p:nvPr/>
          </p:nvSpPr>
          <p:spPr>
            <a:xfrm>
              <a:off x="30679" y="3405589"/>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dirty="0">
                  <a:latin typeface="Arial"/>
                  <a:ea typeface="Arial"/>
                  <a:cs typeface="Arial"/>
                  <a:sym typeface="Arial"/>
                </a:rPr>
                <a:t>Guadagno o perdita di peso, senza volontà deliberata.</a:t>
              </a:r>
              <a:endParaRPr sz="1600" b="0" i="0" u="none" strike="noStrike" cap="none" dirty="0">
                <a:latin typeface="Arial"/>
                <a:ea typeface="Arial"/>
                <a:cs typeface="Arial"/>
                <a:sym typeface="Arial"/>
              </a:endParaRPr>
            </a:p>
          </p:txBody>
        </p:sp>
        <p:sp>
          <p:nvSpPr>
            <p:cNvPr id="365" name="Google Shape;365;p7"/>
            <p:cNvSpPr/>
            <p:nvPr/>
          </p:nvSpPr>
          <p:spPr>
            <a:xfrm>
              <a:off x="2705020" y="3405589"/>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txBox="1"/>
            <p:nvPr/>
          </p:nvSpPr>
          <p:spPr>
            <a:xfrm>
              <a:off x="2705020" y="3405589"/>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Problemi di concentrazione; di conseguenza, i voti scolastici potrebbero precipitare.</a:t>
              </a:r>
              <a:endParaRPr sz="1600" b="0" i="0" u="none" strike="noStrike" cap="none">
                <a:latin typeface="Arial"/>
                <a:ea typeface="Arial"/>
                <a:cs typeface="Arial"/>
                <a:sym typeface="Arial"/>
              </a:endParaRPr>
            </a:p>
          </p:txBody>
        </p:sp>
        <p:sp>
          <p:nvSpPr>
            <p:cNvPr id="367" name="Google Shape;367;p7"/>
            <p:cNvSpPr/>
            <p:nvPr/>
          </p:nvSpPr>
          <p:spPr>
            <a:xfrm>
              <a:off x="5379360" y="3405589"/>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txBox="1"/>
            <p:nvPr/>
          </p:nvSpPr>
          <p:spPr>
            <a:xfrm>
              <a:off x="5379360" y="3405589"/>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Sentirsi impotenti e scoraggiati.</a:t>
              </a:r>
              <a:endParaRPr sz="1600" b="0" i="0" u="none" strike="noStrike" cap="none">
                <a:latin typeface="Arial"/>
                <a:ea typeface="Arial"/>
                <a:cs typeface="Arial"/>
                <a:sym typeface="Arial"/>
              </a:endParaRPr>
            </a:p>
          </p:txBody>
        </p:sp>
        <p:sp>
          <p:nvSpPr>
            <p:cNvPr id="369" name="Google Shape;369;p7"/>
            <p:cNvSpPr/>
            <p:nvPr/>
          </p:nvSpPr>
          <p:spPr>
            <a:xfrm>
              <a:off x="8053701" y="3405589"/>
              <a:ext cx="2431219" cy="1458731"/>
            </a:xfrm>
            <a:prstGeom prst="rect">
              <a:avLst/>
            </a:prstGeom>
            <a:solidFill>
              <a:schemeClr val="lt1"/>
            </a:solidFill>
            <a:ln w="25400" cap="flat" cmpd="sng">
              <a:solidFill>
                <a:srgbClr val="5592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txBox="1"/>
            <p:nvPr/>
          </p:nvSpPr>
          <p:spPr>
            <a:xfrm>
              <a:off x="8053701" y="3405589"/>
              <a:ext cx="2431219" cy="14587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it-IT" sz="1600" b="0" i="0" u="none" strike="noStrike" cap="none">
                  <a:latin typeface="Arial"/>
                  <a:ea typeface="Arial"/>
                  <a:cs typeface="Arial"/>
                  <a:sym typeface="Arial"/>
                </a:rPr>
                <a:t>Pensieri sulla morte, il morire o il suicidio (se succede, parlare subito con qualcuno!)</a:t>
              </a:r>
              <a:endParaRPr sz="1600" b="0" i="0" u="none" strike="noStrike" cap="none">
                <a:latin typeface="Arial"/>
                <a:ea typeface="Arial"/>
                <a:cs typeface="Arial"/>
                <a:sym typeface="Arial"/>
              </a:endParaRPr>
            </a:p>
          </p:txBody>
        </p:sp>
      </p:grpSp>
      <p:sp>
        <p:nvSpPr>
          <p:cNvPr id="372" name="Google Shape;372;p7"/>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8"/>
          <p:cNvSpPr txBox="1">
            <a:spLocks noGrp="1"/>
          </p:cNvSpPr>
          <p:nvPr>
            <p:ph type="title"/>
          </p:nvPr>
        </p:nvSpPr>
        <p:spPr>
          <a:xfrm>
            <a:off x="1179022" y="412955"/>
            <a:ext cx="10515600" cy="13263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3800" b="1" i="0" u="none" strike="noStrike" cap="none">
                <a:solidFill>
                  <a:srgbClr val="5592CE"/>
                </a:solidFill>
              </a:rPr>
              <a:t>Fattori di rischio</a:t>
            </a:r>
            <a:endParaRPr sz="3800"/>
          </a:p>
        </p:txBody>
      </p:sp>
      <p:sp>
        <p:nvSpPr>
          <p:cNvPr id="378" name="Google Shape;378;p8"/>
          <p:cNvSpPr txBox="1">
            <a:spLocks noGrp="1"/>
          </p:cNvSpPr>
          <p:nvPr>
            <p:ph type="body" idx="1"/>
          </p:nvPr>
        </p:nvSpPr>
        <p:spPr>
          <a:xfrm>
            <a:off x="1260000" y="1562785"/>
            <a:ext cx="10515600" cy="4959496"/>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200"/>
              </a:spcBef>
              <a:spcAft>
                <a:spcPts val="0"/>
              </a:spcAft>
              <a:buSzPts val="2400"/>
              <a:buChar char="▪"/>
            </a:pPr>
            <a:r>
              <a:rPr lang="it-IT" sz="2300" dirty="0"/>
              <a:t>Squilibrio chimico a livello cerebrale. </a:t>
            </a:r>
            <a:endParaRPr dirty="0"/>
          </a:p>
          <a:p>
            <a:pPr marL="457200" lvl="0" indent="-381000" algn="l" rtl="0">
              <a:lnSpc>
                <a:spcPct val="90000"/>
              </a:lnSpc>
              <a:spcBef>
                <a:spcPts val="1200"/>
              </a:spcBef>
              <a:spcAft>
                <a:spcPts val="0"/>
              </a:spcAft>
              <a:buSzPts val="2400"/>
              <a:buChar char="▪"/>
            </a:pPr>
            <a:r>
              <a:rPr lang="it-IT" sz="2300" dirty="0"/>
              <a:t>Cambiamenti ormonali. </a:t>
            </a:r>
            <a:endParaRPr dirty="0"/>
          </a:p>
          <a:p>
            <a:pPr marL="457200" lvl="0" indent="-381000" algn="l" rtl="0">
              <a:lnSpc>
                <a:spcPct val="90000"/>
              </a:lnSpc>
              <a:spcBef>
                <a:spcPts val="1200"/>
              </a:spcBef>
              <a:spcAft>
                <a:spcPts val="0"/>
              </a:spcAft>
              <a:buSzPts val="2400"/>
              <a:buChar char="▪"/>
            </a:pPr>
            <a:r>
              <a:rPr lang="it-IT" sz="2300" dirty="0"/>
              <a:t>Problemi a casa o a scuola.</a:t>
            </a:r>
            <a:endParaRPr dirty="0"/>
          </a:p>
          <a:p>
            <a:pPr marL="457200" lvl="0" indent="-381000" algn="l" rtl="0">
              <a:lnSpc>
                <a:spcPct val="90000"/>
              </a:lnSpc>
              <a:spcBef>
                <a:spcPts val="1200"/>
              </a:spcBef>
              <a:spcAft>
                <a:spcPts val="0"/>
              </a:spcAft>
              <a:buSzPts val="2400"/>
              <a:buChar char="▪"/>
            </a:pPr>
            <a:r>
              <a:rPr lang="it-IT" sz="2300" dirty="0"/>
              <a:t>Essere vittima di bullismo a scuola o online. </a:t>
            </a:r>
            <a:endParaRPr dirty="0"/>
          </a:p>
          <a:p>
            <a:pPr marL="457200" lvl="0" indent="-381000" algn="l" rtl="0">
              <a:lnSpc>
                <a:spcPct val="90000"/>
              </a:lnSpc>
              <a:spcBef>
                <a:spcPts val="1200"/>
              </a:spcBef>
              <a:spcAft>
                <a:spcPts val="0"/>
              </a:spcAft>
              <a:buSzPts val="2400"/>
              <a:buChar char="▪"/>
            </a:pPr>
            <a:r>
              <a:rPr lang="it-IT" sz="2300" dirty="0"/>
              <a:t>Elevato utilizzo dei social media (gli adolescenti tendono a confrontarsi negativamente con i loro coetanei sui social media, cosa che promuove sentimenti di depressione e isolamento). </a:t>
            </a:r>
            <a:endParaRPr dirty="0"/>
          </a:p>
          <a:p>
            <a:pPr marL="457200" lvl="0" indent="-381000" algn="l" rtl="0">
              <a:lnSpc>
                <a:spcPct val="90000"/>
              </a:lnSpc>
              <a:spcBef>
                <a:spcPts val="1200"/>
              </a:spcBef>
              <a:spcAft>
                <a:spcPts val="0"/>
              </a:spcAft>
              <a:buSzPts val="2400"/>
              <a:buChar char="▪"/>
            </a:pPr>
            <a:r>
              <a:rPr lang="it-IT" sz="2300" dirty="0"/>
              <a:t>Dubbi su chi si è e su quale sia il proprio posto nel mondo. </a:t>
            </a:r>
            <a:endParaRPr dirty="0"/>
          </a:p>
          <a:p>
            <a:pPr marL="457200" lvl="0" indent="-381000" algn="l" rtl="0">
              <a:lnSpc>
                <a:spcPct val="90000"/>
              </a:lnSpc>
              <a:spcBef>
                <a:spcPts val="1200"/>
              </a:spcBef>
              <a:spcAft>
                <a:spcPts val="0"/>
              </a:spcAft>
              <a:buSzPts val="2400"/>
              <a:buChar char="▪"/>
            </a:pPr>
            <a:r>
              <a:rPr lang="it-IT" sz="2300" dirty="0"/>
              <a:t>Storia familiare di depressione. </a:t>
            </a:r>
            <a:endParaRPr dirty="0"/>
          </a:p>
          <a:p>
            <a:pPr marL="457200" lvl="0" indent="-381000" algn="l" rtl="0">
              <a:lnSpc>
                <a:spcPct val="90000"/>
              </a:lnSpc>
              <a:spcBef>
                <a:spcPts val="1200"/>
              </a:spcBef>
              <a:spcAft>
                <a:spcPts val="0"/>
              </a:spcAft>
              <a:buSzPts val="2400"/>
              <a:buChar char="▪"/>
            </a:pPr>
            <a:r>
              <a:rPr lang="it-IT" sz="2300" dirty="0"/>
              <a:t>Traumi nella prima infanzia, come perdita di un genitore o abuso fisico o emotivo. </a:t>
            </a:r>
            <a:endParaRPr sz="2300" b="0" i="0" u="none" strike="noStrike" cap="none" dirty="0">
              <a:solidFill>
                <a:schemeClr val="dk1"/>
              </a:solidFill>
              <a:latin typeface="Arial"/>
              <a:ea typeface="Arial"/>
              <a:cs typeface="Arial"/>
              <a:sym typeface="Arial"/>
            </a:endParaRPr>
          </a:p>
        </p:txBody>
      </p:sp>
      <p:sp>
        <p:nvSpPr>
          <p:cNvPr id="379" name="Google Shape;379;p8"/>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9"/>
          <p:cNvSpPr txBox="1">
            <a:spLocks noGrp="1"/>
          </p:cNvSpPr>
          <p:nvPr>
            <p:ph type="title"/>
          </p:nvPr>
        </p:nvSpPr>
        <p:spPr>
          <a:xfrm>
            <a:off x="1179022" y="427702"/>
            <a:ext cx="10515600" cy="144429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592CE"/>
              </a:buClr>
              <a:buSzPts val="4400"/>
              <a:buFont typeface="Arial"/>
              <a:buNone/>
            </a:pPr>
            <a:r>
              <a:rPr lang="it-IT" sz="4400" b="1" i="0" u="none" strike="noStrike" cap="none">
                <a:solidFill>
                  <a:srgbClr val="5592CE"/>
                </a:solidFill>
                <a:latin typeface="Arial"/>
                <a:ea typeface="Arial"/>
                <a:cs typeface="Arial"/>
                <a:sym typeface="Arial"/>
              </a:rPr>
              <a:t>Come prevenire?</a:t>
            </a:r>
            <a:r>
              <a:rPr lang="it-IT" sz="2800" b="1" i="0" u="none" strike="noStrike" cap="none">
                <a:solidFill>
                  <a:srgbClr val="5592CE"/>
                </a:solidFill>
                <a:latin typeface="Arial"/>
                <a:ea typeface="Arial"/>
                <a:cs typeface="Arial"/>
                <a:sym typeface="Arial"/>
              </a:rPr>
              <a:t> (1)</a:t>
            </a:r>
            <a:endParaRPr/>
          </a:p>
        </p:txBody>
      </p:sp>
      <p:sp>
        <p:nvSpPr>
          <p:cNvPr id="385" name="Google Shape;385;p9"/>
          <p:cNvSpPr txBox="1">
            <a:spLocks noGrp="1"/>
          </p:cNvSpPr>
          <p:nvPr>
            <p:ph type="body" idx="1"/>
          </p:nvPr>
        </p:nvSpPr>
        <p:spPr>
          <a:xfrm>
            <a:off x="1260000" y="1872000"/>
            <a:ext cx="10515600" cy="4351338"/>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rgbClr val="5592CE"/>
              </a:buClr>
              <a:buSzPts val="2400"/>
              <a:buFont typeface="Noto Sans Symbols"/>
              <a:buChar char="▪"/>
            </a:pPr>
            <a:r>
              <a:rPr lang="it-IT" b="1"/>
              <a:t>Essere ben informati</a:t>
            </a:r>
            <a:r>
              <a:rPr lang="it-IT"/>
              <a:t>: conoscere i segnali di allerta e i sintomi che caratterizzano la depressione può aiutarci a riconoscere i sentimenti di depressione.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b="1"/>
              <a:t>Fare esercizio fisico</a:t>
            </a:r>
            <a:r>
              <a:rPr lang="it-IT"/>
              <a:t>: l’esercizio innesca cambiamenti biologici (aumento dei livelli di endorfina), che possono aiutare a migliorare l’umore.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b="1"/>
              <a:t>Relazioni</a:t>
            </a:r>
            <a:r>
              <a:rPr lang="it-IT"/>
              <a:t>: essere circondati da persone fidate e positive con le quali ci si sente sicuri e a proprio agio nel caso in cui ci si debba confidare. </a:t>
            </a:r>
            <a:endParaRPr/>
          </a:p>
          <a:p>
            <a:pPr marL="457200" marR="0" lvl="0" indent="-381000" algn="l" rtl="0">
              <a:lnSpc>
                <a:spcPct val="90000"/>
              </a:lnSpc>
              <a:spcBef>
                <a:spcPts val="1000"/>
              </a:spcBef>
              <a:spcAft>
                <a:spcPts val="0"/>
              </a:spcAft>
              <a:buClr>
                <a:srgbClr val="5592CE"/>
              </a:buClr>
              <a:buSzPts val="2400"/>
              <a:buFont typeface="Noto Sans Symbols"/>
              <a:buChar char="▪"/>
            </a:pPr>
            <a:r>
              <a:rPr lang="it-IT" b="1"/>
              <a:t>Dormire bene</a:t>
            </a:r>
            <a:r>
              <a:rPr lang="it-IT"/>
              <a:t>: dormire è essenziale per uno stile di vita sano ed equilibrato. </a:t>
            </a:r>
            <a:endParaRPr/>
          </a:p>
        </p:txBody>
      </p:sp>
      <p:sp>
        <p:nvSpPr>
          <p:cNvPr id="386" name="Google Shape;386;p9"/>
          <p:cNvSpPr txBox="1"/>
          <p:nvPr/>
        </p:nvSpPr>
        <p:spPr>
          <a:xfrm>
            <a:off x="677425" y="6492942"/>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5592CE"/>
                </a:solidFill>
                <a:latin typeface="Arial"/>
                <a:ea typeface="Arial"/>
                <a:cs typeface="Arial"/>
                <a:sym typeface="Arial"/>
              </a:rPr>
              <a:t>COPING</a:t>
            </a:r>
            <a:r>
              <a:rPr lang="it-IT" sz="1600" b="1" i="0" u="none" strike="noStrike" cap="none">
                <a:solidFill>
                  <a:srgbClr val="EE6E6F"/>
                </a:solidFill>
                <a:latin typeface="Arial"/>
                <a:ea typeface="Arial"/>
                <a:cs typeface="Arial"/>
                <a:sym typeface="Arial"/>
              </a:rPr>
              <a:t> </a:t>
            </a:r>
            <a:r>
              <a:rPr lang="it-IT" sz="1600" b="1" i="0" u="none" strike="noStrike" cap="none">
                <a:solidFill>
                  <a:srgbClr val="7F7F7F"/>
                </a:solidFill>
                <a:latin typeface="Arial"/>
                <a:ea typeface="Arial"/>
                <a:cs typeface="Arial"/>
                <a:sym typeface="Arial"/>
              </a:rPr>
              <a:t>/ Conoscenza di Salute Mentale</a:t>
            </a:r>
            <a:endParaRPr/>
          </a:p>
        </p:txBody>
      </p:sp>
    </p:spTree>
  </p:cSld>
  <p:clrMapOvr>
    <a:masterClrMapping/>
  </p:clrMapOvr>
</p:sld>
</file>

<file path=ppt/theme/theme1.xml><?xml version="1.0" encoding="utf-8"?>
<a:theme xmlns:a="http://schemas.openxmlformats.org/drawingml/2006/main" name="2-tema">
  <a:themeElements>
    <a:clrScheme name="Landdlæknir">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tema">
  <a:themeElements>
    <a:clrScheme name="Landdlæknir">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anddlæknir">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3364</Words>
  <Application>Microsoft Office PowerPoint</Application>
  <PresentationFormat>Widescreen</PresentationFormat>
  <Paragraphs>190</Paragraphs>
  <Slides>32</Slides>
  <Notes>32</Notes>
  <HiddenSlides>0</HiddenSlides>
  <MMClips>0</MMClips>
  <ScaleCrop>false</ScaleCrop>
  <HeadingPairs>
    <vt:vector size="6" baseType="variant">
      <vt:variant>
        <vt:lpstr>Caratteri utilizzati</vt:lpstr>
      </vt:variant>
      <vt:variant>
        <vt:i4>4</vt:i4>
      </vt:variant>
      <vt:variant>
        <vt:lpstr>Tema</vt:lpstr>
      </vt:variant>
      <vt:variant>
        <vt:i4>4</vt:i4>
      </vt:variant>
      <vt:variant>
        <vt:lpstr>Titoli diapositive</vt:lpstr>
      </vt:variant>
      <vt:variant>
        <vt:i4>32</vt:i4>
      </vt:variant>
    </vt:vector>
  </HeadingPairs>
  <TitlesOfParts>
    <vt:vector size="40" baseType="lpstr">
      <vt:lpstr>Arial</vt:lpstr>
      <vt:lpstr>Calibri</vt:lpstr>
      <vt:lpstr>Helvetica Neue</vt:lpstr>
      <vt:lpstr>Noto Sans Symbols</vt:lpstr>
      <vt:lpstr>2-tema</vt:lpstr>
      <vt:lpstr>1_2-tema</vt:lpstr>
      <vt:lpstr>Office Theme</vt:lpstr>
      <vt:lpstr>2_Diseño personalizado</vt:lpstr>
      <vt:lpstr>Conoscenze di salute mentale </vt:lpstr>
      <vt:lpstr>Panoramica generale</vt:lpstr>
      <vt:lpstr>Spunti di riflessione</vt:lpstr>
      <vt:lpstr>Spunti di riflessione</vt:lpstr>
      <vt:lpstr>Definizione</vt:lpstr>
      <vt:lpstr>Questa abilità è utile, ad esempio, quando...</vt:lpstr>
      <vt:lpstr>I sintomi della depressione adolescenziale </vt:lpstr>
      <vt:lpstr>Fattori di rischio</vt:lpstr>
      <vt:lpstr>Come prevenire? (1)</vt:lpstr>
      <vt:lpstr>Come prevenire? (2)</vt:lpstr>
      <vt:lpstr>Presentazione standard di PowerPoint</vt:lpstr>
      <vt:lpstr>Tipi di ansia</vt:lpstr>
      <vt:lpstr>Fattori legati all’insorgenza (1)</vt:lpstr>
      <vt:lpstr>Fattori legati all’insorgenza (2)</vt:lpstr>
      <vt:lpstr>Come prevenire l’ansia</vt:lpstr>
      <vt:lpstr>UPRIGHT video: conoscenze di salute mentale</vt:lpstr>
      <vt:lpstr>Una storia su cui discutere (1)</vt:lpstr>
      <vt:lpstr>Una storia su cui discutere (2)</vt:lpstr>
      <vt:lpstr>Una storia su cui discutere (3)</vt:lpstr>
      <vt:lpstr>Argomenti da poter discutere in famiglia Ledertoug (2018)</vt:lpstr>
      <vt:lpstr>Vignette – una battuta sull’ansia (1)</vt:lpstr>
      <vt:lpstr>Vignette – una battuta sull’ansia (2)</vt:lpstr>
      <vt:lpstr>Vignette – depressione (1)</vt:lpstr>
      <vt:lpstr>Vignette – depressione (2)</vt:lpstr>
      <vt:lpstr>Vignette – depressione (3)</vt:lpstr>
      <vt:lpstr>Presentazione standard di PowerPoint</vt:lpstr>
      <vt:lpstr>Presentazione standard di PowerPoint</vt:lpstr>
      <vt:lpstr>Mindfulness: Attivarsi e calmarsi (1)</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Conoscenze di salute mentale </dc:title>
  <dc:creator>CARLOTA LAS HAYAS RODRIGUEZ</dc:creator>
  <cp:lastModifiedBy>Silvia Rizzi</cp:lastModifiedBy>
  <cp:revision>7</cp:revision>
  <dcterms:modified xsi:type="dcterms:W3CDTF">2021-12-22T14:25:22Z</dcterms:modified>
</cp:coreProperties>
</file>