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29"/>
  </p:notesMasterIdLst>
  <p:sldIdLst>
    <p:sldId id="256" r:id="rId3"/>
    <p:sldId id="277" r:id="rId4"/>
    <p:sldId id="278" r:id="rId5"/>
    <p:sldId id="279" r:id="rId6"/>
    <p:sldId id="280" r:id="rId7"/>
    <p:sldId id="257" r:id="rId8"/>
    <p:sldId id="258" r:id="rId9"/>
    <p:sldId id="259" r:id="rId10"/>
    <p:sldId id="260" r:id="rId11"/>
    <p:sldId id="261" r:id="rId12"/>
    <p:sldId id="262" r:id="rId13"/>
    <p:sldId id="263" r:id="rId14"/>
    <p:sldId id="264" r:id="rId15"/>
    <p:sldId id="281"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2000" cy="6858000"/>
  <p:notesSz cx="6858000" cy="9144000"/>
  <p:embeddedFontLst>
    <p:embeddedFont>
      <p:font typeface="Helvetica Neue"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0F14AB-03A4-4DEA-862E-914F8C0C1FB9}">
  <a:tblStyle styleId="{420F14AB-03A4-4DEA-862E-914F8C0C1FB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27820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2" name="Google Shape;29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latin typeface="Calibri"/>
                <a:ea typeface="Calibri"/>
                <a:cs typeface="Calibri"/>
                <a:sym typeface="Calibri"/>
              </a:rPr>
              <a:pPr/>
              <a:t>26</a:t>
            </a:fld>
            <a:endParaRPr>
              <a:solidFill>
                <a:prstClr val="black"/>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
          <p:cNvSpPr txBox="1">
            <a:spLocks noGrp="1"/>
          </p:cNvSpPr>
          <p:nvPr>
            <p:ph type="title"/>
          </p:nvPr>
        </p:nvSpPr>
        <p:spPr>
          <a:xfrm>
            <a:off x="2387139" y="1557496"/>
            <a:ext cx="5850774"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5200"/>
              <a:buFont typeface="Arial"/>
              <a:buNone/>
              <a:defRPr sz="52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9" name="Google Shape;9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11310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105" name="Google Shape;10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Google Shape;10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320601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Google Shape;11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Google Shape;1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4" name="Google Shape;1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18487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8" name="Google Shape;11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 name="Google Shape;11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0" name="Google Shape;12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Google Shape;12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Google Shape;12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3" name="Google Shape;12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167588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Google Shape;1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Google Shape;1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55504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29"/>
        <p:cNvGrpSpPr/>
        <p:nvPr/>
      </p:nvGrpSpPr>
      <p:grpSpPr>
        <a:xfrm>
          <a:off x="0" y="0"/>
          <a:ext cx="0" cy="0"/>
          <a:chOff x="0" y="0"/>
          <a:chExt cx="0" cy="0"/>
        </a:xfrm>
      </p:grpSpPr>
      <p:sp>
        <p:nvSpPr>
          <p:cNvPr id="130" name="Google Shape;1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1" name="Google Shape;1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2" name="Google Shape;1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46481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6" name="Google Shape;136;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37" name="Google Shape;1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Google Shape;1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9" name="Google Shape;1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642684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3" name="Google Shape;143;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44" name="Google Shape;14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6" name="Google Shape;14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800138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0" name="Google Shape;1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Google Shape;1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551613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 name="Google Shape;155;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6" name="Google Shape;15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8" name="Google Shape;15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09775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1077191" y="1696575"/>
            <a:ext cx="10515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2" type="blank">
  <p:cSld name="BLANK">
    <p:spTree>
      <p:nvGrpSpPr>
        <p:cNvPr id="1" name="Shape 31"/>
        <p:cNvGrpSpPr/>
        <p:nvPr/>
      </p:nvGrpSpPr>
      <p:grpSpPr>
        <a:xfrm>
          <a:off x="0" y="0"/>
          <a:ext cx="0" cy="0"/>
          <a:chOff x="0" y="0"/>
          <a:chExt cx="0" cy="0"/>
        </a:xfrm>
      </p:grpSpPr>
      <p:sp>
        <p:nvSpPr>
          <p:cNvPr id="32" name="Google Shape;32;p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361950" marR="0" lvl="0" indent="-361950" algn="l" rtl="0">
              <a:spcBef>
                <a:spcPts val="0"/>
              </a:spcBef>
              <a:buNone/>
              <a:defRPr sz="1800">
                <a:solidFill>
                  <a:schemeClr val="dk1"/>
                </a:solidFill>
                <a:latin typeface="Calibri"/>
                <a:ea typeface="Calibri"/>
                <a:cs typeface="Calibri"/>
                <a:sym typeface="Calibri"/>
              </a:defRPr>
            </a:lvl1pPr>
            <a:lvl2pPr marL="361950" marR="0" lvl="1" indent="-361950" algn="l" rtl="0">
              <a:spcBef>
                <a:spcPts val="0"/>
              </a:spcBef>
              <a:buNone/>
              <a:defRPr sz="1800">
                <a:solidFill>
                  <a:schemeClr val="dk1"/>
                </a:solidFill>
                <a:latin typeface="Calibri"/>
                <a:ea typeface="Calibri"/>
                <a:cs typeface="Calibri"/>
                <a:sym typeface="Calibri"/>
              </a:defRPr>
            </a:lvl2pPr>
            <a:lvl3pPr marL="361950" marR="0" lvl="2" indent="-361950" algn="l" rtl="0">
              <a:spcBef>
                <a:spcPts val="0"/>
              </a:spcBef>
              <a:buNone/>
              <a:defRPr sz="1800">
                <a:solidFill>
                  <a:schemeClr val="dk1"/>
                </a:solidFill>
                <a:latin typeface="Calibri"/>
                <a:ea typeface="Calibri"/>
                <a:cs typeface="Calibri"/>
                <a:sym typeface="Calibri"/>
              </a:defRPr>
            </a:lvl3pPr>
            <a:lvl4pPr marL="361950" marR="0" lvl="3" indent="-361950" algn="l" rtl="0">
              <a:spcBef>
                <a:spcPts val="0"/>
              </a:spcBef>
              <a:buNone/>
              <a:defRPr sz="1800">
                <a:solidFill>
                  <a:schemeClr val="dk1"/>
                </a:solidFill>
                <a:latin typeface="Calibri"/>
                <a:ea typeface="Calibri"/>
                <a:cs typeface="Calibri"/>
                <a:sym typeface="Calibri"/>
              </a:defRPr>
            </a:lvl4pPr>
            <a:lvl5pPr marL="361950" marR="0" lvl="4" indent="-361950" algn="l" rtl="0">
              <a:spcBef>
                <a:spcPts val="0"/>
              </a:spcBef>
              <a:buNone/>
              <a:defRPr sz="1800">
                <a:solidFill>
                  <a:schemeClr val="dk1"/>
                </a:solidFill>
                <a:latin typeface="Calibri"/>
                <a:ea typeface="Calibri"/>
                <a:cs typeface="Calibri"/>
                <a:sym typeface="Calibri"/>
              </a:defRPr>
            </a:lvl5pPr>
            <a:lvl6pPr marL="361950" marR="0" lvl="5" indent="-361950" algn="l" rtl="0">
              <a:spcBef>
                <a:spcPts val="0"/>
              </a:spcBef>
              <a:buNone/>
              <a:defRPr sz="1800">
                <a:solidFill>
                  <a:schemeClr val="dk1"/>
                </a:solidFill>
                <a:latin typeface="Calibri"/>
                <a:ea typeface="Calibri"/>
                <a:cs typeface="Calibri"/>
                <a:sym typeface="Calibri"/>
              </a:defRPr>
            </a:lvl6pPr>
            <a:lvl7pPr marL="361950" marR="0" lvl="6" indent="-361950" algn="l" rtl="0">
              <a:spcBef>
                <a:spcPts val="0"/>
              </a:spcBef>
              <a:buNone/>
              <a:defRPr sz="1800">
                <a:solidFill>
                  <a:schemeClr val="dk1"/>
                </a:solidFill>
                <a:latin typeface="Calibri"/>
                <a:ea typeface="Calibri"/>
                <a:cs typeface="Calibri"/>
                <a:sym typeface="Calibri"/>
              </a:defRPr>
            </a:lvl7pPr>
            <a:lvl8pPr marL="361950" marR="0" lvl="7" indent="-361950" algn="l" rtl="0">
              <a:spcBef>
                <a:spcPts val="0"/>
              </a:spcBef>
              <a:buNone/>
              <a:defRPr sz="1800">
                <a:solidFill>
                  <a:schemeClr val="dk1"/>
                </a:solidFill>
                <a:latin typeface="Calibri"/>
                <a:ea typeface="Calibri"/>
                <a:cs typeface="Calibri"/>
                <a:sym typeface="Calibri"/>
              </a:defRPr>
            </a:lvl8pPr>
            <a:lvl9pPr marL="361950" marR="0" lvl="8" indent="-361950" algn="l" rtl="0">
              <a:spcBef>
                <a:spcPts val="0"/>
              </a:spcBef>
              <a:buNone/>
              <a:defRPr sz="1800">
                <a:solidFill>
                  <a:schemeClr val="dk1"/>
                </a:solidFill>
                <a:latin typeface="Calibri"/>
                <a:ea typeface="Calibri"/>
                <a:cs typeface="Calibri"/>
                <a:sym typeface="Calibri"/>
              </a:defRPr>
            </a:lvl9pPr>
          </a:lstStyle>
          <a:p>
            <a:pPr marL="361950" lvl="0" indent="-36195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5"/>
        <p:cNvGrpSpPr/>
        <p:nvPr/>
      </p:nvGrpSpPr>
      <p:grpSpPr>
        <a:xfrm>
          <a:off x="0" y="0"/>
          <a:ext cx="0" cy="0"/>
          <a:chOff x="0" y="0"/>
          <a:chExt cx="0" cy="0"/>
        </a:xfrm>
      </p:grpSpPr>
      <p:sp>
        <p:nvSpPr>
          <p:cNvPr id="36" name="Google Shape;3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8ACCCA"/>
              </a:buClr>
              <a:buSzPts val="6000"/>
              <a:buFont typeface="Arial"/>
              <a:buNone/>
              <a:defRPr sz="60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8ACCCA"/>
              </a:buClr>
              <a:buSzPts val="2400"/>
              <a:buFont typeface="Noto Sans Symbols"/>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rgbClr val="FBBC14"/>
              </a:buClr>
              <a:buSzPts val="1600"/>
              <a:buFont typeface="Arial"/>
              <a:buNone/>
              <a:defRPr sz="1600" b="0" i="0" u="none" strike="noStrike" cap="none">
                <a:solidFill>
                  <a:srgbClr val="FBBC14"/>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8ACCCA"/>
              </a:buClr>
              <a:buSzPts val="6000"/>
              <a:buFont typeface="Arial"/>
              <a:buNone/>
              <a:defRPr sz="60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ACCCA"/>
              </a:buClr>
              <a:buSzPts val="2400"/>
              <a:buFont typeface="Noto Sans Symbols"/>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8ACCCA"/>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1600"/>
              <a:buFont typeface="Arial"/>
              <a:buNone/>
              <a:defRPr sz="1600" b="1" i="0" u="none" strike="noStrike" cap="none">
                <a:solidFill>
                  <a:srgbClr val="FBBC14"/>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8ACCCA"/>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1600"/>
              <a:buFont typeface="Arial"/>
              <a:buNone/>
              <a:defRPr sz="1600" b="1" i="0" u="none" strike="noStrike" cap="none">
                <a:solidFill>
                  <a:srgbClr val="FBBC14"/>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93" name="Google Shape;9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5" name="Google Shape;9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86317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77191" y="1696575"/>
            <a:ext cx="10515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p:nvPr/>
        </p:nvSpPr>
        <p:spPr>
          <a:xfrm>
            <a:off x="0" y="1662544"/>
            <a:ext cx="616631" cy="5195455"/>
          </a:xfrm>
          <a:prstGeom prst="rect">
            <a:avLst/>
          </a:prstGeom>
          <a:solidFill>
            <a:srgbClr val="8ACC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 name="Google Shape;9;p1"/>
          <p:cNvPicPr preferRelativeResize="0"/>
          <p:nvPr/>
        </p:nvPicPr>
        <p:blipFill rotWithShape="1">
          <a:blip r:embed="rId10">
            <a:alphaModFix/>
          </a:blip>
          <a:srcRect/>
          <a:stretch/>
        </p:blipFill>
        <p:spPr>
          <a:xfrm>
            <a:off x="77615" y="507180"/>
            <a:ext cx="438811" cy="1107997"/>
          </a:xfrm>
          <a:prstGeom prst="rect">
            <a:avLst/>
          </a:prstGeom>
          <a:noFill/>
          <a:ln>
            <a:noFill/>
          </a:ln>
        </p:spPr>
      </p:pic>
      <p:sp>
        <p:nvSpPr>
          <p:cNvPr id="10" name="Google Shape;10;p1"/>
          <p:cNvSpPr txBox="1"/>
          <p:nvPr/>
        </p:nvSpPr>
        <p:spPr>
          <a:xfrm>
            <a:off x="623454" y="6450402"/>
            <a:ext cx="366591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cap="none">
                <a:solidFill>
                  <a:srgbClr val="8ACCCA"/>
                </a:solidFill>
                <a:latin typeface="Arial"/>
                <a:ea typeface="Arial"/>
                <a:cs typeface="Arial"/>
                <a:sym typeface="Arial"/>
              </a:rPr>
              <a:t>EFFICACY</a:t>
            </a:r>
            <a:r>
              <a:rPr lang="en-GB" sz="1400" b="0" i="0" u="none" strike="noStrike" cap="none">
                <a:solidFill>
                  <a:srgbClr val="7F7F7F"/>
                </a:solidFill>
                <a:latin typeface="Arial"/>
                <a:ea typeface="Arial"/>
                <a:cs typeface="Arial"/>
                <a:sym typeface="Arial"/>
              </a:rPr>
              <a:t> / </a:t>
            </a:r>
            <a:r>
              <a:rPr lang="en-GB" sz="1400" b="1" i="0" u="none" strike="noStrike" cap="none">
                <a:solidFill>
                  <a:srgbClr val="7F7F7F"/>
                </a:solidFill>
                <a:latin typeface="Calibri"/>
                <a:ea typeface="Calibri"/>
                <a:cs typeface="Calibri"/>
                <a:sym typeface="Calibri"/>
              </a:rPr>
              <a:t>Emotional resilience 		</a:t>
            </a:r>
            <a:r>
              <a:rPr lang="en-GB" sz="1400" b="1" i="0" u="none" strike="noStrike" cap="none">
                <a:solidFill>
                  <a:srgbClr val="7F7F7F"/>
                </a:solidFill>
                <a:latin typeface="Arial"/>
                <a:ea typeface="Arial"/>
                <a:cs typeface="Arial"/>
                <a:sym typeface="Arial"/>
              </a:rPr>
              <a:t>		</a:t>
            </a:r>
            <a:r>
              <a:rPr lang="en-GB" sz="1400" b="1" i="0" u="none" strike="noStrike" cap="none">
                <a:solidFill>
                  <a:srgbClr val="A5A5A5"/>
                </a:solidFill>
                <a:latin typeface="Arial"/>
                <a:ea typeface="Arial"/>
                <a:cs typeface="Arial"/>
                <a:sym typeface="Arial"/>
              </a:rPr>
              <a:t> </a:t>
            </a:r>
            <a:endParaRPr/>
          </a:p>
        </p:txBody>
      </p:sp>
      <p:sp>
        <p:nvSpPr>
          <p:cNvPr id="11" name="Google Shape;11;p1"/>
          <p:cNvSpPr txBox="1"/>
          <p:nvPr/>
        </p:nvSpPr>
        <p:spPr>
          <a:xfrm>
            <a:off x="0" y="1649515"/>
            <a:ext cx="880476"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i="0" u="none" strike="noStrike" cap="none">
                <a:solidFill>
                  <a:schemeClr val="lt1"/>
                </a:solidFill>
                <a:latin typeface="Helvetica Neue"/>
                <a:ea typeface="Helvetica Neue"/>
                <a:cs typeface="Helvetica Neue"/>
                <a:sym typeface="Helvetica Neue"/>
              </a:rPr>
              <a:t>3</a:t>
            </a:r>
            <a:endParaRPr/>
          </a:p>
        </p:txBody>
      </p:sp>
      <p:pic>
        <p:nvPicPr>
          <p:cNvPr id="12" name="Google Shape;12;p1"/>
          <p:cNvPicPr preferRelativeResize="0"/>
          <p:nvPr/>
        </p:nvPicPr>
        <p:blipFill rotWithShape="1">
          <a:blip r:embed="rId11">
            <a:alphaModFix/>
          </a:blip>
          <a:srcRect/>
          <a:stretch/>
        </p:blipFill>
        <p:spPr>
          <a:xfrm>
            <a:off x="10616029" y="6245803"/>
            <a:ext cx="775404" cy="582499"/>
          </a:xfrm>
          <a:prstGeom prst="rect">
            <a:avLst/>
          </a:prstGeom>
          <a:noFill/>
          <a:ln>
            <a:noFill/>
          </a:ln>
        </p:spPr>
      </p:pic>
      <p:pic>
        <p:nvPicPr>
          <p:cNvPr id="13" name="Google Shape;13;p1"/>
          <p:cNvPicPr preferRelativeResize="0"/>
          <p:nvPr/>
        </p:nvPicPr>
        <p:blipFill rotWithShape="1">
          <a:blip r:embed="rId12">
            <a:alphaModFix/>
          </a:blip>
          <a:srcRect/>
          <a:stretch/>
        </p:blipFill>
        <p:spPr>
          <a:xfrm>
            <a:off x="11497887" y="6400800"/>
            <a:ext cx="463811" cy="305794"/>
          </a:xfrm>
          <a:prstGeom prst="rect">
            <a:avLst/>
          </a:prstGeom>
          <a:noFill/>
          <a:ln>
            <a:noFill/>
          </a:ln>
        </p:spPr>
      </p:pic>
      <p:sp>
        <p:nvSpPr>
          <p:cNvPr id="14" name="Google Shape;14;p1"/>
          <p:cNvSpPr txBox="1"/>
          <p:nvPr/>
        </p:nvSpPr>
        <p:spPr>
          <a:xfrm>
            <a:off x="174988" y="6457923"/>
            <a:ext cx="46399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200">
                <a:solidFill>
                  <a:schemeClr val="lt1"/>
                </a:solidFill>
                <a:latin typeface="Helvetica Neue"/>
                <a:ea typeface="Helvetica Neue"/>
                <a:cs typeface="Helvetica Neue"/>
                <a:sym typeface="Helvetica Neue"/>
              </a:rPr>
              <a:t>‹nr.›</a:t>
            </a:fld>
            <a:endParaRPr sz="1200">
              <a:solidFill>
                <a:schemeClr val="lt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440024574"/>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2387138" y="1557496"/>
            <a:ext cx="6373157" cy="94828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680"/>
              <a:buFont typeface="Arial"/>
              <a:buNone/>
            </a:pPr>
            <a:r>
              <a:rPr lang="en-GB" sz="4680" b="0" i="0" u="none" strike="noStrike" cap="none" dirty="0" smtClean="0">
                <a:solidFill>
                  <a:srgbClr val="8ACCCA"/>
                </a:solidFill>
                <a:latin typeface="Arial"/>
                <a:ea typeface="Arial"/>
                <a:cs typeface="Arial"/>
                <a:sym typeface="Arial"/>
              </a:rPr>
              <a:t>Emotional Resilience</a:t>
            </a:r>
            <a:endParaRPr sz="4680" b="0" i="0" u="none" strike="noStrike" cap="none" dirty="0">
              <a:solidFill>
                <a:srgbClr val="8ACCCA"/>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1055440" y="476672"/>
            <a:ext cx="11017224" cy="118780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Theory of the skill:</a:t>
            </a:r>
            <a:br>
              <a:rPr lang="en-GB" sz="4400" b="0" i="0" u="none" strike="noStrike" cap="none" dirty="0" smtClean="0">
                <a:solidFill>
                  <a:srgbClr val="8ACCCA"/>
                </a:solidFill>
                <a:latin typeface="Arial"/>
                <a:ea typeface="Arial"/>
                <a:cs typeface="Arial"/>
                <a:sym typeface="Arial"/>
              </a:rPr>
            </a:br>
            <a:r>
              <a:rPr lang="en-GB" sz="4400" b="0" i="0" u="none" strike="noStrike" cap="none" dirty="0" smtClean="0">
                <a:solidFill>
                  <a:srgbClr val="8ACCCA"/>
                </a:solidFill>
                <a:latin typeface="Arial"/>
                <a:ea typeface="Arial"/>
                <a:cs typeface="Arial"/>
                <a:sym typeface="Arial"/>
              </a:rPr>
              <a:t>A </a:t>
            </a:r>
            <a:r>
              <a:rPr lang="en-GB" sz="4400" b="0" i="1" u="none" strike="noStrike" cap="none" dirty="0">
                <a:solidFill>
                  <a:srgbClr val="8ACCCA"/>
                </a:solidFill>
                <a:latin typeface="Arial"/>
                <a:ea typeface="Arial"/>
                <a:cs typeface="Arial"/>
                <a:sym typeface="Arial"/>
              </a:rPr>
              <a:t>permanent</a:t>
            </a:r>
            <a:r>
              <a:rPr lang="en-GB" sz="4400" b="0" i="0" u="none" strike="noStrike" cap="none" dirty="0">
                <a:solidFill>
                  <a:srgbClr val="8ACCCA"/>
                </a:solidFill>
                <a:latin typeface="Arial"/>
                <a:ea typeface="Arial"/>
                <a:cs typeface="Arial"/>
                <a:sym typeface="Arial"/>
              </a:rPr>
              <a:t> explanatory style is associated with the perception of </a:t>
            </a:r>
            <a:r>
              <a:rPr lang="en-GB" sz="4400" b="0" i="0" u="none" strike="noStrike" cap="none" dirty="0" smtClean="0">
                <a:solidFill>
                  <a:srgbClr val="8ACCCA"/>
                </a:solidFill>
                <a:latin typeface="Arial"/>
                <a:ea typeface="Arial"/>
                <a:cs typeface="Arial"/>
                <a:sym typeface="Arial"/>
              </a:rPr>
              <a:t>time  </a:t>
            </a:r>
            <a:endParaRPr sz="4400" b="0" i="0" u="none" strike="noStrike" cap="none" dirty="0">
              <a:solidFill>
                <a:srgbClr val="8ACCCA"/>
              </a:solidFill>
              <a:latin typeface="Arial"/>
              <a:ea typeface="Arial"/>
              <a:cs typeface="Arial"/>
              <a:sym typeface="Arial"/>
            </a:endParaRPr>
          </a:p>
        </p:txBody>
      </p:sp>
      <p:sp>
        <p:nvSpPr>
          <p:cNvPr id="95" name="Google Shape;95;p15"/>
          <p:cNvSpPr txBox="1">
            <a:spLocks noGrp="1"/>
          </p:cNvSpPr>
          <p:nvPr>
            <p:ph type="body" idx="1"/>
          </p:nvPr>
        </p:nvSpPr>
        <p:spPr>
          <a:xfrm>
            <a:off x="1052945" y="2348880"/>
            <a:ext cx="10515600" cy="31066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ACCCA"/>
              </a:buClr>
              <a:buSzPts val="2400"/>
              <a:buFont typeface="Noto Sans Symbols"/>
              <a:buNone/>
            </a:pPr>
            <a:endParaRPr lang="en-GB" sz="2400" b="0" i="0" u="none" strike="noStrike" cap="none" dirty="0" smtClean="0">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8ACCCA"/>
              </a:buClr>
              <a:buSzPts val="2400"/>
              <a:buFont typeface="Noto Sans Symbols"/>
              <a:buNone/>
            </a:pPr>
            <a:r>
              <a:rPr lang="en-GB" sz="2400" b="0" i="0" u="none" strike="noStrike" cap="none" dirty="0" smtClean="0">
                <a:solidFill>
                  <a:schemeClr val="dk1"/>
                </a:solidFill>
                <a:latin typeface="Arial"/>
                <a:ea typeface="Arial"/>
                <a:cs typeface="Arial"/>
                <a:sym typeface="Arial"/>
              </a:rPr>
              <a:t>The </a:t>
            </a:r>
            <a:r>
              <a:rPr lang="en-GB" sz="2400" b="0" i="0" u="none" strike="noStrike" cap="none" dirty="0">
                <a:solidFill>
                  <a:schemeClr val="dk1"/>
                </a:solidFill>
                <a:latin typeface="Arial"/>
                <a:ea typeface="Arial"/>
                <a:cs typeface="Arial"/>
                <a:sym typeface="Arial"/>
              </a:rPr>
              <a:t>pessimistic style:</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“It is always happening to me” or ”I am never lucky”.</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 </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The optimistic style:</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”Sometimes I fail” or ”Lately, I have had some trouble”.</a:t>
            </a:r>
            <a:endParaRPr sz="2400" b="0" i="0" u="none" strike="noStrike" cap="none" dirty="0">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rgbClr val="8ACCCA"/>
              </a:buClr>
              <a:buSzPts val="240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1055440" y="620688"/>
            <a:ext cx="10873208" cy="6914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Theory of the skill:</a:t>
            </a:r>
            <a:br>
              <a:rPr lang="en-GB" sz="4400" b="0" i="0" u="none" strike="noStrike" cap="none" dirty="0" smtClean="0">
                <a:solidFill>
                  <a:srgbClr val="8ACCCA"/>
                </a:solidFill>
                <a:latin typeface="Arial"/>
                <a:ea typeface="Arial"/>
                <a:cs typeface="Arial"/>
                <a:sym typeface="Arial"/>
              </a:rPr>
            </a:br>
            <a:r>
              <a:rPr lang="en-GB" sz="4400" b="0" i="0" u="none" strike="noStrike" cap="none" dirty="0" smtClean="0">
                <a:solidFill>
                  <a:srgbClr val="8ACCCA"/>
                </a:solidFill>
                <a:latin typeface="Arial"/>
                <a:ea typeface="Arial"/>
                <a:cs typeface="Arial"/>
                <a:sym typeface="Arial"/>
              </a:rPr>
              <a:t>A </a:t>
            </a:r>
            <a:r>
              <a:rPr lang="en-GB" sz="4400" b="0" i="1" u="none" strike="noStrike" cap="none" dirty="0">
                <a:solidFill>
                  <a:srgbClr val="8ACCCA"/>
                </a:solidFill>
                <a:latin typeface="Arial"/>
                <a:ea typeface="Arial"/>
                <a:cs typeface="Arial"/>
                <a:sym typeface="Arial"/>
              </a:rPr>
              <a:t>pervasive</a:t>
            </a:r>
            <a:r>
              <a:rPr lang="en-GB" sz="4400" b="0" i="0" u="none" strike="noStrike" cap="none" dirty="0">
                <a:solidFill>
                  <a:srgbClr val="8ACCCA"/>
                </a:solidFill>
                <a:latin typeface="Arial"/>
                <a:ea typeface="Arial"/>
                <a:cs typeface="Arial"/>
                <a:sym typeface="Arial"/>
              </a:rPr>
              <a:t> explanatory style is associated with the perception of space </a:t>
            </a:r>
            <a:endParaRPr sz="4400" b="0" i="0" u="none" strike="noStrike" cap="none" dirty="0">
              <a:solidFill>
                <a:srgbClr val="8ACCCA"/>
              </a:solidFill>
              <a:latin typeface="Arial"/>
              <a:ea typeface="Arial"/>
              <a:cs typeface="Arial"/>
              <a:sym typeface="Arial"/>
            </a:endParaRPr>
          </a:p>
        </p:txBody>
      </p:sp>
      <p:sp>
        <p:nvSpPr>
          <p:cNvPr id="101" name="Google Shape;101;p16"/>
          <p:cNvSpPr txBox="1">
            <a:spLocks noGrp="1"/>
          </p:cNvSpPr>
          <p:nvPr>
            <p:ph type="body" idx="1"/>
          </p:nvPr>
        </p:nvSpPr>
        <p:spPr>
          <a:xfrm>
            <a:off x="1044556" y="1844824"/>
            <a:ext cx="10515600" cy="35771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ACCCA"/>
              </a:buClr>
              <a:buSzPts val="2400"/>
              <a:buFont typeface="Noto Sans Symbols"/>
              <a:buNone/>
            </a:pPr>
            <a:endParaRPr lang="en-GB" sz="2400" b="0" i="0" u="none" strike="noStrike" cap="none" dirty="0" smtClean="0">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8ACCCA"/>
              </a:buClr>
              <a:buSzPts val="2400"/>
              <a:buFont typeface="Noto Sans Symbols"/>
              <a:buNone/>
            </a:pPr>
            <a:r>
              <a:rPr lang="en-GB" sz="2400" b="0" i="0" u="none" strike="noStrike" cap="none" dirty="0" smtClean="0">
                <a:solidFill>
                  <a:schemeClr val="dk1"/>
                </a:solidFill>
                <a:latin typeface="Arial"/>
                <a:ea typeface="Arial"/>
                <a:cs typeface="Arial"/>
                <a:sym typeface="Arial"/>
              </a:rPr>
              <a:t>The </a:t>
            </a:r>
            <a:r>
              <a:rPr lang="en-GB" sz="2400" b="0" i="0" u="none" strike="noStrike" cap="none" dirty="0">
                <a:solidFill>
                  <a:schemeClr val="dk1"/>
                </a:solidFill>
                <a:latin typeface="Arial"/>
                <a:ea typeface="Arial"/>
                <a:cs typeface="Arial"/>
                <a:sym typeface="Arial"/>
              </a:rPr>
              <a:t>pessimistic style:</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“If I cannot solve this math problem, I will probably fail physics as well”.</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 </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The optimistic style:</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“My English teacher does not see my progress”.</a:t>
            </a:r>
            <a:endParaRPr sz="2400" b="0" i="0" u="none" strike="noStrike" cap="none" dirty="0">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rgbClr val="8ACCCA"/>
              </a:buClr>
              <a:buSzPts val="240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983432" y="692696"/>
            <a:ext cx="11017224" cy="6914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Theory of the skill:</a:t>
            </a:r>
            <a:br>
              <a:rPr lang="en-GB" sz="4400" b="0" i="0" u="none" strike="noStrike" cap="none" dirty="0" smtClean="0">
                <a:solidFill>
                  <a:srgbClr val="8ACCCA"/>
                </a:solidFill>
                <a:latin typeface="Arial"/>
                <a:ea typeface="Arial"/>
                <a:cs typeface="Arial"/>
                <a:sym typeface="Arial"/>
              </a:rPr>
            </a:br>
            <a:r>
              <a:rPr lang="en-GB" sz="4400" b="0" i="0" u="none" strike="noStrike" cap="none" dirty="0" smtClean="0">
                <a:solidFill>
                  <a:srgbClr val="8ACCCA"/>
                </a:solidFill>
                <a:latin typeface="Arial"/>
                <a:ea typeface="Arial"/>
                <a:cs typeface="Arial"/>
                <a:sym typeface="Arial"/>
              </a:rPr>
              <a:t>A </a:t>
            </a:r>
            <a:r>
              <a:rPr lang="en-GB" sz="4400" b="0" i="1" u="none" strike="noStrike" cap="none" dirty="0">
                <a:solidFill>
                  <a:srgbClr val="8ACCCA"/>
                </a:solidFill>
                <a:latin typeface="Arial"/>
                <a:ea typeface="Arial"/>
                <a:cs typeface="Arial"/>
                <a:sym typeface="Arial"/>
              </a:rPr>
              <a:t>personalised</a:t>
            </a:r>
            <a:r>
              <a:rPr lang="en-GB" sz="4400" b="0" i="0" u="none" strike="noStrike" cap="none" dirty="0">
                <a:solidFill>
                  <a:srgbClr val="8ACCCA"/>
                </a:solidFill>
                <a:latin typeface="Arial"/>
                <a:ea typeface="Arial"/>
                <a:cs typeface="Arial"/>
                <a:sym typeface="Arial"/>
              </a:rPr>
              <a:t> explanatory style relates to the perception of causality</a:t>
            </a:r>
            <a:r>
              <a:rPr lang="en-GB" sz="4400" b="1" i="0" u="none" strike="noStrike" cap="none" dirty="0">
                <a:solidFill>
                  <a:srgbClr val="8ACCCA"/>
                </a:solidFill>
                <a:latin typeface="Arial"/>
                <a:ea typeface="Arial"/>
                <a:cs typeface="Arial"/>
                <a:sym typeface="Arial"/>
              </a:rPr>
              <a:t> </a:t>
            </a:r>
            <a:endParaRPr sz="4400" b="1" i="0" u="none" strike="noStrike" cap="none" dirty="0">
              <a:solidFill>
                <a:srgbClr val="8ACCCA"/>
              </a:solidFill>
              <a:latin typeface="Arial"/>
              <a:ea typeface="Arial"/>
              <a:cs typeface="Arial"/>
              <a:sym typeface="Arial"/>
            </a:endParaRPr>
          </a:p>
        </p:txBody>
      </p:sp>
      <p:sp>
        <p:nvSpPr>
          <p:cNvPr id="107" name="Google Shape;107;p17"/>
          <p:cNvSpPr txBox="1">
            <a:spLocks noGrp="1"/>
          </p:cNvSpPr>
          <p:nvPr>
            <p:ph type="body" idx="1"/>
          </p:nvPr>
        </p:nvSpPr>
        <p:spPr>
          <a:xfrm>
            <a:off x="985833" y="1565582"/>
            <a:ext cx="10515600" cy="4843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ACCCA"/>
              </a:buClr>
              <a:buSzPts val="2400"/>
              <a:buFont typeface="Noto Sans Symbols"/>
              <a:buNone/>
            </a:pPr>
            <a:endParaRPr lang="en-GB" sz="2400" b="0" i="0" u="none" strike="noStrike" cap="none" dirty="0" smtClean="0">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8ACCCA"/>
              </a:buClr>
              <a:buSzPts val="2400"/>
              <a:buFont typeface="Noto Sans Symbols"/>
              <a:buNone/>
            </a:pPr>
            <a:endParaRPr lang="en-GB" sz="2400" b="0" i="0" u="none" strike="noStrike" cap="none" dirty="0" smtClean="0">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8ACCCA"/>
              </a:buClr>
              <a:buSzPts val="2400"/>
              <a:buFont typeface="Noto Sans Symbols"/>
              <a:buNone/>
            </a:pPr>
            <a:r>
              <a:rPr lang="en-GB" sz="2400" b="0" i="0" u="none" strike="noStrike" cap="none" dirty="0" smtClean="0">
                <a:solidFill>
                  <a:schemeClr val="dk1"/>
                </a:solidFill>
                <a:latin typeface="Arial"/>
                <a:ea typeface="Arial"/>
                <a:cs typeface="Arial"/>
                <a:sym typeface="Arial"/>
              </a:rPr>
              <a:t>The </a:t>
            </a:r>
            <a:r>
              <a:rPr lang="en-GB" sz="2400" b="0" i="0" u="none" strike="noStrike" cap="none" dirty="0">
                <a:solidFill>
                  <a:schemeClr val="dk1"/>
                </a:solidFill>
                <a:latin typeface="Arial"/>
                <a:ea typeface="Arial"/>
                <a:cs typeface="Arial"/>
                <a:sym typeface="Arial"/>
              </a:rPr>
              <a:t>pessimistic style:</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“I am just too stupid to understand this (internal cause)”.</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“The teacher is too stupid to teach this subject in an understandable manner (external cause)”.</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 </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The optimistic style:</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“When I try harder, I will manage (internal cause)”.</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“If I ask the teacher to explain it to me again, I will probably understand it (external cause)”.</a:t>
            </a:r>
            <a:endParaRPr sz="2400" b="0" i="0" u="none" strike="noStrike" cap="none" dirty="0">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rgbClr val="8ACCCA"/>
              </a:buClr>
              <a:buSzPts val="240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947257" y="667129"/>
            <a:ext cx="10515600" cy="45699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10"/>
              <a:buFont typeface="Arial"/>
              <a:buNone/>
            </a:pPr>
            <a:r>
              <a:rPr lang="en-GB" sz="4410" b="0" i="0" u="none" strike="noStrike" cap="none" dirty="0" smtClean="0">
                <a:solidFill>
                  <a:srgbClr val="8ACCCA"/>
                </a:solidFill>
                <a:latin typeface="Arial"/>
                <a:ea typeface="Arial"/>
                <a:cs typeface="Arial"/>
                <a:sym typeface="Arial"/>
              </a:rPr>
              <a:t>Theory of the skills: </a:t>
            </a:r>
            <a:br>
              <a:rPr lang="en-GB" sz="4410" b="0" i="0" u="none" strike="noStrike" cap="none" dirty="0" smtClean="0">
                <a:solidFill>
                  <a:srgbClr val="8ACCCA"/>
                </a:solidFill>
                <a:latin typeface="Arial"/>
                <a:ea typeface="Arial"/>
                <a:cs typeface="Arial"/>
                <a:sym typeface="Arial"/>
              </a:rPr>
            </a:br>
            <a:r>
              <a:rPr lang="en-GB" sz="4410" b="0" i="0" u="none" strike="noStrike" cap="none" dirty="0" smtClean="0">
                <a:solidFill>
                  <a:srgbClr val="8ACCCA"/>
                </a:solidFill>
                <a:latin typeface="Arial"/>
                <a:ea typeface="Arial"/>
                <a:cs typeface="Arial"/>
                <a:sym typeface="Arial"/>
              </a:rPr>
              <a:t>Overview of explanatory styles</a:t>
            </a:r>
            <a:r>
              <a:rPr lang="en-GB" sz="3959" b="1" i="0" u="none" strike="noStrike" cap="none" dirty="0">
                <a:solidFill>
                  <a:srgbClr val="8ACCCA"/>
                </a:solidFill>
                <a:latin typeface="Arial"/>
                <a:ea typeface="Arial"/>
                <a:cs typeface="Arial"/>
                <a:sym typeface="Arial"/>
              </a:rPr>
              <a:t/>
            </a:r>
            <a:br>
              <a:rPr lang="en-GB" sz="3959" b="1" i="0" u="none" strike="noStrike" cap="none" dirty="0">
                <a:solidFill>
                  <a:srgbClr val="8ACCCA"/>
                </a:solidFill>
                <a:latin typeface="Arial"/>
                <a:ea typeface="Arial"/>
                <a:cs typeface="Arial"/>
                <a:sym typeface="Arial"/>
              </a:rPr>
            </a:br>
            <a:endParaRPr sz="3959" b="1" i="0" u="none" strike="noStrike" cap="none" dirty="0">
              <a:solidFill>
                <a:srgbClr val="8ACCCA"/>
              </a:solidFill>
              <a:latin typeface="Arial"/>
              <a:ea typeface="Arial"/>
              <a:cs typeface="Arial"/>
              <a:sym typeface="Arial"/>
            </a:endParaRPr>
          </a:p>
        </p:txBody>
      </p:sp>
      <p:graphicFrame>
        <p:nvGraphicFramePr>
          <p:cNvPr id="113" name="Google Shape;113;p18"/>
          <p:cNvGraphicFramePr/>
          <p:nvPr>
            <p:extLst>
              <p:ext uri="{D42A27DB-BD31-4B8C-83A1-F6EECF244321}">
                <p14:modId xmlns:p14="http://schemas.microsoft.com/office/powerpoint/2010/main" val="1444152068"/>
              </p:ext>
            </p:extLst>
          </p:nvPr>
        </p:nvGraphicFramePr>
        <p:xfrm>
          <a:off x="1345056" y="1246241"/>
          <a:ext cx="10117800" cy="4795700"/>
        </p:xfrm>
        <a:graphic>
          <a:graphicData uri="http://schemas.openxmlformats.org/drawingml/2006/table">
            <a:tbl>
              <a:tblPr>
                <a:noFill/>
                <a:tableStyleId>{420F14AB-03A4-4DEA-862E-914F8C0C1FB9}</a:tableStyleId>
              </a:tblPr>
              <a:tblGrid>
                <a:gridCol w="3372250">
                  <a:extLst>
                    <a:ext uri="{9D8B030D-6E8A-4147-A177-3AD203B41FA5}">
                      <a16:colId xmlns:a16="http://schemas.microsoft.com/office/drawing/2014/main" val="20000"/>
                    </a:ext>
                  </a:extLst>
                </a:gridCol>
                <a:gridCol w="3372250">
                  <a:extLst>
                    <a:ext uri="{9D8B030D-6E8A-4147-A177-3AD203B41FA5}">
                      <a16:colId xmlns:a16="http://schemas.microsoft.com/office/drawing/2014/main" val="20001"/>
                    </a:ext>
                  </a:extLst>
                </a:gridCol>
                <a:gridCol w="3373300">
                  <a:extLst>
                    <a:ext uri="{9D8B030D-6E8A-4147-A177-3AD203B41FA5}">
                      <a16:colId xmlns:a16="http://schemas.microsoft.com/office/drawing/2014/main" val="20002"/>
                    </a:ext>
                  </a:extLst>
                </a:gridCol>
              </a:tblGrid>
              <a:tr h="685100">
                <a:tc>
                  <a:txBody>
                    <a:bodyPr/>
                    <a:lstStyle/>
                    <a:p>
                      <a:pPr marL="0" marR="0" lvl="0" indent="0" algn="l" rtl="0">
                        <a:lnSpc>
                          <a:spcPct val="150000"/>
                        </a:lnSpc>
                        <a:spcBef>
                          <a:spcPts val="0"/>
                        </a:spcBef>
                        <a:spcAft>
                          <a:spcPts val="0"/>
                        </a:spcAft>
                        <a:buNone/>
                      </a:pPr>
                      <a:r>
                        <a:rPr lang="en-GB" sz="1700" u="none" strike="noStrike" cap="none" dirty="0">
                          <a:solidFill>
                            <a:srgbClr val="3D464D"/>
                          </a:solidFill>
                          <a:latin typeface="Calibri"/>
                          <a:ea typeface="Calibri"/>
                          <a:cs typeface="Calibri"/>
                          <a:sym typeface="Calibri"/>
                        </a:rPr>
                        <a:t> </a:t>
                      </a:r>
                      <a:endParaRPr sz="1700" u="none" strike="noStrike" cap="none" dirty="0">
                        <a:latin typeface="Calibri"/>
                        <a:ea typeface="Calibri"/>
                        <a:cs typeface="Calibri"/>
                        <a:sym typeface="Calibri"/>
                      </a:endParaRPr>
                    </a:p>
                  </a:txBody>
                  <a:tcPr marL="63825" marR="63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GB" sz="2400" b="1" u="none" strike="noStrike" cap="none" dirty="0">
                          <a:solidFill>
                            <a:srgbClr val="3D464D"/>
                          </a:solidFill>
                          <a:latin typeface="Calibri"/>
                          <a:ea typeface="Calibri"/>
                          <a:cs typeface="Calibri"/>
                          <a:sym typeface="Calibri"/>
                        </a:rPr>
                        <a:t>Good situation</a:t>
                      </a:r>
                      <a:endParaRPr sz="2400" u="none" strike="noStrike" cap="none" dirty="0">
                        <a:latin typeface="Calibri"/>
                        <a:ea typeface="Calibri"/>
                        <a:cs typeface="Calibri"/>
                        <a:sym typeface="Calibri"/>
                      </a:endParaRPr>
                    </a:p>
                  </a:txBody>
                  <a:tcPr marL="63825" marR="63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GB" sz="2400" b="1" u="none" strike="noStrike" cap="none" dirty="0">
                          <a:solidFill>
                            <a:srgbClr val="3D464D"/>
                          </a:solidFill>
                          <a:latin typeface="Calibri"/>
                          <a:ea typeface="Calibri"/>
                          <a:cs typeface="Calibri"/>
                          <a:sym typeface="Calibri"/>
                        </a:rPr>
                        <a:t>Bad situation</a:t>
                      </a:r>
                      <a:endParaRPr sz="2400" u="none" strike="noStrike" cap="none" dirty="0">
                        <a:latin typeface="Calibri"/>
                        <a:ea typeface="Calibri"/>
                        <a:cs typeface="Calibri"/>
                        <a:sym typeface="Calibri"/>
                      </a:endParaRPr>
                    </a:p>
                  </a:txBody>
                  <a:tcPr marL="63825" marR="63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55300">
                <a:tc>
                  <a:txBody>
                    <a:bodyPr/>
                    <a:lstStyle/>
                    <a:p>
                      <a:pPr marL="0" marR="0" lvl="0" indent="0" algn="l" rtl="0">
                        <a:lnSpc>
                          <a:spcPct val="150000"/>
                        </a:lnSpc>
                        <a:spcBef>
                          <a:spcPts val="0"/>
                        </a:spcBef>
                        <a:spcAft>
                          <a:spcPts val="0"/>
                        </a:spcAft>
                        <a:buNone/>
                      </a:pPr>
                      <a:r>
                        <a:rPr lang="en-GB" sz="2400" b="1" u="none" strike="noStrike" cap="none" dirty="0">
                          <a:solidFill>
                            <a:srgbClr val="3D464D"/>
                          </a:solidFill>
                          <a:latin typeface="Calibri"/>
                          <a:ea typeface="Calibri"/>
                          <a:cs typeface="Calibri"/>
                          <a:sym typeface="Calibri"/>
                        </a:rPr>
                        <a:t>Optimistic</a:t>
                      </a:r>
                      <a:endParaRPr sz="2400" u="none" strike="noStrike" cap="none" dirty="0">
                        <a:latin typeface="Calibri"/>
                        <a:ea typeface="Calibri"/>
                        <a:cs typeface="Calibri"/>
                        <a:sym typeface="Calibri"/>
                      </a:endParaRPr>
                    </a:p>
                  </a:txBody>
                  <a:tcPr marL="63825" marR="63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50000"/>
                        </a:lnSpc>
                        <a:spcBef>
                          <a:spcPts val="0"/>
                        </a:spcBef>
                        <a:spcAft>
                          <a:spcPts val="0"/>
                        </a:spcAft>
                        <a:buClr>
                          <a:srgbClr val="8ACCCA"/>
                        </a:buClr>
                        <a:buSzPts val="1000"/>
                        <a:buFont typeface="Noto Sans Symbols"/>
                        <a:buChar char="▪"/>
                      </a:pPr>
                      <a:r>
                        <a:rPr lang="en-GB" sz="2400" u="none" strike="noStrike" cap="none" dirty="0">
                          <a:solidFill>
                            <a:srgbClr val="3D464D"/>
                          </a:solidFill>
                          <a:latin typeface="Calibri"/>
                          <a:ea typeface="Calibri"/>
                          <a:cs typeface="Calibri"/>
                          <a:sym typeface="Calibri"/>
                        </a:rPr>
                        <a:t>Permanent</a:t>
                      </a:r>
                      <a:endParaRPr sz="2400" u="none" strike="noStrike" cap="none" dirty="0">
                        <a:solidFill>
                          <a:srgbClr val="3D464D"/>
                        </a:solidFill>
                        <a:latin typeface="Calibri"/>
                        <a:ea typeface="Calibri"/>
                        <a:cs typeface="Calibri"/>
                        <a:sym typeface="Calibri"/>
                      </a:endParaRPr>
                    </a:p>
                    <a:p>
                      <a:pPr marL="342900" marR="0" lvl="0" indent="-342900" algn="l" rtl="0">
                        <a:lnSpc>
                          <a:spcPct val="150000"/>
                        </a:lnSpc>
                        <a:spcBef>
                          <a:spcPts val="0"/>
                        </a:spcBef>
                        <a:spcAft>
                          <a:spcPts val="0"/>
                        </a:spcAft>
                        <a:buClr>
                          <a:srgbClr val="8ACCCA"/>
                        </a:buClr>
                        <a:buSzPts val="1000"/>
                        <a:buFont typeface="Noto Sans Symbols"/>
                        <a:buChar char="▪"/>
                      </a:pPr>
                      <a:r>
                        <a:rPr lang="en-GB" sz="2400" u="none" strike="noStrike" cap="none" dirty="0">
                          <a:solidFill>
                            <a:srgbClr val="3D464D"/>
                          </a:solidFill>
                          <a:latin typeface="Calibri"/>
                          <a:ea typeface="Calibri"/>
                          <a:cs typeface="Calibri"/>
                          <a:sym typeface="Calibri"/>
                        </a:rPr>
                        <a:t>Pervasive</a:t>
                      </a:r>
                      <a:endParaRPr sz="2400" u="none" strike="noStrike" cap="none" dirty="0">
                        <a:solidFill>
                          <a:srgbClr val="3D464D"/>
                        </a:solidFill>
                        <a:latin typeface="Calibri"/>
                        <a:ea typeface="Calibri"/>
                        <a:cs typeface="Calibri"/>
                        <a:sym typeface="Calibri"/>
                      </a:endParaRPr>
                    </a:p>
                    <a:p>
                      <a:pPr marL="342900" marR="0" lvl="0" indent="-342900" algn="l" rtl="0">
                        <a:lnSpc>
                          <a:spcPct val="150000"/>
                        </a:lnSpc>
                        <a:spcBef>
                          <a:spcPts val="0"/>
                        </a:spcBef>
                        <a:spcAft>
                          <a:spcPts val="0"/>
                        </a:spcAft>
                        <a:buClr>
                          <a:srgbClr val="8ACCCA"/>
                        </a:buClr>
                        <a:buSzPts val="1000"/>
                        <a:buFont typeface="Noto Sans Symbols"/>
                        <a:buChar char="▪"/>
                      </a:pPr>
                      <a:r>
                        <a:rPr lang="en-GB" sz="2400" u="none" strike="noStrike" cap="none" dirty="0">
                          <a:solidFill>
                            <a:srgbClr val="3D464D"/>
                          </a:solidFill>
                          <a:latin typeface="Calibri"/>
                          <a:ea typeface="Calibri"/>
                          <a:cs typeface="Calibri"/>
                          <a:sym typeface="Calibri"/>
                        </a:rPr>
                        <a:t>Personal (internal)</a:t>
                      </a:r>
                      <a:endParaRPr sz="2400" u="none" strike="noStrike" cap="none" dirty="0">
                        <a:solidFill>
                          <a:srgbClr val="3D464D"/>
                        </a:solidFill>
                        <a:latin typeface="Calibri"/>
                        <a:ea typeface="Calibri"/>
                        <a:cs typeface="Calibri"/>
                        <a:sym typeface="Calibri"/>
                      </a:endParaRPr>
                    </a:p>
                  </a:txBody>
                  <a:tcPr marL="63825" marR="63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85750" marR="0" lvl="0" indent="-285750" algn="l" rtl="0">
                        <a:lnSpc>
                          <a:spcPct val="150000"/>
                        </a:lnSpc>
                        <a:spcBef>
                          <a:spcPts val="0"/>
                        </a:spcBef>
                        <a:spcAft>
                          <a:spcPts val="0"/>
                        </a:spcAft>
                        <a:buClr>
                          <a:srgbClr val="8ACCCA"/>
                        </a:buClr>
                        <a:buSzPts val="1000"/>
                        <a:buFont typeface="Noto Sans Symbols"/>
                        <a:buChar char="▪"/>
                      </a:pPr>
                      <a:r>
                        <a:rPr lang="en-GB" sz="2400" u="none" strike="noStrike" cap="none" dirty="0">
                          <a:solidFill>
                            <a:srgbClr val="3D464D"/>
                          </a:solidFill>
                          <a:latin typeface="Calibri"/>
                          <a:ea typeface="Calibri"/>
                          <a:cs typeface="Calibri"/>
                          <a:sym typeface="Calibri"/>
                        </a:rPr>
                        <a:t>Temporary</a:t>
                      </a:r>
                      <a:endParaRPr sz="2400" u="none" strike="noStrike" cap="none" dirty="0">
                        <a:solidFill>
                          <a:srgbClr val="3D464D"/>
                        </a:solidFill>
                        <a:latin typeface="Calibri"/>
                        <a:ea typeface="Calibri"/>
                        <a:cs typeface="Calibri"/>
                        <a:sym typeface="Calibri"/>
                      </a:endParaRPr>
                    </a:p>
                    <a:p>
                      <a:pPr marL="285750" marR="0" lvl="0" indent="-285750" algn="l" rtl="0">
                        <a:lnSpc>
                          <a:spcPct val="150000"/>
                        </a:lnSpc>
                        <a:spcBef>
                          <a:spcPts val="0"/>
                        </a:spcBef>
                        <a:spcAft>
                          <a:spcPts val="0"/>
                        </a:spcAft>
                        <a:buClr>
                          <a:srgbClr val="8ACCCA"/>
                        </a:buClr>
                        <a:buSzPts val="1000"/>
                        <a:buFont typeface="Noto Sans Symbols"/>
                        <a:buChar char="▪"/>
                      </a:pPr>
                      <a:r>
                        <a:rPr lang="en-GB" sz="2400" u="none" strike="noStrike" cap="none" dirty="0">
                          <a:solidFill>
                            <a:srgbClr val="3D464D"/>
                          </a:solidFill>
                          <a:latin typeface="Calibri"/>
                          <a:ea typeface="Calibri"/>
                          <a:cs typeface="Calibri"/>
                          <a:sym typeface="Calibri"/>
                        </a:rPr>
                        <a:t>Specific</a:t>
                      </a:r>
                      <a:endParaRPr sz="2400" u="none" strike="noStrike" cap="none" dirty="0">
                        <a:solidFill>
                          <a:srgbClr val="3D464D"/>
                        </a:solidFill>
                        <a:latin typeface="Calibri"/>
                        <a:ea typeface="Calibri"/>
                        <a:cs typeface="Calibri"/>
                        <a:sym typeface="Calibri"/>
                      </a:endParaRPr>
                    </a:p>
                    <a:p>
                      <a:pPr marL="285750" marR="0" lvl="0" indent="-285750" algn="l" rtl="0">
                        <a:lnSpc>
                          <a:spcPct val="150000"/>
                        </a:lnSpc>
                        <a:spcBef>
                          <a:spcPts val="0"/>
                        </a:spcBef>
                        <a:spcAft>
                          <a:spcPts val="0"/>
                        </a:spcAft>
                        <a:buClr>
                          <a:srgbClr val="8ACCCA"/>
                        </a:buClr>
                        <a:buSzPts val="1000"/>
                        <a:buFont typeface="Noto Sans Symbols"/>
                        <a:buChar char="▪"/>
                      </a:pPr>
                      <a:r>
                        <a:rPr lang="en-GB" sz="2400" u="none" strike="noStrike" cap="none" dirty="0">
                          <a:solidFill>
                            <a:srgbClr val="3D464D"/>
                          </a:solidFill>
                          <a:latin typeface="Calibri"/>
                          <a:ea typeface="Calibri"/>
                          <a:cs typeface="Calibri"/>
                          <a:sym typeface="Calibri"/>
                        </a:rPr>
                        <a:t>External cause</a:t>
                      </a:r>
                      <a:endParaRPr sz="2400" u="none" strike="noStrike" cap="none" dirty="0">
                        <a:solidFill>
                          <a:srgbClr val="3D464D"/>
                        </a:solidFill>
                        <a:latin typeface="Calibri"/>
                        <a:ea typeface="Calibri"/>
                        <a:cs typeface="Calibri"/>
                        <a:sym typeface="Calibri"/>
                      </a:endParaRPr>
                    </a:p>
                  </a:txBody>
                  <a:tcPr marL="63825" marR="63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55300">
                <a:tc>
                  <a:txBody>
                    <a:bodyPr/>
                    <a:lstStyle/>
                    <a:p>
                      <a:pPr marL="0" marR="0" lvl="0" indent="0" algn="l" rtl="0">
                        <a:lnSpc>
                          <a:spcPct val="150000"/>
                        </a:lnSpc>
                        <a:spcBef>
                          <a:spcPts val="0"/>
                        </a:spcBef>
                        <a:spcAft>
                          <a:spcPts val="0"/>
                        </a:spcAft>
                        <a:buNone/>
                      </a:pPr>
                      <a:r>
                        <a:rPr lang="en-GB" sz="2400" b="1" u="none" strike="noStrike" cap="none" dirty="0">
                          <a:solidFill>
                            <a:srgbClr val="3D464D"/>
                          </a:solidFill>
                          <a:latin typeface="Calibri"/>
                          <a:ea typeface="Calibri"/>
                          <a:cs typeface="Calibri"/>
                          <a:sym typeface="Calibri"/>
                        </a:rPr>
                        <a:t>Pessimistic</a:t>
                      </a:r>
                      <a:endParaRPr sz="2400" u="none" strike="noStrike" cap="none" dirty="0">
                        <a:latin typeface="Calibri"/>
                        <a:ea typeface="Calibri"/>
                        <a:cs typeface="Calibri"/>
                        <a:sym typeface="Calibri"/>
                      </a:endParaRPr>
                    </a:p>
                  </a:txBody>
                  <a:tcPr marL="63825" marR="63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50000"/>
                        </a:lnSpc>
                        <a:spcBef>
                          <a:spcPts val="0"/>
                        </a:spcBef>
                        <a:spcAft>
                          <a:spcPts val="0"/>
                        </a:spcAft>
                        <a:buClr>
                          <a:srgbClr val="8ACCCA"/>
                        </a:buClr>
                        <a:buSzPts val="1000"/>
                        <a:buFont typeface="Noto Sans Symbols"/>
                        <a:buChar char="▪"/>
                      </a:pPr>
                      <a:r>
                        <a:rPr lang="en-GB" sz="2400" u="none" strike="noStrike" cap="none">
                          <a:solidFill>
                            <a:srgbClr val="3D464D"/>
                          </a:solidFill>
                          <a:latin typeface="Calibri"/>
                          <a:ea typeface="Calibri"/>
                          <a:cs typeface="Calibri"/>
                          <a:sym typeface="Calibri"/>
                        </a:rPr>
                        <a:t>Temporary</a:t>
                      </a:r>
                      <a:endParaRPr sz="2400" u="none" strike="noStrike" cap="none">
                        <a:solidFill>
                          <a:srgbClr val="3D464D"/>
                        </a:solidFill>
                        <a:latin typeface="Calibri"/>
                        <a:ea typeface="Calibri"/>
                        <a:cs typeface="Calibri"/>
                        <a:sym typeface="Calibri"/>
                      </a:endParaRPr>
                    </a:p>
                    <a:p>
                      <a:pPr marL="342900" marR="0" lvl="0" indent="-342900" algn="l" rtl="0">
                        <a:lnSpc>
                          <a:spcPct val="150000"/>
                        </a:lnSpc>
                        <a:spcBef>
                          <a:spcPts val="0"/>
                        </a:spcBef>
                        <a:spcAft>
                          <a:spcPts val="0"/>
                        </a:spcAft>
                        <a:buClr>
                          <a:srgbClr val="8ACCCA"/>
                        </a:buClr>
                        <a:buSzPts val="1000"/>
                        <a:buFont typeface="Noto Sans Symbols"/>
                        <a:buChar char="▪"/>
                      </a:pPr>
                      <a:r>
                        <a:rPr lang="en-GB" sz="2400" u="none" strike="noStrike" cap="none">
                          <a:solidFill>
                            <a:srgbClr val="3D464D"/>
                          </a:solidFill>
                          <a:latin typeface="Calibri"/>
                          <a:ea typeface="Calibri"/>
                          <a:cs typeface="Calibri"/>
                          <a:sym typeface="Calibri"/>
                        </a:rPr>
                        <a:t>Specific</a:t>
                      </a:r>
                      <a:endParaRPr sz="2400" u="none" strike="noStrike" cap="none">
                        <a:solidFill>
                          <a:srgbClr val="3D464D"/>
                        </a:solidFill>
                        <a:latin typeface="Calibri"/>
                        <a:ea typeface="Calibri"/>
                        <a:cs typeface="Calibri"/>
                        <a:sym typeface="Calibri"/>
                      </a:endParaRPr>
                    </a:p>
                    <a:p>
                      <a:pPr marL="342900" marR="0" lvl="0" indent="-342900" algn="l" rtl="0">
                        <a:lnSpc>
                          <a:spcPct val="150000"/>
                        </a:lnSpc>
                        <a:spcBef>
                          <a:spcPts val="0"/>
                        </a:spcBef>
                        <a:spcAft>
                          <a:spcPts val="0"/>
                        </a:spcAft>
                        <a:buClr>
                          <a:srgbClr val="8ACCCA"/>
                        </a:buClr>
                        <a:buSzPts val="1000"/>
                        <a:buFont typeface="Noto Sans Symbols"/>
                        <a:buChar char="▪"/>
                      </a:pPr>
                      <a:r>
                        <a:rPr lang="en-GB" sz="2400" u="none" strike="noStrike" cap="none">
                          <a:solidFill>
                            <a:srgbClr val="3D464D"/>
                          </a:solidFill>
                          <a:latin typeface="Calibri"/>
                          <a:ea typeface="Calibri"/>
                          <a:cs typeface="Calibri"/>
                          <a:sym typeface="Calibri"/>
                        </a:rPr>
                        <a:t>External cause</a:t>
                      </a:r>
                      <a:endParaRPr sz="2400" u="none" strike="noStrike" cap="none">
                        <a:solidFill>
                          <a:srgbClr val="3D464D"/>
                        </a:solidFill>
                        <a:latin typeface="Calibri"/>
                        <a:ea typeface="Calibri"/>
                        <a:cs typeface="Calibri"/>
                        <a:sym typeface="Calibri"/>
                      </a:endParaRPr>
                    </a:p>
                  </a:txBody>
                  <a:tcPr marL="63825" marR="63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50000"/>
                        </a:lnSpc>
                        <a:spcBef>
                          <a:spcPts val="0"/>
                        </a:spcBef>
                        <a:spcAft>
                          <a:spcPts val="0"/>
                        </a:spcAft>
                        <a:buClr>
                          <a:srgbClr val="8ACCCA"/>
                        </a:buClr>
                        <a:buSzPts val="1000"/>
                        <a:buFont typeface="Noto Sans Symbols"/>
                        <a:buChar char="▪"/>
                      </a:pPr>
                      <a:r>
                        <a:rPr lang="en-GB" sz="2400" u="none" strike="noStrike" cap="none" dirty="0">
                          <a:solidFill>
                            <a:schemeClr val="dk1"/>
                          </a:solidFill>
                          <a:latin typeface="Calibri"/>
                          <a:ea typeface="Calibri"/>
                          <a:cs typeface="Calibri"/>
                          <a:sym typeface="Calibri"/>
                        </a:rPr>
                        <a:t>Permanent</a:t>
                      </a:r>
                      <a:endParaRPr sz="2400"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8ACCCA"/>
                        </a:buClr>
                        <a:buSzPts val="1000"/>
                        <a:buFont typeface="Noto Sans Symbols"/>
                        <a:buChar char="▪"/>
                      </a:pPr>
                      <a:r>
                        <a:rPr lang="en-GB" sz="2400" u="none" strike="noStrike" cap="none" dirty="0">
                          <a:solidFill>
                            <a:schemeClr val="dk1"/>
                          </a:solidFill>
                          <a:latin typeface="Calibri"/>
                          <a:ea typeface="Calibri"/>
                          <a:cs typeface="Calibri"/>
                          <a:sym typeface="Calibri"/>
                        </a:rPr>
                        <a:t>Pervasive</a:t>
                      </a:r>
                      <a:endParaRPr sz="2400"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8ACCCA"/>
                        </a:buClr>
                        <a:buSzPts val="1000"/>
                        <a:buFont typeface="Noto Sans Symbols"/>
                        <a:buChar char="▪"/>
                      </a:pPr>
                      <a:r>
                        <a:rPr lang="en-GB" sz="2400" u="none" strike="noStrike" cap="none" dirty="0">
                          <a:solidFill>
                            <a:schemeClr val="dk1"/>
                          </a:solidFill>
                          <a:latin typeface="Calibri"/>
                          <a:ea typeface="Calibri"/>
                          <a:cs typeface="Calibri"/>
                          <a:sym typeface="Calibri"/>
                        </a:rPr>
                        <a:t>Personal (internal)</a:t>
                      </a:r>
                      <a:endParaRPr sz="2400" u="none" strike="noStrike" cap="none" dirty="0">
                        <a:solidFill>
                          <a:schemeClr val="dk1"/>
                        </a:solidFill>
                        <a:latin typeface="Calibri"/>
                        <a:ea typeface="Calibri"/>
                        <a:cs typeface="Calibri"/>
                        <a:sym typeface="Calibri"/>
                      </a:endParaRPr>
                    </a:p>
                  </a:txBody>
                  <a:tcPr marL="63825" marR="63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UPRIGHT Video: Emotional Resilience</a:t>
            </a:r>
            <a:endParaRPr lang="da-DK" b="0" dirty="0"/>
          </a:p>
        </p:txBody>
      </p:sp>
      <p:sp>
        <p:nvSpPr>
          <p:cNvPr id="3" name="Pladsholder til tekst 2"/>
          <p:cNvSpPr>
            <a:spLocks noGrp="1"/>
          </p:cNvSpPr>
          <p:nvPr>
            <p:ph type="body" idx="1"/>
          </p:nvPr>
        </p:nvSpPr>
        <p:spPr/>
        <p:txBody>
          <a:bodyPr/>
          <a:lstStyle/>
          <a:p>
            <a:r>
              <a:rPr lang="da-DK" dirty="0"/>
              <a:t>https://youtu.be/e_bHmEYnktU</a:t>
            </a:r>
          </a:p>
        </p:txBody>
      </p:sp>
      <p:pic>
        <p:nvPicPr>
          <p:cNvPr id="4" name="Billede 3"/>
          <p:cNvPicPr>
            <a:picLocks noChangeAspect="1"/>
          </p:cNvPicPr>
          <p:nvPr/>
        </p:nvPicPr>
        <p:blipFill>
          <a:blip r:embed="rId2"/>
          <a:stretch>
            <a:fillRect/>
          </a:stretch>
        </p:blipFill>
        <p:spPr>
          <a:xfrm>
            <a:off x="2639616" y="2492896"/>
            <a:ext cx="6995007" cy="3700340"/>
          </a:xfrm>
          <a:prstGeom prst="rect">
            <a:avLst/>
          </a:prstGeom>
        </p:spPr>
      </p:pic>
    </p:spTree>
    <p:extLst>
      <p:ext uri="{BB962C8B-B14F-4D97-AF65-F5344CB8AC3E}">
        <p14:creationId xmlns:p14="http://schemas.microsoft.com/office/powerpoint/2010/main" val="376885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990600" y="663920"/>
            <a:ext cx="10515600" cy="489527"/>
          </a:xfrm>
          <a:prstGeom prst="rect">
            <a:avLst/>
          </a:prstGeom>
          <a:noFill/>
          <a:ln>
            <a:noFill/>
          </a:ln>
        </p:spPr>
        <p:txBody>
          <a:bodyPr spcFirstLastPara="1" wrap="square" lIns="91425" tIns="45700" rIns="91425" bIns="45700" anchor="ctr" anchorCtr="0">
            <a:noAutofit/>
          </a:bodyPr>
          <a:lstStyle/>
          <a:p>
            <a:pPr lvl="0">
              <a:buSzPts val="1979"/>
            </a:pPr>
            <a:r>
              <a:rPr lang="en-GB" sz="4000" b="0" i="0" u="none" strike="noStrike" cap="none" dirty="0" smtClean="0">
                <a:solidFill>
                  <a:srgbClr val="8ACCCA"/>
                </a:solidFill>
                <a:latin typeface="Calibri"/>
                <a:ea typeface="Calibri"/>
                <a:cs typeface="Calibri"/>
                <a:sym typeface="Calibri"/>
              </a:rPr>
              <a:t>A Story for discussion</a:t>
            </a:r>
            <a:r>
              <a:rPr lang="en-GB" sz="1979" b="1" i="0" u="none" strike="noStrike" cap="none" dirty="0" smtClean="0">
                <a:solidFill>
                  <a:srgbClr val="8ACCCA"/>
                </a:solidFill>
                <a:latin typeface="Calibri"/>
                <a:ea typeface="Calibri"/>
                <a:cs typeface="Calibri"/>
                <a:sym typeface="Calibri"/>
              </a:rPr>
              <a:t/>
            </a:r>
            <a:br>
              <a:rPr lang="en-GB" sz="1979" b="1" i="0" u="none" strike="noStrike" cap="none" dirty="0" smtClean="0">
                <a:solidFill>
                  <a:srgbClr val="8ACCCA"/>
                </a:solidFill>
                <a:latin typeface="Calibri"/>
                <a:ea typeface="Calibri"/>
                <a:cs typeface="Calibri"/>
                <a:sym typeface="Calibri"/>
              </a:rPr>
            </a:br>
            <a:r>
              <a:rPr lang="en-GB" sz="1400" b="1" i="0" u="none" strike="noStrike" cap="none" dirty="0" smtClean="0">
                <a:solidFill>
                  <a:schemeClr val="tx1"/>
                </a:solidFill>
                <a:latin typeface="Calibri"/>
                <a:ea typeface="Calibri"/>
                <a:cs typeface="Calibri"/>
                <a:sym typeface="Calibri"/>
              </a:rPr>
              <a:t>Listen </a:t>
            </a:r>
            <a:r>
              <a:rPr lang="en-GB" sz="1400" b="1" i="0" u="none" strike="noStrike" cap="none" dirty="0">
                <a:solidFill>
                  <a:schemeClr val="tx1"/>
                </a:solidFill>
                <a:latin typeface="Calibri"/>
                <a:ea typeface="Calibri"/>
                <a:cs typeface="Calibri"/>
                <a:sym typeface="Calibri"/>
              </a:rPr>
              <a:t>to the song ”Stronger” on YouTube: </a:t>
            </a:r>
            <a:r>
              <a:rPr lang="en-GB" sz="1400" b="1" i="0" u="none" strike="noStrike" cap="none" dirty="0" smtClean="0">
                <a:solidFill>
                  <a:schemeClr val="tx1"/>
                </a:solidFill>
                <a:latin typeface="Calibri"/>
                <a:ea typeface="Calibri"/>
                <a:cs typeface="Calibri"/>
                <a:sym typeface="Calibri"/>
              </a:rPr>
              <a:t>Afterwards</a:t>
            </a:r>
            <a:r>
              <a:rPr lang="en-GB" sz="1400" b="1" i="0" u="none" strike="noStrike" cap="none" dirty="0">
                <a:solidFill>
                  <a:schemeClr val="tx1"/>
                </a:solidFill>
                <a:latin typeface="Calibri"/>
                <a:ea typeface="Calibri"/>
                <a:cs typeface="Calibri"/>
                <a:sym typeface="Calibri"/>
              </a:rPr>
              <a:t>, read the lyrics aloud in class (teacher or </a:t>
            </a:r>
            <a:r>
              <a:rPr lang="en-GB" sz="1400" b="1" i="0" u="none" strike="noStrike" cap="none" dirty="0" smtClean="0">
                <a:solidFill>
                  <a:schemeClr val="tx1"/>
                </a:solidFill>
                <a:latin typeface="Calibri"/>
                <a:ea typeface="Calibri"/>
                <a:cs typeface="Calibri"/>
                <a:sym typeface="Calibri"/>
              </a:rPr>
              <a:t>student).Discuss </a:t>
            </a:r>
            <a:r>
              <a:rPr lang="en-GB" sz="1400" b="1" i="0" u="none" strike="noStrike" cap="none" dirty="0">
                <a:solidFill>
                  <a:schemeClr val="tx1"/>
                </a:solidFill>
                <a:latin typeface="Calibri"/>
                <a:ea typeface="Calibri"/>
                <a:cs typeface="Calibri"/>
                <a:sym typeface="Calibri"/>
              </a:rPr>
              <a:t>their content.</a:t>
            </a:r>
            <a:r>
              <a:rPr lang="en-GB" sz="1400" b="1" i="0" u="none" strike="noStrike" cap="none" dirty="0">
                <a:solidFill>
                  <a:schemeClr val="tx1"/>
                </a:solidFill>
                <a:sym typeface="Arial"/>
              </a:rPr>
              <a:t/>
            </a:r>
            <a:br>
              <a:rPr lang="en-GB" sz="1400" b="1" i="0" u="none" strike="noStrike" cap="none" dirty="0">
                <a:solidFill>
                  <a:schemeClr val="tx1"/>
                </a:solidFill>
                <a:sym typeface="Arial"/>
              </a:rPr>
            </a:br>
            <a:endParaRPr sz="1400" b="1" i="0" u="none" strike="noStrike" cap="none" dirty="0">
              <a:solidFill>
                <a:schemeClr val="tx1"/>
              </a:solidFill>
              <a:sym typeface="Arial"/>
            </a:endParaRPr>
          </a:p>
        </p:txBody>
      </p:sp>
      <p:sp>
        <p:nvSpPr>
          <p:cNvPr id="119" name="Google Shape;119;p19"/>
          <p:cNvSpPr txBox="1">
            <a:spLocks noGrp="1"/>
          </p:cNvSpPr>
          <p:nvPr>
            <p:ph type="body" idx="1"/>
          </p:nvPr>
        </p:nvSpPr>
        <p:spPr>
          <a:xfrm>
            <a:off x="990600" y="1360581"/>
            <a:ext cx="5181600" cy="4833499"/>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You know the bed feels warmer - sleeping here alone</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You know I dream in colour - and do the things I want</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You think you got the best of me - think you had the last laugh</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but you think that everything good is gone - think you left me broken down</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Thinking I’d come running back - baby you don’t know me, cause you’re dead wrong</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What doesn’t kill you makes you stronger - stand a little taller</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Doesn’t mean I’m lonely when I’m alone</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What doesn’t kill you makes a fighter - footsteps even lighter</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Doesn’t mean I’m over cause you’re gone</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What doesn’t kill you makes you stronger – stronger</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Just me, myself and I</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What doesn’t kill you, makes you stronger – stand a little taller</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Doesn’t mean I’m lonely when I’m alone</a:t>
            </a:r>
            <a:endParaRPr sz="1595" b="0" i="0" u="none" strike="noStrike" cap="none" dirty="0">
              <a:solidFill>
                <a:schemeClr val="dk1"/>
              </a:solidFill>
              <a:latin typeface="Arial"/>
              <a:ea typeface="Arial"/>
              <a:cs typeface="Arial"/>
              <a:sym typeface="Arial"/>
            </a:endParaRPr>
          </a:p>
          <a:p>
            <a:pPr marL="228600" marR="0" lvl="0" indent="-144780" algn="l" rtl="0">
              <a:lnSpc>
                <a:spcPct val="70000"/>
              </a:lnSpc>
              <a:spcBef>
                <a:spcPts val="1000"/>
              </a:spcBef>
              <a:spcAft>
                <a:spcPts val="0"/>
              </a:spcAft>
              <a:buClr>
                <a:srgbClr val="8ACCCA"/>
              </a:buClr>
              <a:buSzPts val="1320"/>
              <a:buFont typeface="Noto Sans Symbols"/>
              <a:buNone/>
            </a:pPr>
            <a:endParaRPr sz="1320" b="0" i="0" u="none" strike="noStrike" cap="none" dirty="0">
              <a:solidFill>
                <a:schemeClr val="dk1"/>
              </a:solidFill>
              <a:latin typeface="Arial"/>
              <a:ea typeface="Arial"/>
              <a:cs typeface="Arial"/>
              <a:sym typeface="Arial"/>
            </a:endParaRPr>
          </a:p>
        </p:txBody>
      </p:sp>
      <p:sp>
        <p:nvSpPr>
          <p:cNvPr id="120" name="Google Shape;120;p19"/>
          <p:cNvSpPr txBox="1">
            <a:spLocks noGrp="1"/>
          </p:cNvSpPr>
          <p:nvPr>
            <p:ph type="body" idx="2"/>
          </p:nvPr>
        </p:nvSpPr>
        <p:spPr>
          <a:xfrm>
            <a:off x="6172200" y="1360581"/>
            <a:ext cx="5181600" cy="5149275"/>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You heard that I was starting over with someone new</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But told you I was moving on over you</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You don’t think that I’d come back – I’d come back swinging</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You try to break me but you see what doesn’t kill you</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Makes you stronger – stand a little taller</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Doesn’t mean I’m lonely when I’m alone</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What doesn’t kill you makes a fighter – footsteps even lighter</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Doesn’t mean I’m over cause you’re gone</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What doesn’t kill you makes you stronger – stronger</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Just me, myself and I</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What doesn’t kill you, makes you stronger – stand a little taller.</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Doesn’t mean I’m lonely when I’m alone</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Thanks to you, I got a new thing started – thanks to you I’m not broken hearted</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Thanks to you I’m finally thinking about me.</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You know in the end the day you left was just my beginning – </a:t>
            </a:r>
            <a:r>
              <a:rPr lang="en-GB" sz="1595" b="0" i="0" u="none" strike="noStrike" cap="none" dirty="0" smtClean="0">
                <a:solidFill>
                  <a:schemeClr val="dk1"/>
                </a:solidFill>
                <a:latin typeface="Arial"/>
                <a:ea typeface="Arial"/>
                <a:cs typeface="Arial"/>
                <a:sym typeface="Arial"/>
              </a:rPr>
              <a:t>in the </a:t>
            </a:r>
            <a:r>
              <a:rPr lang="en-GB" sz="1595" b="0" i="0" u="none" strike="noStrike" cap="none" dirty="0">
                <a:solidFill>
                  <a:schemeClr val="dk1"/>
                </a:solidFill>
                <a:latin typeface="Arial"/>
                <a:ea typeface="Arial"/>
                <a:cs typeface="Arial"/>
                <a:sym typeface="Arial"/>
              </a:rPr>
              <a:t>end.</a:t>
            </a:r>
            <a:endParaRPr sz="1595" b="0"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rgbClr val="8ACCCA"/>
              </a:buClr>
              <a:buSzPts val="1595"/>
              <a:buFont typeface="Noto Sans Symbols"/>
              <a:buNone/>
            </a:pPr>
            <a:r>
              <a:rPr lang="en-GB" sz="1595" b="0" i="0" u="none" strike="noStrike" cap="none" dirty="0">
                <a:solidFill>
                  <a:schemeClr val="dk1"/>
                </a:solidFill>
                <a:latin typeface="Arial"/>
                <a:ea typeface="Arial"/>
                <a:cs typeface="Arial"/>
                <a:sym typeface="Arial"/>
              </a:rPr>
              <a:t>What doesn’t kill you makes you stronger…</a:t>
            </a:r>
            <a:endParaRPr sz="1595" b="0" i="0" u="none" strike="noStrike" cap="none" dirty="0">
              <a:solidFill>
                <a:schemeClr val="dk1"/>
              </a:solidFill>
              <a:latin typeface="Arial"/>
              <a:ea typeface="Arial"/>
              <a:cs typeface="Arial"/>
              <a:sym typeface="Arial"/>
            </a:endParaRPr>
          </a:p>
          <a:p>
            <a:pPr marL="228600" marR="0" lvl="0" indent="-144780" algn="l" rtl="0">
              <a:lnSpc>
                <a:spcPct val="70000"/>
              </a:lnSpc>
              <a:spcBef>
                <a:spcPts val="1000"/>
              </a:spcBef>
              <a:spcAft>
                <a:spcPts val="0"/>
              </a:spcAft>
              <a:buClr>
                <a:srgbClr val="8ACCCA"/>
              </a:buClr>
              <a:buSzPts val="1320"/>
              <a:buFont typeface="Noto Sans Symbols"/>
              <a:buNone/>
            </a:pPr>
            <a:endParaRPr sz="132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985833" y="271617"/>
            <a:ext cx="9906918" cy="6914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Dilemma for discussion</a:t>
            </a:r>
            <a:endParaRPr sz="4400" b="0" i="0" u="none" strike="noStrike" cap="none" dirty="0">
              <a:solidFill>
                <a:srgbClr val="8ACCCA"/>
              </a:solidFill>
              <a:latin typeface="Arial"/>
              <a:ea typeface="Arial"/>
              <a:cs typeface="Arial"/>
              <a:sym typeface="Arial"/>
            </a:endParaRPr>
          </a:p>
        </p:txBody>
      </p:sp>
      <p:sp>
        <p:nvSpPr>
          <p:cNvPr id="126" name="Google Shape;126;p20"/>
          <p:cNvSpPr>
            <a:spLocks noGrp="1"/>
          </p:cNvSpPr>
          <p:nvPr>
            <p:ph type="body" idx="1"/>
          </p:nvPr>
        </p:nvSpPr>
        <p:spPr>
          <a:xfrm>
            <a:off x="1380116" y="1865727"/>
            <a:ext cx="9156457" cy="2907608"/>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8ACCCA"/>
              </a:buClr>
              <a:buSzPts val="2400"/>
              <a:buFont typeface="Noto Sans Symbols"/>
              <a:buNone/>
            </a:pPr>
            <a:r>
              <a:rPr lang="en-GB" sz="2400" b="0" i="0" u="none" strike="noStrike" cap="none">
                <a:solidFill>
                  <a:srgbClr val="000000"/>
                </a:solidFill>
                <a:latin typeface="Arial"/>
                <a:ea typeface="Arial"/>
                <a:cs typeface="Arial"/>
                <a:sym typeface="Arial"/>
              </a:rPr>
              <a:t>In many cultures, it is a custom to mourn for a year when you lose someone close to you. </a:t>
            </a:r>
            <a:endParaRPr sz="2400" b="0" i="0" u="none" strike="noStrike" cap="none">
              <a:solidFill>
                <a:schemeClr val="dk1"/>
              </a:solidFill>
              <a:latin typeface="Arial"/>
              <a:ea typeface="Arial"/>
              <a:cs typeface="Arial"/>
              <a:sym typeface="Arial"/>
            </a:endParaRPr>
          </a:p>
          <a:p>
            <a:pPr marL="0" marR="0" lvl="0" indent="0" algn="ctr" rtl="0">
              <a:lnSpc>
                <a:spcPct val="115000"/>
              </a:lnSpc>
              <a:spcBef>
                <a:spcPts val="2000"/>
              </a:spcBef>
              <a:spcAft>
                <a:spcPts val="0"/>
              </a:spcAft>
              <a:buClr>
                <a:srgbClr val="8ACCCA"/>
              </a:buClr>
              <a:buSzPts val="2400"/>
              <a:buFont typeface="Noto Sans Symbols"/>
              <a:buNone/>
            </a:pPr>
            <a:r>
              <a:rPr lang="en-GB" sz="2400" b="0" i="0" u="none" strike="noStrike" cap="none">
                <a:solidFill>
                  <a:srgbClr val="000000"/>
                </a:solidFill>
                <a:latin typeface="Arial"/>
                <a:ea typeface="Arial"/>
                <a:cs typeface="Arial"/>
                <a:sym typeface="Arial"/>
              </a:rPr>
              <a:t>How can you mourn a loss and at the same time recover from it?</a:t>
            </a:r>
            <a:endParaRPr sz="2400" b="0" i="0" u="none" strike="noStrike" cap="none">
              <a:solidFill>
                <a:schemeClr val="dk1"/>
              </a:solidFill>
              <a:latin typeface="Arial"/>
              <a:ea typeface="Arial"/>
              <a:cs typeface="Arial"/>
              <a:sym typeface="Arial"/>
            </a:endParaRPr>
          </a:p>
          <a:p>
            <a:pPr marL="0" marR="0" lvl="0" indent="0" algn="ctr" rtl="0">
              <a:lnSpc>
                <a:spcPct val="115000"/>
              </a:lnSpc>
              <a:spcBef>
                <a:spcPts val="2000"/>
              </a:spcBef>
              <a:spcAft>
                <a:spcPts val="0"/>
              </a:spcAft>
              <a:buClr>
                <a:srgbClr val="8ACCCA"/>
              </a:buClr>
              <a:buSzPts val="2400"/>
              <a:buFont typeface="Noto Sans Symbols"/>
              <a:buNone/>
            </a:pPr>
            <a:r>
              <a:rPr lang="en-GB" sz="2400" b="0" i="0" u="none" strike="noStrike" cap="none">
                <a:solidFill>
                  <a:srgbClr val="000000"/>
                </a:solidFill>
                <a:latin typeface="Arial"/>
                <a:ea typeface="Arial"/>
                <a:cs typeface="Arial"/>
                <a:sym typeface="Arial"/>
              </a:rPr>
              <a:t>Is it possible to set a certain time for grieving? Why? Why not?</a:t>
            </a: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997591" y="142875"/>
            <a:ext cx="10515600" cy="67858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sym typeface="Arial"/>
              </a:rPr>
              <a:t>Exercise: Positivity </a:t>
            </a:r>
            <a:r>
              <a:rPr lang="en-GB" sz="4400" b="0" i="0" u="none" strike="noStrike" cap="none" dirty="0">
                <a:solidFill>
                  <a:srgbClr val="8ACCCA"/>
                </a:solidFill>
                <a:sym typeface="Arial"/>
              </a:rPr>
              <a:t>ratio</a:t>
            </a:r>
            <a:endParaRPr b="0" dirty="0"/>
          </a:p>
        </p:txBody>
      </p:sp>
      <p:sp>
        <p:nvSpPr>
          <p:cNvPr id="132" name="Google Shape;132;p21"/>
          <p:cNvSpPr>
            <a:spLocks noGrp="1"/>
          </p:cNvSpPr>
          <p:nvPr>
            <p:ph type="body" idx="1"/>
          </p:nvPr>
        </p:nvSpPr>
        <p:spPr>
          <a:xfrm>
            <a:off x="1082180" y="1042989"/>
            <a:ext cx="10271620" cy="5022252"/>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50000"/>
              </a:lnSpc>
              <a:spcBef>
                <a:spcPts val="0"/>
              </a:spcBef>
              <a:spcAft>
                <a:spcPts val="0"/>
              </a:spcAft>
              <a:buClr>
                <a:srgbClr val="8ACCCA"/>
              </a:buClr>
              <a:buSzPts val="1800"/>
              <a:buFont typeface="Noto Sans Symbols"/>
              <a:buNone/>
            </a:pPr>
            <a:r>
              <a:rPr lang="en-GB" sz="1600" b="0" i="0" u="none" strike="noStrike" cap="none" dirty="0">
                <a:solidFill>
                  <a:srgbClr val="000000"/>
                </a:solidFill>
                <a:latin typeface="Arial"/>
                <a:ea typeface="Arial"/>
                <a:cs typeface="Arial"/>
                <a:sym typeface="Arial"/>
              </a:rPr>
              <a:t>Consider your own positivity ratio.</a:t>
            </a:r>
            <a:endParaRPr sz="1600" b="0" i="0" u="none" strike="noStrike" cap="none" dirty="0">
              <a:solidFill>
                <a:schemeClr val="dk1"/>
              </a:solidFill>
              <a:latin typeface="Arial"/>
              <a:ea typeface="Arial"/>
              <a:cs typeface="Arial"/>
              <a:sym typeface="Arial"/>
            </a:endParaRPr>
          </a:p>
          <a:p>
            <a:pPr marL="285750" indent="-285750">
              <a:lnSpc>
                <a:spcPct val="100000"/>
              </a:lnSpc>
              <a:spcBef>
                <a:spcPts val="2000"/>
              </a:spcBef>
              <a:buSzPts val="1800"/>
            </a:pPr>
            <a:r>
              <a:rPr lang="en-GB" sz="1600" b="0" i="0" u="none" strike="noStrike" cap="none" dirty="0">
                <a:solidFill>
                  <a:srgbClr val="000000"/>
                </a:solidFill>
                <a:latin typeface="Arial"/>
                <a:ea typeface="Arial"/>
                <a:cs typeface="Arial"/>
                <a:sym typeface="Arial"/>
              </a:rPr>
              <a:t>Do you have more positive than negative emotions during the day</a:t>
            </a:r>
            <a:r>
              <a:rPr lang="en-GB" sz="1600" b="0" i="0" u="none" strike="noStrike" cap="none" dirty="0" smtClean="0">
                <a:solidFill>
                  <a:srgbClr val="000000"/>
                </a:solidFill>
                <a:latin typeface="Arial"/>
                <a:ea typeface="Arial"/>
                <a:cs typeface="Arial"/>
                <a:sym typeface="Arial"/>
              </a:rPr>
              <a:t>?</a:t>
            </a:r>
          </a:p>
          <a:p>
            <a:pPr marL="285750" indent="-285750">
              <a:lnSpc>
                <a:spcPct val="100000"/>
              </a:lnSpc>
              <a:spcBef>
                <a:spcPts val="2000"/>
              </a:spcBef>
              <a:buSzPts val="1800"/>
            </a:pPr>
            <a:r>
              <a:rPr lang="en-GB" sz="1600" b="0" i="0" u="none" strike="noStrike" cap="none" dirty="0" smtClean="0">
                <a:solidFill>
                  <a:srgbClr val="000000"/>
                </a:solidFill>
                <a:latin typeface="Arial"/>
                <a:ea typeface="Arial"/>
                <a:cs typeface="Arial"/>
                <a:sym typeface="Arial"/>
              </a:rPr>
              <a:t>Do </a:t>
            </a:r>
            <a:r>
              <a:rPr lang="en-GB" sz="1600" b="0" i="0" u="none" strike="noStrike" cap="none" dirty="0">
                <a:solidFill>
                  <a:srgbClr val="000000"/>
                </a:solidFill>
                <a:latin typeface="Arial"/>
                <a:ea typeface="Arial"/>
                <a:cs typeface="Arial"/>
                <a:sym typeface="Arial"/>
              </a:rPr>
              <a:t>you experience the same number of positive emotions as negative emotions? </a:t>
            </a:r>
            <a:endParaRPr lang="en-GB" sz="1600" b="0" i="0" u="none" strike="noStrike" cap="none" dirty="0" smtClean="0">
              <a:solidFill>
                <a:srgbClr val="000000"/>
              </a:solidFill>
              <a:latin typeface="Arial"/>
              <a:ea typeface="Arial"/>
              <a:cs typeface="Arial"/>
              <a:sym typeface="Arial"/>
            </a:endParaRPr>
          </a:p>
          <a:p>
            <a:pPr marL="285750" indent="-285750">
              <a:lnSpc>
                <a:spcPct val="100000"/>
              </a:lnSpc>
              <a:spcBef>
                <a:spcPts val="2000"/>
              </a:spcBef>
              <a:buSzPts val="1800"/>
            </a:pPr>
            <a:r>
              <a:rPr lang="en-GB" sz="1600" b="0" i="0" u="none" strike="noStrike" cap="none" dirty="0" smtClean="0">
                <a:solidFill>
                  <a:srgbClr val="000000"/>
                </a:solidFill>
                <a:latin typeface="Arial"/>
                <a:ea typeface="Arial"/>
                <a:cs typeface="Arial"/>
                <a:sym typeface="Arial"/>
              </a:rPr>
              <a:t>Do </a:t>
            </a:r>
            <a:r>
              <a:rPr lang="en-GB" sz="1600" b="0" i="0" u="none" strike="noStrike" cap="none" dirty="0">
                <a:solidFill>
                  <a:srgbClr val="000000"/>
                </a:solidFill>
                <a:latin typeface="Arial"/>
                <a:ea typeface="Arial"/>
                <a:cs typeface="Arial"/>
                <a:sym typeface="Arial"/>
              </a:rPr>
              <a:t>you have more negative than positive emotions?</a:t>
            </a:r>
            <a:endParaRPr sz="1600" b="0" i="0" u="none" strike="noStrike" cap="none" dirty="0">
              <a:solidFill>
                <a:schemeClr val="dk1"/>
              </a:solidFill>
              <a:latin typeface="Arial"/>
              <a:ea typeface="Arial"/>
              <a:cs typeface="Arial"/>
              <a:sym typeface="Arial"/>
            </a:endParaRPr>
          </a:p>
          <a:p>
            <a:pPr marL="0" marR="0" lvl="0" indent="0" rtl="0">
              <a:lnSpc>
                <a:spcPct val="150000"/>
              </a:lnSpc>
              <a:spcBef>
                <a:spcPts val="2000"/>
              </a:spcBef>
              <a:spcAft>
                <a:spcPts val="0"/>
              </a:spcAft>
              <a:buClr>
                <a:srgbClr val="8ACCCA"/>
              </a:buClr>
              <a:buSzPts val="1800"/>
              <a:buFont typeface="Noto Sans Symbols"/>
              <a:buNone/>
            </a:pPr>
            <a:r>
              <a:rPr lang="en-GB" sz="1600" b="0" i="0" u="none" strike="noStrike" cap="none" dirty="0">
                <a:solidFill>
                  <a:srgbClr val="000000"/>
                </a:solidFill>
                <a:latin typeface="Arial"/>
                <a:ea typeface="Arial"/>
                <a:cs typeface="Arial"/>
                <a:sym typeface="Arial"/>
              </a:rPr>
              <a:t>No matter how many positive emotions you experience, you can always raise your level of such emotions.</a:t>
            </a:r>
            <a:endParaRPr sz="1600" b="0" i="0" u="none" strike="noStrike" cap="none" dirty="0">
              <a:solidFill>
                <a:schemeClr val="dk1"/>
              </a:solidFill>
              <a:latin typeface="Arial"/>
              <a:ea typeface="Arial"/>
              <a:cs typeface="Arial"/>
              <a:sym typeface="Arial"/>
            </a:endParaRPr>
          </a:p>
          <a:p>
            <a:pPr marL="0" marR="0" lvl="0" indent="0" rtl="0">
              <a:lnSpc>
                <a:spcPct val="150000"/>
              </a:lnSpc>
              <a:spcBef>
                <a:spcPts val="2000"/>
              </a:spcBef>
              <a:spcAft>
                <a:spcPts val="0"/>
              </a:spcAft>
              <a:buClr>
                <a:srgbClr val="8ACCCA"/>
              </a:buClr>
              <a:buSzPts val="1800"/>
              <a:buFont typeface="Noto Sans Symbols"/>
              <a:buNone/>
            </a:pPr>
            <a:r>
              <a:rPr lang="en-GB" sz="1600" b="0" i="0" u="none" strike="noStrike" cap="none" dirty="0">
                <a:solidFill>
                  <a:srgbClr val="000000"/>
                </a:solidFill>
                <a:latin typeface="Arial"/>
                <a:ea typeface="Arial"/>
                <a:cs typeface="Arial"/>
                <a:sym typeface="Arial"/>
              </a:rPr>
              <a:t>One way to do so is to create a positive portfolio for one of the emotions that are most important to you. Choose one of the positive emotions from the picture below and create a portfolio, either on your tablet/computer using photos or pictures from the internet or using paper, coloured pens and cuttings from magazines. Use the pictures, drawings, photos, sentences, etc. that improve your mood when you look at them or think about them. Return to your portfolio as often as you need.</a:t>
            </a:r>
            <a:endParaRPr sz="1600" b="0" i="0" u="none" strike="noStrike" cap="none" dirty="0">
              <a:solidFill>
                <a:schemeClr val="dk1"/>
              </a:solidFill>
              <a:latin typeface="Arial"/>
              <a:ea typeface="Arial"/>
              <a:cs typeface="Arial"/>
              <a:sym typeface="Arial"/>
            </a:endParaRPr>
          </a:p>
          <a:p>
            <a:pPr marL="0" marR="0" lvl="0" indent="0" algn="ctr" rtl="0">
              <a:lnSpc>
                <a:spcPct val="115000"/>
              </a:lnSpc>
              <a:spcBef>
                <a:spcPts val="2000"/>
              </a:spcBef>
              <a:spcAft>
                <a:spcPts val="0"/>
              </a:spcAft>
              <a:buClr>
                <a:srgbClr val="8ACCCA"/>
              </a:buClr>
              <a:buSzPts val="1400"/>
              <a:buFont typeface="Noto Sans Symbols"/>
              <a:buNone/>
            </a:pPr>
            <a:endParaRPr sz="1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997591" y="239290"/>
            <a:ext cx="10515600" cy="5492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sym typeface="Arial"/>
              </a:rPr>
              <a:t>Exercise: The </a:t>
            </a:r>
            <a:r>
              <a:rPr lang="en-GB" sz="4400" b="0" i="0" u="none" strike="noStrike" cap="none" dirty="0">
                <a:solidFill>
                  <a:srgbClr val="8ACCCA"/>
                </a:solidFill>
                <a:sym typeface="Arial"/>
              </a:rPr>
              <a:t>mood list</a:t>
            </a:r>
            <a:endParaRPr b="0" dirty="0"/>
          </a:p>
        </p:txBody>
      </p:sp>
      <p:sp>
        <p:nvSpPr>
          <p:cNvPr id="139" name="Google Shape;139;p22"/>
          <p:cNvSpPr>
            <a:spLocks noGrp="1"/>
          </p:cNvSpPr>
          <p:nvPr>
            <p:ph type="body" idx="1"/>
          </p:nvPr>
        </p:nvSpPr>
        <p:spPr>
          <a:xfrm>
            <a:off x="997591" y="855677"/>
            <a:ext cx="10729604" cy="5293454"/>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228600" marR="0" lvl="0" indent="0" algn="l" rtl="0">
              <a:lnSpc>
                <a:spcPct val="100000"/>
              </a:lnSpc>
              <a:spcBef>
                <a:spcPts val="0"/>
              </a:spcBef>
              <a:spcAft>
                <a:spcPts val="0"/>
              </a:spcAft>
              <a:buClr>
                <a:srgbClr val="8ACCCA"/>
              </a:buClr>
              <a:buSzPts val="1400"/>
              <a:buFont typeface="Noto Sans Symbols"/>
              <a:buNone/>
            </a:pPr>
            <a:r>
              <a:rPr lang="en-GB" sz="1200" b="0" i="0" u="none" strike="noStrike" cap="none" dirty="0">
                <a:solidFill>
                  <a:srgbClr val="000000"/>
                </a:solidFill>
                <a:latin typeface="Arial"/>
                <a:ea typeface="Arial"/>
                <a:cs typeface="Arial"/>
                <a:sym typeface="Arial"/>
              </a:rPr>
              <a:t>Make a list of three to five things that put you in a bad mood school, and then make another list of three to five things that put you in a good mood</a:t>
            </a:r>
            <a:r>
              <a:rPr lang="en-GB" sz="1200" b="0"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a:p>
            <a:pPr marL="228600" marR="0" lvl="0" indent="0" algn="l" rtl="0">
              <a:lnSpc>
                <a:spcPct val="92857"/>
              </a:lnSpc>
              <a:spcBef>
                <a:spcPts val="1000"/>
              </a:spcBef>
              <a:spcAft>
                <a:spcPts val="0"/>
              </a:spcAft>
              <a:buClr>
                <a:srgbClr val="8ACCCA"/>
              </a:buClr>
              <a:buSzPts val="1400"/>
              <a:buFont typeface="Noto Sans Symbols"/>
              <a:buNone/>
            </a:pPr>
            <a:r>
              <a:rPr lang="en-GB" sz="1200" b="0" i="0" u="none" strike="noStrike" cap="none" dirty="0">
                <a:solidFill>
                  <a:srgbClr val="8ACCCA"/>
                </a:solidFill>
                <a:latin typeface="Arial"/>
                <a:ea typeface="Arial"/>
                <a:cs typeface="Arial"/>
                <a:sym typeface="Arial"/>
              </a:rPr>
              <a:t>Bad mood</a:t>
            </a:r>
            <a:endParaRPr sz="1200" b="0" i="0" u="none" strike="noStrike" cap="none" dirty="0">
              <a:solidFill>
                <a:srgbClr val="8ACCCA"/>
              </a:solidFill>
              <a:latin typeface="Arial"/>
              <a:ea typeface="Arial"/>
              <a:cs typeface="Arial"/>
              <a:sym typeface="Arial"/>
            </a:endParaRPr>
          </a:p>
          <a:p>
            <a:pPr marL="457200" marR="0" lvl="0" indent="-228600" algn="l" rtl="0">
              <a:lnSpc>
                <a:spcPct val="92857"/>
              </a:lnSpc>
              <a:spcBef>
                <a:spcPts val="1000"/>
              </a:spcBef>
              <a:spcAft>
                <a:spcPts val="0"/>
              </a:spcAft>
              <a:buClr>
                <a:srgbClr val="8ACCCA"/>
              </a:buClr>
              <a:buSzPts val="1400"/>
              <a:buFont typeface="Noto Sans Symbols"/>
              <a:buChar char="▪"/>
            </a:pPr>
            <a:r>
              <a:rPr lang="en-GB" sz="1200" b="0" i="0" u="none" strike="noStrike" cap="none" dirty="0">
                <a:solidFill>
                  <a:srgbClr val="000000"/>
                </a:solidFill>
                <a:latin typeface="Arial"/>
                <a:ea typeface="Arial"/>
                <a:cs typeface="Arial"/>
                <a:sym typeface="Arial"/>
              </a:rPr>
              <a:t>1:</a:t>
            </a:r>
            <a:endParaRPr sz="1200" b="0" i="0" u="none" strike="noStrike" cap="none" dirty="0">
              <a:solidFill>
                <a:schemeClr val="dk1"/>
              </a:solidFill>
              <a:latin typeface="Arial"/>
              <a:ea typeface="Arial"/>
              <a:cs typeface="Arial"/>
              <a:sym typeface="Arial"/>
            </a:endParaRPr>
          </a:p>
          <a:p>
            <a:pPr marL="457200" marR="0" lvl="0" indent="-228600" algn="l" rtl="0">
              <a:lnSpc>
                <a:spcPct val="92857"/>
              </a:lnSpc>
              <a:spcBef>
                <a:spcPts val="1000"/>
              </a:spcBef>
              <a:spcAft>
                <a:spcPts val="0"/>
              </a:spcAft>
              <a:buClr>
                <a:srgbClr val="8ACCCA"/>
              </a:buClr>
              <a:buSzPts val="1400"/>
              <a:buFont typeface="Noto Sans Symbols"/>
              <a:buChar char="▪"/>
            </a:pPr>
            <a:r>
              <a:rPr lang="en-GB" sz="1200" b="0" i="0" u="none" strike="noStrike" cap="none" dirty="0">
                <a:solidFill>
                  <a:srgbClr val="000000"/>
                </a:solidFill>
                <a:latin typeface="Arial"/>
                <a:ea typeface="Arial"/>
                <a:cs typeface="Arial"/>
                <a:sym typeface="Arial"/>
              </a:rPr>
              <a:t>2:</a:t>
            </a:r>
            <a:endParaRPr sz="1200" b="0" i="0" u="none" strike="noStrike" cap="none" dirty="0">
              <a:solidFill>
                <a:schemeClr val="dk1"/>
              </a:solidFill>
              <a:latin typeface="Arial"/>
              <a:ea typeface="Arial"/>
              <a:cs typeface="Arial"/>
              <a:sym typeface="Arial"/>
            </a:endParaRPr>
          </a:p>
          <a:p>
            <a:pPr marL="457200" marR="0" lvl="0" indent="-228600" algn="l" rtl="0">
              <a:lnSpc>
                <a:spcPct val="92857"/>
              </a:lnSpc>
              <a:spcBef>
                <a:spcPts val="1000"/>
              </a:spcBef>
              <a:spcAft>
                <a:spcPts val="0"/>
              </a:spcAft>
              <a:buClr>
                <a:srgbClr val="8ACCCA"/>
              </a:buClr>
              <a:buSzPts val="1400"/>
              <a:buFont typeface="Noto Sans Symbols"/>
              <a:buChar char="▪"/>
            </a:pPr>
            <a:r>
              <a:rPr lang="en-GB" sz="1200" b="0" i="0" u="none" strike="noStrike" cap="none" dirty="0">
                <a:solidFill>
                  <a:srgbClr val="000000"/>
                </a:solidFill>
                <a:latin typeface="Arial"/>
                <a:ea typeface="Arial"/>
                <a:cs typeface="Arial"/>
                <a:sym typeface="Arial"/>
              </a:rPr>
              <a:t>3:</a:t>
            </a:r>
            <a:endParaRPr sz="1200" b="0" i="0" u="none" strike="noStrike" cap="none" dirty="0">
              <a:solidFill>
                <a:schemeClr val="dk1"/>
              </a:solidFill>
              <a:latin typeface="Arial"/>
              <a:ea typeface="Arial"/>
              <a:cs typeface="Arial"/>
              <a:sym typeface="Arial"/>
            </a:endParaRPr>
          </a:p>
          <a:p>
            <a:pPr marL="457200" marR="0" lvl="0" indent="-228600" algn="l" rtl="0">
              <a:lnSpc>
                <a:spcPct val="92857"/>
              </a:lnSpc>
              <a:spcBef>
                <a:spcPts val="1000"/>
              </a:spcBef>
              <a:spcAft>
                <a:spcPts val="0"/>
              </a:spcAft>
              <a:buClr>
                <a:srgbClr val="8ACCCA"/>
              </a:buClr>
              <a:buSzPts val="1400"/>
              <a:buFont typeface="Noto Sans Symbols"/>
              <a:buChar char="▪"/>
            </a:pPr>
            <a:r>
              <a:rPr lang="en-GB" sz="1200" b="0" i="0" u="none" strike="noStrike" cap="none" dirty="0">
                <a:solidFill>
                  <a:srgbClr val="000000"/>
                </a:solidFill>
                <a:latin typeface="Arial"/>
                <a:ea typeface="Arial"/>
                <a:cs typeface="Arial"/>
                <a:sym typeface="Arial"/>
              </a:rPr>
              <a:t>4:</a:t>
            </a:r>
            <a:endParaRPr sz="1200" b="0" i="0" u="none" strike="noStrike" cap="none" dirty="0">
              <a:solidFill>
                <a:schemeClr val="dk1"/>
              </a:solidFill>
              <a:latin typeface="Arial"/>
              <a:ea typeface="Arial"/>
              <a:cs typeface="Arial"/>
              <a:sym typeface="Arial"/>
            </a:endParaRPr>
          </a:p>
          <a:p>
            <a:pPr marL="457200" marR="0" lvl="0" indent="-228600" algn="l" rtl="0">
              <a:lnSpc>
                <a:spcPct val="92857"/>
              </a:lnSpc>
              <a:spcBef>
                <a:spcPts val="1000"/>
              </a:spcBef>
              <a:spcAft>
                <a:spcPts val="0"/>
              </a:spcAft>
              <a:buClr>
                <a:srgbClr val="8ACCCA"/>
              </a:buClr>
              <a:buSzPts val="1400"/>
              <a:buFont typeface="Noto Sans Symbols"/>
              <a:buChar char="▪"/>
            </a:pPr>
            <a:r>
              <a:rPr lang="en-GB" sz="1200" b="0" i="0" u="none" strike="noStrike" cap="none" dirty="0">
                <a:solidFill>
                  <a:srgbClr val="000000"/>
                </a:solidFill>
                <a:latin typeface="Arial"/>
                <a:ea typeface="Arial"/>
                <a:cs typeface="Arial"/>
                <a:sym typeface="Arial"/>
              </a:rPr>
              <a:t>5:</a:t>
            </a:r>
            <a:endParaRPr sz="1200" b="0" i="0" u="none" strike="noStrike" cap="none" dirty="0">
              <a:solidFill>
                <a:schemeClr val="dk1"/>
              </a:solidFill>
              <a:latin typeface="Arial"/>
              <a:ea typeface="Arial"/>
              <a:cs typeface="Arial"/>
              <a:sym typeface="Arial"/>
            </a:endParaRPr>
          </a:p>
          <a:p>
            <a:pPr marL="228600" marR="0" lvl="0" indent="0" algn="l" rtl="0">
              <a:lnSpc>
                <a:spcPct val="92857"/>
              </a:lnSpc>
              <a:spcBef>
                <a:spcPts val="1000"/>
              </a:spcBef>
              <a:spcAft>
                <a:spcPts val="0"/>
              </a:spcAft>
              <a:buClr>
                <a:srgbClr val="8ACCCA"/>
              </a:buClr>
              <a:buSzPts val="1400"/>
              <a:buFont typeface="Noto Sans Symbols"/>
              <a:buNone/>
            </a:pPr>
            <a:r>
              <a:rPr lang="en-GB" sz="1200" b="0" i="0" u="none" strike="noStrike" cap="none" dirty="0">
                <a:solidFill>
                  <a:srgbClr val="8ACCCA"/>
                </a:solidFill>
                <a:latin typeface="Arial"/>
                <a:ea typeface="Arial"/>
                <a:cs typeface="Arial"/>
                <a:sym typeface="Arial"/>
              </a:rPr>
              <a:t>Good mood</a:t>
            </a:r>
            <a:endParaRPr sz="1200" b="0" i="0" u="none" strike="noStrike" cap="none" dirty="0">
              <a:solidFill>
                <a:srgbClr val="8ACCCA"/>
              </a:solidFill>
              <a:latin typeface="Arial"/>
              <a:ea typeface="Arial"/>
              <a:cs typeface="Arial"/>
              <a:sym typeface="Arial"/>
            </a:endParaRPr>
          </a:p>
          <a:p>
            <a:pPr marL="457200" marR="0" lvl="0" indent="-228600" algn="l" rtl="0">
              <a:lnSpc>
                <a:spcPct val="92857"/>
              </a:lnSpc>
              <a:spcBef>
                <a:spcPts val="1000"/>
              </a:spcBef>
              <a:spcAft>
                <a:spcPts val="0"/>
              </a:spcAft>
              <a:buClr>
                <a:srgbClr val="8ACCCA"/>
              </a:buClr>
              <a:buSzPts val="1400"/>
              <a:buFont typeface="Noto Sans Symbols"/>
              <a:buChar char="▪"/>
            </a:pPr>
            <a:r>
              <a:rPr lang="en-GB" sz="1200" b="0" i="0" u="none" strike="noStrike" cap="none" dirty="0">
                <a:solidFill>
                  <a:srgbClr val="000000"/>
                </a:solidFill>
                <a:latin typeface="Arial"/>
                <a:ea typeface="Arial"/>
                <a:cs typeface="Arial"/>
                <a:sym typeface="Arial"/>
              </a:rPr>
              <a:t>1:</a:t>
            </a:r>
            <a:endParaRPr sz="1200" b="0" i="0" u="none" strike="noStrike" cap="none" dirty="0">
              <a:solidFill>
                <a:schemeClr val="dk1"/>
              </a:solidFill>
              <a:latin typeface="Arial"/>
              <a:ea typeface="Arial"/>
              <a:cs typeface="Arial"/>
              <a:sym typeface="Arial"/>
            </a:endParaRPr>
          </a:p>
          <a:p>
            <a:pPr marL="457200" marR="0" lvl="0" indent="-228600" algn="l" rtl="0">
              <a:lnSpc>
                <a:spcPct val="92857"/>
              </a:lnSpc>
              <a:spcBef>
                <a:spcPts val="1000"/>
              </a:spcBef>
              <a:spcAft>
                <a:spcPts val="0"/>
              </a:spcAft>
              <a:buClr>
                <a:srgbClr val="8ACCCA"/>
              </a:buClr>
              <a:buSzPts val="1400"/>
              <a:buFont typeface="Noto Sans Symbols"/>
              <a:buChar char="▪"/>
            </a:pPr>
            <a:r>
              <a:rPr lang="en-GB" sz="1200" b="0" i="0" u="none" strike="noStrike" cap="none" dirty="0">
                <a:solidFill>
                  <a:srgbClr val="000000"/>
                </a:solidFill>
                <a:latin typeface="Arial"/>
                <a:ea typeface="Arial"/>
                <a:cs typeface="Arial"/>
                <a:sym typeface="Arial"/>
              </a:rPr>
              <a:t>2:</a:t>
            </a:r>
            <a:endParaRPr sz="1200" b="0" i="0" u="none" strike="noStrike" cap="none" dirty="0">
              <a:solidFill>
                <a:schemeClr val="dk1"/>
              </a:solidFill>
              <a:latin typeface="Arial"/>
              <a:ea typeface="Arial"/>
              <a:cs typeface="Arial"/>
              <a:sym typeface="Arial"/>
            </a:endParaRPr>
          </a:p>
          <a:p>
            <a:pPr marL="457200" marR="0" lvl="0" indent="-228600" algn="l" rtl="0">
              <a:lnSpc>
                <a:spcPct val="92857"/>
              </a:lnSpc>
              <a:spcBef>
                <a:spcPts val="1000"/>
              </a:spcBef>
              <a:spcAft>
                <a:spcPts val="0"/>
              </a:spcAft>
              <a:buClr>
                <a:srgbClr val="8ACCCA"/>
              </a:buClr>
              <a:buSzPts val="1400"/>
              <a:buFont typeface="Noto Sans Symbols"/>
              <a:buChar char="▪"/>
            </a:pPr>
            <a:r>
              <a:rPr lang="en-GB" sz="1200" b="0" i="0" u="none" strike="noStrike" cap="none" dirty="0">
                <a:solidFill>
                  <a:srgbClr val="000000"/>
                </a:solidFill>
                <a:latin typeface="Arial"/>
                <a:ea typeface="Arial"/>
                <a:cs typeface="Arial"/>
                <a:sym typeface="Arial"/>
              </a:rPr>
              <a:t>3:</a:t>
            </a:r>
            <a:endParaRPr sz="1200" b="0" i="0" u="none" strike="noStrike" cap="none" dirty="0">
              <a:solidFill>
                <a:schemeClr val="dk1"/>
              </a:solidFill>
              <a:latin typeface="Arial"/>
              <a:ea typeface="Arial"/>
              <a:cs typeface="Arial"/>
              <a:sym typeface="Arial"/>
            </a:endParaRPr>
          </a:p>
          <a:p>
            <a:pPr marL="457200" marR="0" lvl="0" indent="-228600" algn="l" rtl="0">
              <a:lnSpc>
                <a:spcPct val="92857"/>
              </a:lnSpc>
              <a:spcBef>
                <a:spcPts val="1000"/>
              </a:spcBef>
              <a:spcAft>
                <a:spcPts val="0"/>
              </a:spcAft>
              <a:buClr>
                <a:srgbClr val="8ACCCA"/>
              </a:buClr>
              <a:buSzPts val="1400"/>
              <a:buFont typeface="Noto Sans Symbols"/>
              <a:buChar char="▪"/>
            </a:pPr>
            <a:r>
              <a:rPr lang="en-GB" sz="1200" b="0" i="0" u="none" strike="noStrike" cap="none" dirty="0">
                <a:solidFill>
                  <a:srgbClr val="000000"/>
                </a:solidFill>
                <a:latin typeface="Arial"/>
                <a:ea typeface="Arial"/>
                <a:cs typeface="Arial"/>
                <a:sym typeface="Arial"/>
              </a:rPr>
              <a:t>4:</a:t>
            </a:r>
            <a:endParaRPr sz="1200" b="0" i="0" u="none" strike="noStrike" cap="none" dirty="0">
              <a:solidFill>
                <a:schemeClr val="dk1"/>
              </a:solidFill>
              <a:latin typeface="Arial"/>
              <a:ea typeface="Arial"/>
              <a:cs typeface="Arial"/>
              <a:sym typeface="Arial"/>
            </a:endParaRPr>
          </a:p>
          <a:p>
            <a:pPr marL="457200" marR="0" lvl="0" indent="-228600" algn="l" rtl="0">
              <a:lnSpc>
                <a:spcPct val="92857"/>
              </a:lnSpc>
              <a:spcBef>
                <a:spcPts val="1000"/>
              </a:spcBef>
              <a:spcAft>
                <a:spcPts val="0"/>
              </a:spcAft>
              <a:buClr>
                <a:srgbClr val="8ACCCA"/>
              </a:buClr>
              <a:buSzPts val="1400"/>
              <a:buFont typeface="Noto Sans Symbols"/>
              <a:buChar char="▪"/>
            </a:pPr>
            <a:r>
              <a:rPr lang="en-GB" sz="1200" b="0" i="0" u="none" strike="noStrike" cap="none" dirty="0">
                <a:solidFill>
                  <a:srgbClr val="000000"/>
                </a:solidFill>
                <a:latin typeface="Arial"/>
                <a:ea typeface="Arial"/>
                <a:cs typeface="Arial"/>
                <a:sym typeface="Arial"/>
              </a:rPr>
              <a:t>5:</a:t>
            </a:r>
            <a:endParaRPr sz="1200" b="0" i="0" u="none" strike="noStrike" cap="none" dirty="0">
              <a:solidFill>
                <a:schemeClr val="dk1"/>
              </a:solidFill>
              <a:latin typeface="Arial"/>
              <a:ea typeface="Arial"/>
              <a:cs typeface="Arial"/>
              <a:sym typeface="Arial"/>
            </a:endParaRPr>
          </a:p>
          <a:p>
            <a:pPr marL="228600" marR="0" lvl="0" indent="0" algn="l" rtl="0">
              <a:lnSpc>
                <a:spcPct val="100000"/>
              </a:lnSpc>
              <a:spcBef>
                <a:spcPts val="1000"/>
              </a:spcBef>
              <a:spcAft>
                <a:spcPts val="0"/>
              </a:spcAft>
              <a:buClr>
                <a:srgbClr val="8ACCCA"/>
              </a:buClr>
              <a:buSzPts val="1400"/>
              <a:buFont typeface="Noto Sans Symbols"/>
              <a:buNone/>
            </a:pPr>
            <a:r>
              <a:rPr lang="en-GB" sz="1200" b="0" i="0" u="none" strike="noStrike" cap="none" dirty="0">
                <a:solidFill>
                  <a:srgbClr val="000000"/>
                </a:solidFill>
                <a:latin typeface="Arial"/>
                <a:ea typeface="Arial"/>
                <a:cs typeface="Arial"/>
                <a:sym typeface="Arial"/>
              </a:rPr>
              <a:t>When you have finished your list, raise your hand and find a partner. First, tell your partner what is on your bad-mood list, and then, what is on your good-mood list.</a:t>
            </a:r>
            <a:endParaRPr sz="1200" b="0" i="0" u="none" strike="noStrike" cap="none" dirty="0">
              <a:solidFill>
                <a:schemeClr val="dk1"/>
              </a:solidFill>
              <a:latin typeface="Arial"/>
              <a:ea typeface="Arial"/>
              <a:cs typeface="Arial"/>
              <a:sym typeface="Arial"/>
            </a:endParaRPr>
          </a:p>
          <a:p>
            <a:pPr marL="228600" marR="0" lvl="0" indent="0" algn="l" rtl="0">
              <a:lnSpc>
                <a:spcPct val="100000"/>
              </a:lnSpc>
              <a:spcBef>
                <a:spcPts val="1000"/>
              </a:spcBef>
              <a:spcAft>
                <a:spcPts val="0"/>
              </a:spcAft>
              <a:buClr>
                <a:srgbClr val="8ACCCA"/>
              </a:buClr>
              <a:buSzPts val="1400"/>
              <a:buFont typeface="Noto Sans Symbols"/>
              <a:buNone/>
            </a:pPr>
            <a:r>
              <a:rPr lang="en-GB" sz="1200" b="0" i="0" u="none" strike="noStrike" cap="none" dirty="0">
                <a:solidFill>
                  <a:schemeClr val="dk1"/>
                </a:solidFill>
                <a:latin typeface="Arial"/>
                <a:ea typeface="Arial"/>
                <a:cs typeface="Arial"/>
                <a:sym typeface="Arial"/>
              </a:rPr>
              <a:t>Ask your partner for another good mood activity on his/her list and complete your list.</a:t>
            </a:r>
            <a:endParaRPr sz="1200" b="0" i="0" u="none" strike="noStrike" cap="none" dirty="0">
              <a:solidFill>
                <a:schemeClr val="dk1"/>
              </a:solidFill>
              <a:latin typeface="Arial"/>
              <a:ea typeface="Arial"/>
              <a:cs typeface="Arial"/>
              <a:sym typeface="Arial"/>
            </a:endParaRPr>
          </a:p>
          <a:p>
            <a:pPr marL="228600" marR="0" lvl="0" indent="0" algn="l" rtl="0">
              <a:lnSpc>
                <a:spcPct val="100000"/>
              </a:lnSpc>
              <a:spcBef>
                <a:spcPts val="1000"/>
              </a:spcBef>
              <a:spcAft>
                <a:spcPts val="0"/>
              </a:spcAft>
              <a:buClr>
                <a:srgbClr val="8ACCCA"/>
              </a:buClr>
              <a:buSzPts val="1400"/>
              <a:buFont typeface="Noto Sans Symbols"/>
              <a:buNone/>
            </a:pPr>
            <a:r>
              <a:rPr lang="en-GB" sz="1200" b="0" i="0" u="none" strike="noStrike" cap="none" dirty="0">
                <a:solidFill>
                  <a:srgbClr val="000000"/>
                </a:solidFill>
                <a:latin typeface="Arial"/>
                <a:ea typeface="Arial"/>
                <a:cs typeface="Arial"/>
                <a:sym typeface="Arial"/>
              </a:rPr>
              <a:t>Change the roles and listen to your partner, and then, give him or her an example of something else that creates a good mood.</a:t>
            </a:r>
            <a:endParaRPr sz="12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980813" y="243833"/>
            <a:ext cx="10515600" cy="62316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Exercise: Using </a:t>
            </a:r>
            <a:r>
              <a:rPr lang="en-GB" sz="4400" b="0" i="0" u="none" strike="noStrike" cap="none" dirty="0">
                <a:solidFill>
                  <a:srgbClr val="8ACCCA"/>
                </a:solidFill>
                <a:latin typeface="Arial"/>
                <a:ea typeface="Arial"/>
                <a:cs typeface="Arial"/>
                <a:sym typeface="Arial"/>
              </a:rPr>
              <a:t>hope to reach my goal</a:t>
            </a:r>
            <a:endParaRPr sz="4400" b="0" i="0" u="none" strike="noStrike" cap="none" dirty="0">
              <a:solidFill>
                <a:srgbClr val="8ACCCA"/>
              </a:solidFill>
              <a:latin typeface="Arial"/>
              <a:ea typeface="Arial"/>
              <a:cs typeface="Arial"/>
              <a:sym typeface="Arial"/>
            </a:endParaRPr>
          </a:p>
        </p:txBody>
      </p:sp>
      <p:graphicFrame>
        <p:nvGraphicFramePr>
          <p:cNvPr id="145" name="Google Shape;145;p23"/>
          <p:cNvGraphicFramePr/>
          <p:nvPr/>
        </p:nvGraphicFramePr>
        <p:xfrm>
          <a:off x="3039110" y="2561654"/>
          <a:ext cx="6113800" cy="2483612"/>
        </p:xfrm>
        <a:graphic>
          <a:graphicData uri="http://schemas.openxmlformats.org/drawingml/2006/table">
            <a:tbl>
              <a:tblPr>
                <a:noFill/>
                <a:tableStyleId>{420F14AB-03A4-4DEA-862E-914F8C0C1FB9}</a:tableStyleId>
              </a:tblPr>
              <a:tblGrid>
                <a:gridCol w="1528450">
                  <a:extLst>
                    <a:ext uri="{9D8B030D-6E8A-4147-A177-3AD203B41FA5}">
                      <a16:colId xmlns:a16="http://schemas.microsoft.com/office/drawing/2014/main" val="20000"/>
                    </a:ext>
                  </a:extLst>
                </a:gridCol>
                <a:gridCol w="1528450">
                  <a:extLst>
                    <a:ext uri="{9D8B030D-6E8A-4147-A177-3AD203B41FA5}">
                      <a16:colId xmlns:a16="http://schemas.microsoft.com/office/drawing/2014/main" val="20001"/>
                    </a:ext>
                  </a:extLst>
                </a:gridCol>
                <a:gridCol w="1528450">
                  <a:extLst>
                    <a:ext uri="{9D8B030D-6E8A-4147-A177-3AD203B41FA5}">
                      <a16:colId xmlns:a16="http://schemas.microsoft.com/office/drawing/2014/main" val="20002"/>
                    </a:ext>
                  </a:extLst>
                </a:gridCol>
                <a:gridCol w="1528450">
                  <a:extLst>
                    <a:ext uri="{9D8B030D-6E8A-4147-A177-3AD203B41FA5}">
                      <a16:colId xmlns:a16="http://schemas.microsoft.com/office/drawing/2014/main" val="20003"/>
                    </a:ext>
                  </a:extLst>
                </a:gridCol>
              </a:tblGrid>
              <a:tr h="139700">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pathways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barriers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strategies to overcome barriers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goal</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9700">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6" name="Google Shape;146;p23"/>
          <p:cNvSpPr/>
          <p:nvPr/>
        </p:nvSpPr>
        <p:spPr>
          <a:xfrm>
            <a:off x="1166070" y="1057566"/>
            <a:ext cx="10444294" cy="5250956"/>
          </a:xfrm>
          <a:prstGeom prst="roundRect">
            <a:avLst>
              <a:gd name="adj" fmla="val 16667"/>
            </a:avLst>
          </a:prstGeom>
          <a:solidFill>
            <a:schemeClr val="lt1"/>
          </a:solidFill>
          <a:ln w="12700" cap="flat" cmpd="sng">
            <a:solidFill>
              <a:srgbClr val="8ACCCA"/>
            </a:solidFill>
            <a:prstDash val="solid"/>
            <a:miter lim="800000"/>
            <a:headEnd type="none" w="sm" len="sm"/>
            <a:tailEnd type="none" w="sm" len="sm"/>
          </a:ln>
        </p:spPr>
        <p:txBody>
          <a:bodyPr spcFirstLastPara="1" wrap="square" lIns="91425" tIns="45700" rIns="91425" bIns="45700" anchor="t" anchorCtr="1">
            <a:noAutofit/>
          </a:bodyPr>
          <a:lstStyle/>
          <a:p>
            <a:r>
              <a:rPr lang="en-US" sz="1600" dirty="0"/>
              <a:t>In the model below, you start by stating a goal and write it in the right column.</a:t>
            </a:r>
          </a:p>
          <a:p>
            <a:r>
              <a:rPr lang="en-US" sz="1600" dirty="0"/>
              <a:t>Then, you think of possible pathways to reach your goal (at least three pathways). Write them in</a:t>
            </a:r>
          </a:p>
          <a:p>
            <a:r>
              <a:rPr lang="en-US" sz="1600" dirty="0" smtClean="0"/>
              <a:t>the left column</a:t>
            </a:r>
            <a:r>
              <a:rPr lang="es-ES" sz="1600" dirty="0" smtClean="0"/>
              <a:t>.</a:t>
            </a:r>
            <a:endParaRPr lang="es-ES" sz="1600" dirty="0"/>
          </a:p>
          <a:p>
            <a:r>
              <a:rPr lang="en-US" sz="1600" dirty="0"/>
              <a:t>In the column for barriers, you write all the things that could possibly prevent you from succeeding.</a:t>
            </a:r>
          </a:p>
          <a:p>
            <a:r>
              <a:rPr lang="en-US" sz="1600" dirty="0"/>
              <a:t>For each barrier, give a strategy to overcome it in the next column. </a:t>
            </a:r>
            <a:r>
              <a:rPr lang="en-GB" sz="1800" dirty="0" smtClean="0">
                <a:solidFill>
                  <a:schemeClr val="lt1"/>
                </a:solidFill>
                <a:latin typeface="Calibri"/>
                <a:ea typeface="Calibri"/>
                <a:cs typeface="Calibri"/>
                <a:sym typeface="Calibri"/>
              </a:rPr>
              <a:t>Then</a:t>
            </a:r>
            <a:r>
              <a:rPr lang="en-GB" sz="1800" dirty="0">
                <a:solidFill>
                  <a:schemeClr val="lt1"/>
                </a:solidFill>
                <a:latin typeface="Calibri"/>
                <a:ea typeface="Calibri"/>
                <a:cs typeface="Calibri"/>
                <a:sym typeface="Calibri"/>
              </a:rPr>
              <a:t>, you think of possible pathways to reach your goal  (at least three pathways). Write them in the left column.</a:t>
            </a: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lt1"/>
                </a:solidFill>
                <a:latin typeface="Calibri"/>
                <a:ea typeface="Calibri"/>
                <a:cs typeface="Calibri"/>
                <a:sym typeface="Calibri"/>
              </a:rPr>
              <a:t>In the column for barriers, you write all the things that could possibly prevent you from succeeding.</a:t>
            </a: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lt1"/>
                </a:solidFill>
                <a:latin typeface="Calibri"/>
                <a:ea typeface="Calibri"/>
                <a:cs typeface="Calibri"/>
                <a:sym typeface="Calibri"/>
              </a:rPr>
              <a:t>For each barrier, give a strategy to overcome it in the next column.</a:t>
            </a:r>
            <a:endParaRPr sz="1800" dirty="0">
              <a:solidFill>
                <a:schemeClr val="lt1"/>
              </a:solidFill>
              <a:latin typeface="Calibri"/>
              <a:ea typeface="Calibri"/>
              <a:cs typeface="Calibri"/>
              <a:sym typeface="Calibri"/>
            </a:endParaRPr>
          </a:p>
        </p:txBody>
      </p:sp>
      <p:sp>
        <p:nvSpPr>
          <p:cNvPr id="147" name="Google Shape;147;p23"/>
          <p:cNvSpPr/>
          <p:nvPr/>
        </p:nvSpPr>
        <p:spPr>
          <a:xfrm>
            <a:off x="3038475" y="2562225"/>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48" name="Google Shape;148;p23"/>
          <p:cNvGraphicFramePr/>
          <p:nvPr/>
        </p:nvGraphicFramePr>
        <p:xfrm>
          <a:off x="2303646" y="3429000"/>
          <a:ext cx="7584700" cy="2483612"/>
        </p:xfrm>
        <a:graphic>
          <a:graphicData uri="http://schemas.openxmlformats.org/drawingml/2006/table">
            <a:tbl>
              <a:tblPr>
                <a:noFill/>
                <a:tableStyleId>{420F14AB-03A4-4DEA-862E-914F8C0C1FB9}</a:tableStyleId>
              </a:tblPr>
              <a:tblGrid>
                <a:gridCol w="1896175">
                  <a:extLst>
                    <a:ext uri="{9D8B030D-6E8A-4147-A177-3AD203B41FA5}">
                      <a16:colId xmlns:a16="http://schemas.microsoft.com/office/drawing/2014/main" val="20000"/>
                    </a:ext>
                  </a:extLst>
                </a:gridCol>
                <a:gridCol w="1896175">
                  <a:extLst>
                    <a:ext uri="{9D8B030D-6E8A-4147-A177-3AD203B41FA5}">
                      <a16:colId xmlns:a16="http://schemas.microsoft.com/office/drawing/2014/main" val="20001"/>
                    </a:ext>
                  </a:extLst>
                </a:gridCol>
                <a:gridCol w="1896175">
                  <a:extLst>
                    <a:ext uri="{9D8B030D-6E8A-4147-A177-3AD203B41FA5}">
                      <a16:colId xmlns:a16="http://schemas.microsoft.com/office/drawing/2014/main" val="20002"/>
                    </a:ext>
                  </a:extLst>
                </a:gridCol>
                <a:gridCol w="1896175">
                  <a:extLst>
                    <a:ext uri="{9D8B030D-6E8A-4147-A177-3AD203B41FA5}">
                      <a16:colId xmlns:a16="http://schemas.microsoft.com/office/drawing/2014/main" val="20003"/>
                    </a:ext>
                  </a:extLst>
                </a:gridCol>
              </a:tblGrid>
              <a:tr h="367400">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pathways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barriers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strategies to overcome barriers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goal</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20725">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9" name="Google Shape;149;p23"/>
          <p:cNvSpPr/>
          <p:nvPr/>
        </p:nvSpPr>
        <p:spPr>
          <a:xfrm>
            <a:off x="1554906" y="3685269"/>
            <a:ext cx="15125300" cy="5462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UPRIGHT </a:t>
            </a:r>
            <a:r>
              <a:rPr lang="en-US" b="0" dirty="0" smtClean="0"/>
              <a:t>Overview</a:t>
            </a:r>
            <a:endParaRPr lang="en-US" b="0" dirty="0"/>
          </a:p>
        </p:txBody>
      </p:sp>
      <p:pic>
        <p:nvPicPr>
          <p:cNvPr id="4" name="Billede 3"/>
          <p:cNvPicPr>
            <a:picLocks noChangeAspect="1"/>
          </p:cNvPicPr>
          <p:nvPr/>
        </p:nvPicPr>
        <p:blipFill>
          <a:blip r:embed="rId2"/>
          <a:stretch>
            <a:fillRect/>
          </a:stretch>
        </p:blipFill>
        <p:spPr>
          <a:xfrm>
            <a:off x="2063552" y="1759493"/>
            <a:ext cx="6701742" cy="4288420"/>
          </a:xfrm>
          <a:prstGeom prst="rect">
            <a:avLst/>
          </a:prstGeom>
        </p:spPr>
      </p:pic>
      <p:sp>
        <p:nvSpPr>
          <p:cNvPr id="3" name="Pladsholder til tekst 2"/>
          <p:cNvSpPr>
            <a:spLocks noGrp="1"/>
          </p:cNvSpPr>
          <p:nvPr>
            <p:ph type="body" idx="1"/>
          </p:nvPr>
        </p:nvSpPr>
        <p:spPr/>
        <p:txBody>
          <a:bodyPr/>
          <a:lstStyle/>
          <a:p>
            <a:endParaRPr lang="da-DK" dirty="0"/>
          </a:p>
        </p:txBody>
      </p:sp>
      <p:sp>
        <p:nvSpPr>
          <p:cNvPr id="5" name="5-takket stjerne 4"/>
          <p:cNvSpPr/>
          <p:nvPr/>
        </p:nvSpPr>
        <p:spPr>
          <a:xfrm>
            <a:off x="6600056" y="4869160"/>
            <a:ext cx="288032" cy="26632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37217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1052945" y="204505"/>
            <a:ext cx="9906918" cy="6914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Exercise: Finding </a:t>
            </a:r>
            <a:r>
              <a:rPr lang="en-GB" sz="4400" b="0" i="0" u="none" strike="noStrike" cap="none" dirty="0">
                <a:solidFill>
                  <a:srgbClr val="8ACCCA"/>
                </a:solidFill>
                <a:latin typeface="Arial"/>
                <a:ea typeface="Arial"/>
                <a:cs typeface="Arial"/>
                <a:sym typeface="Arial"/>
              </a:rPr>
              <a:t>the will</a:t>
            </a:r>
            <a:endParaRPr sz="4400" b="0" i="0" u="none" strike="noStrike" cap="none" dirty="0">
              <a:solidFill>
                <a:srgbClr val="8ACCCA"/>
              </a:solidFill>
              <a:latin typeface="Arial"/>
              <a:ea typeface="Arial"/>
              <a:cs typeface="Arial"/>
              <a:sym typeface="Arial"/>
            </a:endParaRPr>
          </a:p>
        </p:txBody>
      </p:sp>
      <p:sp>
        <p:nvSpPr>
          <p:cNvPr id="155" name="Google Shape;155;p24"/>
          <p:cNvSpPr>
            <a:spLocks noGrp="1"/>
          </p:cNvSpPr>
          <p:nvPr>
            <p:ph type="body" idx="1"/>
          </p:nvPr>
        </p:nvSpPr>
        <p:spPr>
          <a:xfrm>
            <a:off x="1343472" y="1124744"/>
            <a:ext cx="10016582" cy="5122302"/>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15000"/>
              </a:lnSpc>
              <a:spcBef>
                <a:spcPts val="0"/>
              </a:spcBef>
              <a:spcAft>
                <a:spcPts val="0"/>
              </a:spcAft>
              <a:buClr>
                <a:srgbClr val="8ACCCA"/>
              </a:buClr>
              <a:buSzPts val="2400"/>
              <a:buFont typeface="Noto Sans Symbols"/>
              <a:buNone/>
            </a:pPr>
            <a:endParaRPr lang="en-GB" sz="2200" b="0" i="0" u="none" strike="noStrike" cap="none" dirty="0" smtClean="0">
              <a:solidFill>
                <a:schemeClr val="dk1"/>
              </a:solidFill>
              <a:sym typeface="Arial"/>
            </a:endParaRPr>
          </a:p>
          <a:p>
            <a:pPr marL="0" marR="0" lvl="0" indent="0" rtl="0">
              <a:lnSpc>
                <a:spcPct val="115000"/>
              </a:lnSpc>
              <a:spcBef>
                <a:spcPts val="0"/>
              </a:spcBef>
              <a:spcAft>
                <a:spcPts val="0"/>
              </a:spcAft>
              <a:buClr>
                <a:srgbClr val="8ACCCA"/>
              </a:buClr>
              <a:buSzPts val="2400"/>
              <a:buFont typeface="Noto Sans Symbols"/>
              <a:buNone/>
            </a:pPr>
            <a:r>
              <a:rPr lang="en-GB" sz="2200" b="0" i="0" u="none" strike="noStrike" cap="none" dirty="0" smtClean="0">
                <a:solidFill>
                  <a:schemeClr val="dk1"/>
                </a:solidFill>
                <a:sym typeface="Arial"/>
              </a:rPr>
              <a:t>Find </a:t>
            </a:r>
            <a:r>
              <a:rPr lang="en-GB" sz="2200" b="0" i="0" u="none" strike="noStrike" cap="none" dirty="0">
                <a:solidFill>
                  <a:schemeClr val="dk1"/>
                </a:solidFill>
                <a:sym typeface="Arial"/>
              </a:rPr>
              <a:t>a partner and interview each other using pen and paper or smartphones.</a:t>
            </a:r>
            <a:endParaRPr sz="2200" b="0" i="0" u="none" strike="noStrike" cap="none" dirty="0">
              <a:solidFill>
                <a:schemeClr val="dk1"/>
              </a:solidFill>
              <a:sym typeface="Arial"/>
            </a:endParaRPr>
          </a:p>
          <a:p>
            <a:pPr marL="0" marR="0" lvl="0" indent="0" rtl="0">
              <a:lnSpc>
                <a:spcPct val="115000"/>
              </a:lnSpc>
              <a:spcBef>
                <a:spcPts val="2000"/>
              </a:spcBef>
              <a:spcAft>
                <a:spcPts val="0"/>
              </a:spcAft>
              <a:buClr>
                <a:srgbClr val="8ACCCA"/>
              </a:buClr>
              <a:buSzPts val="2400"/>
              <a:buFont typeface="Noto Sans Symbols"/>
              <a:buNone/>
            </a:pPr>
            <a:r>
              <a:rPr lang="en-GB" sz="2200" b="0" i="0" u="none" strike="noStrike" cap="none" dirty="0">
                <a:solidFill>
                  <a:schemeClr val="dk1"/>
                </a:solidFill>
                <a:sym typeface="Arial"/>
              </a:rPr>
              <a:t>Ask the following questions:</a:t>
            </a:r>
            <a:endParaRPr sz="2200" b="0" i="0" u="none" strike="noStrike" cap="none" dirty="0">
              <a:solidFill>
                <a:schemeClr val="dk1"/>
              </a:solidFill>
              <a:sym typeface="Arial"/>
            </a:endParaRPr>
          </a:p>
          <a:p>
            <a:pPr marL="0" indent="0">
              <a:lnSpc>
                <a:spcPct val="115000"/>
              </a:lnSpc>
              <a:spcBef>
                <a:spcPts val="2000"/>
              </a:spcBef>
              <a:buNone/>
            </a:pPr>
            <a:r>
              <a:rPr lang="en-GB" sz="2200" b="0" i="0" u="none" strike="noStrike" cap="none" dirty="0">
                <a:solidFill>
                  <a:schemeClr val="dk1"/>
                </a:solidFill>
                <a:sym typeface="Arial"/>
              </a:rPr>
              <a:t>If things get tough or do not go according to plan, </a:t>
            </a:r>
            <a:endParaRPr sz="2200" b="0" i="0" u="none" strike="noStrike" cap="none" dirty="0">
              <a:solidFill>
                <a:schemeClr val="dk1"/>
              </a:solidFill>
              <a:sym typeface="Arial"/>
            </a:endParaRPr>
          </a:p>
          <a:p>
            <a:pPr marL="342900" indent="-342900">
              <a:lnSpc>
                <a:spcPct val="115000"/>
              </a:lnSpc>
              <a:spcBef>
                <a:spcPts val="2000"/>
              </a:spcBef>
            </a:pPr>
            <a:r>
              <a:rPr lang="en-GB" sz="2200" dirty="0"/>
              <a:t>h</a:t>
            </a:r>
            <a:r>
              <a:rPr lang="en-GB" sz="2200" b="0" i="0" u="none" strike="noStrike" cap="none" dirty="0" smtClean="0">
                <a:solidFill>
                  <a:schemeClr val="dk1"/>
                </a:solidFill>
                <a:sym typeface="Arial"/>
              </a:rPr>
              <a:t>ow </a:t>
            </a:r>
            <a:r>
              <a:rPr lang="en-GB" sz="2200" b="0" i="0" u="none" strike="noStrike" cap="none" dirty="0">
                <a:solidFill>
                  <a:schemeClr val="dk1"/>
                </a:solidFill>
                <a:sym typeface="Arial"/>
              </a:rPr>
              <a:t>can you find the energy to move towards your goal?</a:t>
            </a:r>
            <a:endParaRPr sz="2200" b="0" i="0" u="none" strike="noStrike" cap="none" dirty="0">
              <a:solidFill>
                <a:schemeClr val="dk1"/>
              </a:solidFill>
              <a:sym typeface="Arial"/>
            </a:endParaRPr>
          </a:p>
          <a:p>
            <a:pPr marL="342900" indent="-342900">
              <a:lnSpc>
                <a:spcPct val="115000"/>
              </a:lnSpc>
              <a:spcBef>
                <a:spcPts val="2000"/>
              </a:spcBef>
            </a:pPr>
            <a:r>
              <a:rPr lang="en-GB" sz="2200" dirty="0"/>
              <a:t>w</a:t>
            </a:r>
            <a:r>
              <a:rPr lang="en-GB" sz="2200" b="0" i="0" u="none" strike="noStrike" cap="none" dirty="0" smtClean="0">
                <a:solidFill>
                  <a:schemeClr val="dk1"/>
                </a:solidFill>
                <a:sym typeface="Arial"/>
              </a:rPr>
              <a:t>hy </a:t>
            </a:r>
            <a:r>
              <a:rPr lang="en-GB" sz="2200" b="0" i="0" u="none" strike="noStrike" cap="none" dirty="0">
                <a:solidFill>
                  <a:schemeClr val="dk1"/>
                </a:solidFill>
                <a:sym typeface="Arial"/>
              </a:rPr>
              <a:t>would you keep going?</a:t>
            </a:r>
            <a:endParaRPr sz="2200" b="0" i="0" u="none" strike="noStrike" cap="none" dirty="0">
              <a:solidFill>
                <a:schemeClr val="dk1"/>
              </a:solidFill>
              <a:sym typeface="Arial"/>
            </a:endParaRPr>
          </a:p>
          <a:p>
            <a:pPr marL="342900" indent="-342900">
              <a:lnSpc>
                <a:spcPct val="115000"/>
              </a:lnSpc>
              <a:spcBef>
                <a:spcPts val="2000"/>
              </a:spcBef>
            </a:pPr>
            <a:r>
              <a:rPr lang="en-GB" sz="2200" dirty="0"/>
              <a:t>w</a:t>
            </a:r>
            <a:r>
              <a:rPr lang="en-GB" sz="2200" b="0" i="0" u="none" strike="noStrike" cap="none" dirty="0" smtClean="0">
                <a:solidFill>
                  <a:schemeClr val="dk1"/>
                </a:solidFill>
                <a:sym typeface="Arial"/>
              </a:rPr>
              <a:t>hich </a:t>
            </a:r>
            <a:r>
              <a:rPr lang="en-GB" sz="2200" b="0" i="0" u="none" strike="noStrike" cap="none" dirty="0">
                <a:solidFill>
                  <a:schemeClr val="dk1"/>
                </a:solidFill>
                <a:sym typeface="Arial"/>
              </a:rPr>
              <a:t>of your characteristics would help you to keep </a:t>
            </a:r>
            <a:r>
              <a:rPr lang="en-GB" sz="2200" b="0" i="0" u="none" strike="noStrike" cap="none" dirty="0" smtClean="0">
                <a:solidFill>
                  <a:schemeClr val="dk1"/>
                </a:solidFill>
                <a:sym typeface="Arial"/>
              </a:rPr>
              <a:t>going?</a:t>
            </a:r>
            <a:endParaRPr lang="en-GB" sz="2200" dirty="0"/>
          </a:p>
          <a:p>
            <a:pPr marL="342900" indent="-342900">
              <a:lnSpc>
                <a:spcPct val="115000"/>
              </a:lnSpc>
              <a:spcBef>
                <a:spcPts val="2000"/>
              </a:spcBef>
            </a:pPr>
            <a:r>
              <a:rPr lang="en-GB" sz="2200" b="0" i="0" u="none" strike="noStrike" cap="none" dirty="0" smtClean="0">
                <a:solidFill>
                  <a:schemeClr val="dk1"/>
                </a:solidFill>
                <a:sym typeface="Arial"/>
              </a:rPr>
              <a:t>is </a:t>
            </a:r>
            <a:r>
              <a:rPr lang="en-GB" sz="2200" b="0" i="0" u="none" strike="noStrike" cap="none" dirty="0">
                <a:solidFill>
                  <a:schemeClr val="dk1"/>
                </a:solidFill>
                <a:sym typeface="Arial"/>
              </a:rPr>
              <a:t>there a person who can borrow you hope?</a:t>
            </a:r>
            <a:endParaRPr sz="2200" b="0" i="0" u="none" strike="noStrike" cap="none" dirty="0">
              <a:solidFill>
                <a:schemeClr val="dk1"/>
              </a:solidFill>
              <a:sym typeface="Arial"/>
            </a:endParaRPr>
          </a:p>
          <a:p>
            <a:pPr marL="0" marR="0" lvl="0" indent="0" algn="ctr" rtl="0">
              <a:lnSpc>
                <a:spcPct val="115000"/>
              </a:lnSpc>
              <a:spcBef>
                <a:spcPts val="2000"/>
              </a:spcBef>
              <a:spcAft>
                <a:spcPts val="0"/>
              </a:spcAft>
              <a:buClr>
                <a:srgbClr val="8ACCCA"/>
              </a:buClr>
              <a:buSzPts val="1100"/>
              <a:buFont typeface="Noto Sans Symbols"/>
              <a:buNone/>
            </a:pPr>
            <a:r>
              <a:rPr lang="en-GB" sz="2200" b="0" i="0" u="none" strike="noStrike" cap="none" dirty="0">
                <a:solidFill>
                  <a:srgbClr val="000000"/>
                </a:solidFill>
                <a:latin typeface="Calibri"/>
                <a:ea typeface="Calibri"/>
                <a:cs typeface="Calibri"/>
                <a:sym typeface="Calibri"/>
              </a:rPr>
              <a:t> </a:t>
            </a: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1052945" y="212894"/>
            <a:ext cx="9906918" cy="6914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3959"/>
              <a:buFont typeface="Arial"/>
              <a:buNone/>
            </a:pPr>
            <a:r>
              <a:rPr lang="en-GB" sz="3959" b="0" dirty="0" smtClean="0"/>
              <a:t>Exercise: Dream-catcher</a:t>
            </a:r>
            <a:endParaRPr sz="3959" b="0" i="0" u="none" strike="noStrike" cap="none" dirty="0">
              <a:solidFill>
                <a:srgbClr val="8ACCCA"/>
              </a:solidFill>
              <a:sym typeface="Arial"/>
            </a:endParaRPr>
          </a:p>
        </p:txBody>
      </p:sp>
      <p:sp>
        <p:nvSpPr>
          <p:cNvPr id="161" name="Google Shape;161;p25"/>
          <p:cNvSpPr>
            <a:spLocks noGrp="1"/>
          </p:cNvSpPr>
          <p:nvPr>
            <p:ph type="body" idx="1"/>
          </p:nvPr>
        </p:nvSpPr>
        <p:spPr>
          <a:xfrm>
            <a:off x="767408" y="1196752"/>
            <a:ext cx="10211692" cy="4677686"/>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15000"/>
              </a:lnSpc>
              <a:spcBef>
                <a:spcPts val="0"/>
              </a:spcBef>
              <a:spcAft>
                <a:spcPts val="0"/>
              </a:spcAft>
              <a:buClr>
                <a:srgbClr val="8ACCCA"/>
              </a:buClr>
              <a:buSzPts val="2400"/>
              <a:buFont typeface="Noto Sans Symbols"/>
              <a:buNone/>
            </a:pPr>
            <a:r>
              <a:rPr lang="en-GB" sz="2400" b="0" i="0" u="none" strike="noStrike" cap="none" dirty="0">
                <a:solidFill>
                  <a:srgbClr val="000000"/>
                </a:solidFill>
                <a:latin typeface="Arial"/>
                <a:ea typeface="Arial"/>
                <a:cs typeface="Arial"/>
                <a:sym typeface="Arial"/>
              </a:rPr>
              <a:t>Make a dream-catcher. </a:t>
            </a:r>
            <a:endParaRPr sz="2400" b="0" i="0" u="none" strike="noStrike" cap="none" dirty="0">
              <a:solidFill>
                <a:schemeClr val="dk1"/>
              </a:solidFill>
              <a:latin typeface="Arial"/>
              <a:ea typeface="Arial"/>
              <a:cs typeface="Arial"/>
              <a:sym typeface="Arial"/>
            </a:endParaRPr>
          </a:p>
          <a:p>
            <a:pPr marL="0" marR="0" lvl="0" indent="0" rtl="0">
              <a:lnSpc>
                <a:spcPct val="115000"/>
              </a:lnSpc>
              <a:spcBef>
                <a:spcPts val="2000"/>
              </a:spcBef>
              <a:spcAft>
                <a:spcPts val="0"/>
              </a:spcAft>
              <a:buClr>
                <a:srgbClr val="8ACCCA"/>
              </a:buClr>
              <a:buSzPts val="2400"/>
              <a:buFont typeface="Noto Sans Symbols"/>
              <a:buNone/>
            </a:pPr>
            <a:r>
              <a:rPr lang="en-GB" sz="2400" b="0" i="0" u="none" strike="noStrike" cap="none" dirty="0">
                <a:solidFill>
                  <a:srgbClr val="000000"/>
                </a:solidFill>
                <a:latin typeface="Arial"/>
                <a:ea typeface="Arial"/>
                <a:cs typeface="Arial"/>
                <a:sym typeface="Arial"/>
              </a:rPr>
              <a:t>You can make a dream-catcher using a computer or tablet and print it afterwards, or you can use </a:t>
            </a:r>
            <a:r>
              <a:rPr lang="en-GB" sz="2400" b="0" i="0" u="none" strike="noStrike" cap="none" dirty="0" smtClean="0">
                <a:solidFill>
                  <a:srgbClr val="000000"/>
                </a:solidFill>
                <a:latin typeface="Arial"/>
                <a:ea typeface="Arial"/>
                <a:cs typeface="Arial"/>
                <a:sym typeface="Arial"/>
              </a:rPr>
              <a:t>colourful </a:t>
            </a:r>
            <a:r>
              <a:rPr lang="en-GB" sz="2400" b="0" i="0" u="none" strike="noStrike" cap="none" dirty="0">
                <a:solidFill>
                  <a:srgbClr val="000000"/>
                </a:solidFill>
                <a:latin typeface="Arial"/>
                <a:ea typeface="Arial"/>
                <a:cs typeface="Arial"/>
                <a:sym typeface="Arial"/>
              </a:rPr>
              <a:t>paper, feathers, strings, etc. </a:t>
            </a:r>
            <a:endParaRPr sz="2400" b="0" i="0" u="none" strike="noStrike" cap="none" dirty="0">
              <a:solidFill>
                <a:schemeClr val="dk1"/>
              </a:solidFill>
              <a:latin typeface="Arial"/>
              <a:ea typeface="Arial"/>
              <a:cs typeface="Arial"/>
              <a:sym typeface="Arial"/>
            </a:endParaRPr>
          </a:p>
          <a:p>
            <a:pPr marL="0" marR="0" lvl="0" indent="0" rtl="0">
              <a:lnSpc>
                <a:spcPct val="115000"/>
              </a:lnSpc>
              <a:spcBef>
                <a:spcPts val="2000"/>
              </a:spcBef>
              <a:spcAft>
                <a:spcPts val="0"/>
              </a:spcAft>
              <a:buClr>
                <a:srgbClr val="8ACCCA"/>
              </a:buClr>
              <a:buSzPts val="2400"/>
              <a:buFont typeface="Noto Sans Symbols"/>
              <a:buNone/>
            </a:pPr>
            <a:r>
              <a:rPr lang="en-GB" sz="2400" b="0" i="0" u="none" strike="noStrike" cap="none" dirty="0">
                <a:solidFill>
                  <a:srgbClr val="000000"/>
                </a:solidFill>
                <a:latin typeface="Arial"/>
                <a:ea typeface="Arial"/>
                <a:cs typeface="Arial"/>
                <a:sym typeface="Arial"/>
              </a:rPr>
              <a:t>Write down your biggest dream in the middle of the dream-catcher. </a:t>
            </a:r>
            <a:endParaRPr sz="2400" b="0" i="0" u="none" strike="noStrike" cap="none" dirty="0">
              <a:solidFill>
                <a:schemeClr val="dk1"/>
              </a:solidFill>
              <a:latin typeface="Arial"/>
              <a:ea typeface="Arial"/>
              <a:cs typeface="Arial"/>
              <a:sym typeface="Arial"/>
            </a:endParaRPr>
          </a:p>
          <a:p>
            <a:pPr marL="0" marR="0" lvl="0" indent="0" rtl="0">
              <a:lnSpc>
                <a:spcPct val="115000"/>
              </a:lnSpc>
              <a:spcBef>
                <a:spcPts val="2000"/>
              </a:spcBef>
              <a:spcAft>
                <a:spcPts val="0"/>
              </a:spcAft>
              <a:buClr>
                <a:srgbClr val="8ACCCA"/>
              </a:buClr>
              <a:buSzPts val="2400"/>
              <a:buFont typeface="Noto Sans Symbols"/>
              <a:buNone/>
            </a:pPr>
            <a:r>
              <a:rPr lang="en-GB" sz="2400" b="0" i="0" u="none" strike="noStrike" cap="none" dirty="0">
                <a:solidFill>
                  <a:srgbClr val="000000"/>
                </a:solidFill>
                <a:latin typeface="Arial"/>
                <a:ea typeface="Arial"/>
                <a:cs typeface="Arial"/>
                <a:sym typeface="Arial"/>
              </a:rPr>
              <a:t>You can also attach pictures or drawings to illustrate your dream.</a:t>
            </a:r>
            <a:endParaRPr sz="2400" b="0" i="0" u="none" strike="noStrike" cap="none" dirty="0">
              <a:solidFill>
                <a:schemeClr val="dk1"/>
              </a:solidFill>
              <a:latin typeface="Arial"/>
              <a:ea typeface="Arial"/>
              <a:cs typeface="Arial"/>
              <a:sym typeface="Arial"/>
            </a:endParaRPr>
          </a:p>
          <a:p>
            <a:pPr marL="342900" indent="-342900">
              <a:lnSpc>
                <a:spcPct val="115000"/>
              </a:lnSpc>
              <a:spcBef>
                <a:spcPts val="2000"/>
              </a:spcBef>
            </a:pPr>
            <a:r>
              <a:rPr lang="en-GB" sz="2400" b="0" i="0" u="none" strike="noStrike" cap="none" dirty="0">
                <a:solidFill>
                  <a:srgbClr val="000000"/>
                </a:solidFill>
                <a:latin typeface="Arial"/>
                <a:ea typeface="Arial"/>
                <a:cs typeface="Arial"/>
                <a:sym typeface="Arial"/>
              </a:rPr>
              <a:t>If everything were possible, what would you wish for?</a:t>
            </a:r>
            <a:endParaRPr sz="2400" b="0" i="0" u="none" strike="noStrike" cap="none" dirty="0">
              <a:solidFill>
                <a:schemeClr val="dk1"/>
              </a:solidFill>
              <a:latin typeface="Arial"/>
              <a:ea typeface="Arial"/>
              <a:cs typeface="Arial"/>
              <a:sym typeface="Arial"/>
            </a:endParaRPr>
          </a:p>
          <a:p>
            <a:pPr marL="342900" indent="-342900">
              <a:lnSpc>
                <a:spcPct val="115000"/>
              </a:lnSpc>
              <a:spcBef>
                <a:spcPts val="2000"/>
              </a:spcBef>
            </a:pPr>
            <a:r>
              <a:rPr lang="en-GB" sz="2400" b="0" i="0" u="none" strike="noStrike" cap="none" dirty="0">
                <a:solidFill>
                  <a:srgbClr val="000000"/>
                </a:solidFill>
                <a:latin typeface="Arial"/>
                <a:ea typeface="Arial"/>
                <a:cs typeface="Arial"/>
                <a:sym typeface="Arial"/>
              </a:rPr>
              <a:t>What could you do to make it happen?</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980813" y="272847"/>
            <a:ext cx="10515600" cy="52156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Exercise: Explanatory </a:t>
            </a:r>
            <a:r>
              <a:rPr lang="en-GB" sz="4400" b="0" i="0" u="none" strike="noStrike" cap="none" dirty="0">
                <a:solidFill>
                  <a:srgbClr val="8ACCCA"/>
                </a:solidFill>
                <a:latin typeface="Arial"/>
                <a:ea typeface="Arial"/>
                <a:cs typeface="Arial"/>
                <a:sym typeface="Arial"/>
              </a:rPr>
              <a:t>styles</a:t>
            </a:r>
            <a:endParaRPr sz="4400" b="0" i="0" u="none" strike="noStrike" cap="none" dirty="0">
              <a:solidFill>
                <a:srgbClr val="8ACCCA"/>
              </a:solidFill>
              <a:latin typeface="Arial"/>
              <a:ea typeface="Arial"/>
              <a:cs typeface="Arial"/>
              <a:sym typeface="Arial"/>
            </a:endParaRPr>
          </a:p>
        </p:txBody>
      </p:sp>
      <p:sp>
        <p:nvSpPr>
          <p:cNvPr id="167" name="Google Shape;167;p26"/>
          <p:cNvSpPr>
            <a:spLocks noGrp="1"/>
          </p:cNvSpPr>
          <p:nvPr>
            <p:ph type="body" idx="1"/>
          </p:nvPr>
        </p:nvSpPr>
        <p:spPr>
          <a:xfrm>
            <a:off x="1249960" y="1035051"/>
            <a:ext cx="10103840" cy="5248304"/>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t" anchorCtr="1">
            <a:noAutofit/>
          </a:bodyPr>
          <a:lstStyle/>
          <a:p>
            <a:pPr marL="0" marR="0" lvl="0" indent="0" algn="ctr" rtl="0">
              <a:lnSpc>
                <a:spcPct val="88888"/>
              </a:lnSpc>
              <a:spcBef>
                <a:spcPts val="0"/>
              </a:spcBef>
              <a:spcAft>
                <a:spcPts val="0"/>
              </a:spcAft>
              <a:buClr>
                <a:srgbClr val="8ACCCA"/>
              </a:buClr>
              <a:buSzPts val="1800"/>
              <a:buFont typeface="Noto Sans Symbols"/>
              <a:buNone/>
            </a:pPr>
            <a:r>
              <a:rPr lang="en-GB" sz="1600" b="0" i="0" u="none" strike="noStrike" cap="none" dirty="0">
                <a:solidFill>
                  <a:srgbClr val="000000"/>
                </a:solidFill>
                <a:sym typeface="Arial"/>
              </a:rPr>
              <a:t>Describe in your notebook a recent event whose outcome you perceived as especially negative. </a:t>
            </a:r>
            <a:endParaRPr sz="1600" b="0" i="0" u="none" strike="noStrike" cap="none" dirty="0">
              <a:solidFill>
                <a:schemeClr val="dk1"/>
              </a:solidFill>
              <a:sym typeface="Arial"/>
            </a:endParaRPr>
          </a:p>
          <a:p>
            <a:pPr marL="0" marR="0" lvl="0" indent="0" algn="ctr" rtl="0">
              <a:lnSpc>
                <a:spcPct val="88888"/>
              </a:lnSpc>
              <a:spcBef>
                <a:spcPts val="2000"/>
              </a:spcBef>
              <a:spcAft>
                <a:spcPts val="0"/>
              </a:spcAft>
              <a:buClr>
                <a:srgbClr val="8ACCCA"/>
              </a:buClr>
              <a:buSzPts val="1800"/>
              <a:buFont typeface="Noto Sans Symbols"/>
              <a:buNone/>
            </a:pPr>
            <a:r>
              <a:rPr lang="en-GB" sz="1600" b="0" i="0" u="none" strike="noStrike" cap="none" dirty="0">
                <a:solidFill>
                  <a:srgbClr val="000000"/>
                </a:solidFill>
                <a:sym typeface="Arial"/>
              </a:rPr>
              <a:t>Fill in the blanks under the 6 types of explanations to explain the cause or reason for the event:</a:t>
            </a:r>
            <a:endParaRPr sz="1600" b="0" i="0" u="none" strike="noStrike" cap="none" dirty="0">
              <a:solidFill>
                <a:schemeClr val="dk1"/>
              </a:solidFill>
              <a:sym typeface="Arial"/>
            </a:endParaRPr>
          </a:p>
          <a:p>
            <a:pPr marL="0" marR="0" lvl="0" indent="0" algn="ctr" rtl="0">
              <a:lnSpc>
                <a:spcPct val="88888"/>
              </a:lnSpc>
              <a:spcBef>
                <a:spcPts val="2000"/>
              </a:spcBef>
              <a:spcAft>
                <a:spcPts val="0"/>
              </a:spcAft>
              <a:buClr>
                <a:srgbClr val="8ACCCA"/>
              </a:buClr>
              <a:buSzPts val="1800"/>
              <a:buFont typeface="Noto Sans Symbols"/>
              <a:buNone/>
            </a:pPr>
            <a:r>
              <a:rPr lang="en-GB" sz="1600" b="0" i="0" u="none" strike="noStrike" cap="none" dirty="0">
                <a:solidFill>
                  <a:srgbClr val="FF0000"/>
                </a:solidFill>
                <a:sym typeface="Arial"/>
              </a:rPr>
              <a:t>Internal (Me):</a:t>
            </a:r>
            <a:endParaRPr sz="1600" b="0" i="0" u="none" strike="noStrike" cap="none" dirty="0">
              <a:solidFill>
                <a:schemeClr val="dk1"/>
              </a:solidFill>
              <a:sym typeface="Arial"/>
            </a:endParaRPr>
          </a:p>
          <a:p>
            <a:pPr marL="0" marR="0" lvl="0" indent="0" algn="ctr" rtl="0">
              <a:lnSpc>
                <a:spcPct val="88888"/>
              </a:lnSpc>
              <a:spcBef>
                <a:spcPts val="2000"/>
              </a:spcBef>
              <a:spcAft>
                <a:spcPts val="0"/>
              </a:spcAft>
              <a:buClr>
                <a:srgbClr val="8ACCCA"/>
              </a:buClr>
              <a:buSzPts val="1800"/>
              <a:buFont typeface="Noto Sans Symbols"/>
              <a:buNone/>
            </a:pPr>
            <a:r>
              <a:rPr lang="en-GB" sz="1600" b="0" i="0" u="none" strike="noStrike" cap="none" dirty="0">
                <a:solidFill>
                  <a:srgbClr val="0070C0"/>
                </a:solidFill>
                <a:sym typeface="Arial"/>
              </a:rPr>
              <a:t>External </a:t>
            </a:r>
            <a:r>
              <a:rPr lang="en-GB" sz="1600" b="0" i="0" u="none" strike="noStrike" cap="none" dirty="0" smtClean="0">
                <a:solidFill>
                  <a:srgbClr val="0070C0"/>
                </a:solidFill>
                <a:sym typeface="Arial"/>
              </a:rPr>
              <a:t>(Them</a:t>
            </a:r>
            <a:r>
              <a:rPr lang="en-GB" sz="1600" b="0" i="0" u="none" strike="noStrike" cap="none" dirty="0">
                <a:solidFill>
                  <a:srgbClr val="0070C0"/>
                </a:solidFill>
                <a:sym typeface="Arial"/>
              </a:rPr>
              <a:t>):</a:t>
            </a:r>
            <a:endParaRPr sz="1600" b="0" i="0" u="none" strike="noStrike" cap="none" dirty="0">
              <a:solidFill>
                <a:schemeClr val="dk1"/>
              </a:solidFill>
              <a:sym typeface="Arial"/>
            </a:endParaRPr>
          </a:p>
          <a:p>
            <a:pPr marL="0" marR="0" lvl="0" indent="0" algn="ctr" rtl="0">
              <a:lnSpc>
                <a:spcPct val="88888"/>
              </a:lnSpc>
              <a:spcBef>
                <a:spcPts val="2000"/>
              </a:spcBef>
              <a:spcAft>
                <a:spcPts val="0"/>
              </a:spcAft>
              <a:buClr>
                <a:srgbClr val="8ACCCA"/>
              </a:buClr>
              <a:buSzPts val="1800"/>
              <a:buFont typeface="Noto Sans Symbols"/>
              <a:buNone/>
            </a:pPr>
            <a:r>
              <a:rPr lang="en-GB" sz="1600" b="0" i="0" u="none" strike="noStrike" cap="none" dirty="0">
                <a:solidFill>
                  <a:srgbClr val="FF0000"/>
                </a:solidFill>
                <a:sym typeface="Arial"/>
              </a:rPr>
              <a:t>Permanent (</a:t>
            </a:r>
            <a:r>
              <a:rPr lang="en-GB" sz="1600" b="0" i="0" u="none" strike="noStrike" cap="none" dirty="0" smtClean="0">
                <a:solidFill>
                  <a:srgbClr val="FF0000"/>
                </a:solidFill>
                <a:sym typeface="Arial"/>
              </a:rPr>
              <a:t>Always/Never):</a:t>
            </a:r>
            <a:endParaRPr sz="1600" b="0" i="0" u="none" strike="noStrike" cap="none" dirty="0">
              <a:solidFill>
                <a:schemeClr val="dk1"/>
              </a:solidFill>
              <a:sym typeface="Arial"/>
            </a:endParaRPr>
          </a:p>
          <a:p>
            <a:pPr marL="0" marR="0" lvl="0" indent="0" algn="ctr" rtl="0">
              <a:lnSpc>
                <a:spcPct val="88888"/>
              </a:lnSpc>
              <a:spcBef>
                <a:spcPts val="2000"/>
              </a:spcBef>
              <a:spcAft>
                <a:spcPts val="0"/>
              </a:spcAft>
              <a:buClr>
                <a:srgbClr val="8ACCCA"/>
              </a:buClr>
              <a:buSzPts val="1800"/>
              <a:buFont typeface="Noto Sans Symbols"/>
              <a:buNone/>
            </a:pPr>
            <a:r>
              <a:rPr lang="en-GB" sz="1600" b="0" i="0" u="none" strike="noStrike" cap="none" dirty="0">
                <a:solidFill>
                  <a:srgbClr val="0070C0"/>
                </a:solidFill>
                <a:sym typeface="Arial"/>
              </a:rPr>
              <a:t>Temporary </a:t>
            </a:r>
            <a:r>
              <a:rPr lang="en-GB" sz="1600" b="0" i="0" u="none" strike="noStrike" cap="none" dirty="0" smtClean="0">
                <a:solidFill>
                  <a:srgbClr val="0070C0"/>
                </a:solidFill>
                <a:sym typeface="Arial"/>
              </a:rPr>
              <a:t>(</a:t>
            </a:r>
            <a:r>
              <a:rPr lang="en-GB" sz="1600" dirty="0" smtClean="0">
                <a:solidFill>
                  <a:srgbClr val="0070C0"/>
                </a:solidFill>
              </a:rPr>
              <a:t>Sometimes</a:t>
            </a:r>
            <a:r>
              <a:rPr lang="en-GB" sz="1600" b="0" i="0" u="none" strike="noStrike" cap="none" dirty="0" smtClean="0">
                <a:solidFill>
                  <a:srgbClr val="0070C0"/>
                </a:solidFill>
                <a:sym typeface="Arial"/>
              </a:rPr>
              <a:t>):</a:t>
            </a:r>
            <a:endParaRPr sz="1600" b="0" i="0" u="none" strike="noStrike" cap="none" dirty="0">
              <a:solidFill>
                <a:schemeClr val="dk1"/>
              </a:solidFill>
              <a:sym typeface="Arial"/>
            </a:endParaRPr>
          </a:p>
          <a:p>
            <a:pPr marL="0" marR="0" lvl="0" indent="0" algn="ctr" rtl="0">
              <a:lnSpc>
                <a:spcPct val="88888"/>
              </a:lnSpc>
              <a:spcBef>
                <a:spcPts val="2000"/>
              </a:spcBef>
              <a:spcAft>
                <a:spcPts val="0"/>
              </a:spcAft>
              <a:buClr>
                <a:srgbClr val="8ACCCA"/>
              </a:buClr>
              <a:buSzPts val="1800"/>
              <a:buFont typeface="Noto Sans Symbols"/>
              <a:buNone/>
            </a:pPr>
            <a:r>
              <a:rPr lang="en-GB" sz="1600" b="0" i="0" u="none" strike="noStrike" cap="none" dirty="0">
                <a:solidFill>
                  <a:srgbClr val="FF0000"/>
                </a:solidFill>
                <a:sym typeface="Arial"/>
              </a:rPr>
              <a:t>Pervasive (Everything):</a:t>
            </a:r>
            <a:endParaRPr sz="1600" b="0" i="0" u="none" strike="noStrike" cap="none" dirty="0">
              <a:solidFill>
                <a:schemeClr val="dk1"/>
              </a:solidFill>
              <a:sym typeface="Arial"/>
            </a:endParaRPr>
          </a:p>
          <a:p>
            <a:pPr marL="0" marR="0" lvl="0" indent="0" algn="ctr" rtl="0">
              <a:lnSpc>
                <a:spcPct val="88888"/>
              </a:lnSpc>
              <a:spcBef>
                <a:spcPts val="2000"/>
              </a:spcBef>
              <a:spcAft>
                <a:spcPts val="0"/>
              </a:spcAft>
              <a:buClr>
                <a:srgbClr val="8ACCCA"/>
              </a:buClr>
              <a:buSzPts val="1800"/>
              <a:buFont typeface="Noto Sans Symbols"/>
              <a:buNone/>
            </a:pPr>
            <a:r>
              <a:rPr lang="en-GB" sz="1600" b="0" i="0" u="none" strike="noStrike" cap="none" dirty="0">
                <a:solidFill>
                  <a:srgbClr val="0070C0"/>
                </a:solidFill>
                <a:sym typeface="Arial"/>
              </a:rPr>
              <a:t>Local (Something)</a:t>
            </a:r>
            <a:r>
              <a:rPr lang="en-GB" sz="1600" b="0" i="0" u="none" strike="noStrike" cap="none" dirty="0">
                <a:solidFill>
                  <a:srgbClr val="00B050"/>
                </a:solidFill>
                <a:sym typeface="Arial"/>
              </a:rPr>
              <a:t>:</a:t>
            </a:r>
            <a:endParaRPr sz="1600" b="0" i="0" u="none" strike="noStrike" cap="none" dirty="0">
              <a:solidFill>
                <a:schemeClr val="dk1"/>
              </a:solidFill>
              <a:sym typeface="Arial"/>
            </a:endParaRPr>
          </a:p>
          <a:p>
            <a:pPr marL="0" marR="0" lvl="0" indent="0" algn="ctr" rtl="0">
              <a:lnSpc>
                <a:spcPct val="88888"/>
              </a:lnSpc>
              <a:spcBef>
                <a:spcPts val="2000"/>
              </a:spcBef>
              <a:spcAft>
                <a:spcPts val="0"/>
              </a:spcAft>
              <a:buClr>
                <a:srgbClr val="8ACCCA"/>
              </a:buClr>
              <a:buSzPts val="1800"/>
              <a:buFont typeface="Noto Sans Symbols"/>
              <a:buNone/>
            </a:pPr>
            <a:r>
              <a:rPr lang="en-GB" sz="1600" b="0" i="0" u="none" strike="noStrike" cap="none" dirty="0">
                <a:solidFill>
                  <a:srgbClr val="00B050"/>
                </a:solidFill>
                <a:sym typeface="Arial"/>
              </a:rPr>
              <a:t>Now, provide a balanced explanation for what happened:</a:t>
            </a:r>
            <a:endParaRPr sz="1600" b="0" i="0" u="none" strike="noStrike" cap="none" dirty="0">
              <a:solidFill>
                <a:schemeClr val="dk1"/>
              </a:solidFill>
              <a:sym typeface="Arial"/>
            </a:endParaRPr>
          </a:p>
          <a:p>
            <a:pPr marL="0" marR="0" lvl="0" indent="0" algn="ctr" rtl="0">
              <a:lnSpc>
                <a:spcPct val="88888"/>
              </a:lnSpc>
              <a:spcBef>
                <a:spcPts val="2000"/>
              </a:spcBef>
              <a:spcAft>
                <a:spcPts val="0"/>
              </a:spcAft>
              <a:buClr>
                <a:srgbClr val="8ACCCA"/>
              </a:buClr>
              <a:buSzPts val="1800"/>
              <a:buFont typeface="Noto Sans Symbols"/>
              <a:buNone/>
            </a:pPr>
            <a:r>
              <a:rPr lang="en-GB" sz="1600" b="0" i="0" u="none" strike="noStrike" cap="none" dirty="0">
                <a:solidFill>
                  <a:schemeClr val="dk1"/>
                </a:solidFill>
                <a:sym typeface="Arial"/>
              </a:rPr>
              <a:t>What is your normal explanatory style? </a:t>
            </a:r>
            <a:endParaRPr sz="1600" b="0" i="0" u="none" strike="noStrike" cap="none" dirty="0">
              <a:solidFill>
                <a:schemeClr val="dk1"/>
              </a:solidFill>
              <a:sym typeface="Arial"/>
            </a:endParaRPr>
          </a:p>
          <a:p>
            <a:pPr marL="0" marR="0" lvl="0" indent="0" algn="ctr" rtl="0">
              <a:lnSpc>
                <a:spcPct val="115000"/>
              </a:lnSpc>
              <a:spcBef>
                <a:spcPts val="2000"/>
              </a:spcBef>
              <a:spcAft>
                <a:spcPts val="0"/>
              </a:spcAft>
              <a:buClr>
                <a:srgbClr val="8ACCCA"/>
              </a:buClr>
              <a:buSzPts val="1800"/>
              <a:buFont typeface="Noto Sans Symbols"/>
              <a:buNone/>
            </a:pPr>
            <a:r>
              <a:rPr lang="en-GB" sz="1600" b="0" i="0" u="none" strike="noStrike" cap="none" dirty="0">
                <a:solidFill>
                  <a:schemeClr val="dk1"/>
                </a:solidFill>
                <a:sym typeface="Arial"/>
              </a:rPr>
              <a:t>Can you learn how to change your mind to a more optimistic explanatory style?</a:t>
            </a:r>
            <a:endParaRPr sz="1600" b="0" i="0" u="none" strike="noStrike" cap="none" dirty="0">
              <a:solidFill>
                <a:schemeClr val="dk1"/>
              </a:solidFill>
              <a:sym typeface="Arial"/>
            </a:endParaRPr>
          </a:p>
          <a:p>
            <a:pPr marL="0" marR="0" lvl="0" indent="0" algn="ctr" rtl="0">
              <a:lnSpc>
                <a:spcPct val="115000"/>
              </a:lnSpc>
              <a:spcBef>
                <a:spcPts val="2000"/>
              </a:spcBef>
              <a:spcAft>
                <a:spcPts val="0"/>
              </a:spcAft>
              <a:buClr>
                <a:srgbClr val="8ACCCA"/>
              </a:buClr>
              <a:buSzPts val="1100"/>
              <a:buFont typeface="Noto Sans Symbols"/>
              <a:buNone/>
            </a:pPr>
            <a:r>
              <a:rPr lang="en-GB" sz="1600" b="0" i="0" u="none" strike="noStrike" cap="none" dirty="0">
                <a:solidFill>
                  <a:srgbClr val="FF0000"/>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938868" y="306402"/>
            <a:ext cx="10515600" cy="4569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C000"/>
              </a:buClr>
              <a:buSzPts val="4400"/>
              <a:buFont typeface="Arial"/>
              <a:buNone/>
            </a:pPr>
            <a:r>
              <a:rPr lang="en-GB" sz="4400" b="0" i="0" u="none" strike="noStrike" cap="none" dirty="0" smtClean="0">
                <a:solidFill>
                  <a:srgbClr val="FFC000"/>
                </a:solidFill>
                <a:sym typeface="Arial"/>
              </a:rPr>
              <a:t>Mindfulness: </a:t>
            </a:r>
            <a:r>
              <a:rPr lang="en-GB" sz="4400" b="0" i="0" u="none" strike="noStrike" cap="none" dirty="0">
                <a:solidFill>
                  <a:srgbClr val="FFC000"/>
                </a:solidFill>
                <a:sym typeface="Arial"/>
              </a:rPr>
              <a:t>The anchor </a:t>
            </a:r>
            <a:r>
              <a:rPr lang="en-GB" sz="2400" b="0" i="0" u="none" strike="noStrike" cap="none" dirty="0">
                <a:solidFill>
                  <a:srgbClr val="FFC000"/>
                </a:solidFill>
                <a:sym typeface="Arial"/>
              </a:rPr>
              <a:t>(1)</a:t>
            </a:r>
            <a:endParaRPr b="0" dirty="0"/>
          </a:p>
        </p:txBody>
      </p:sp>
      <p:sp>
        <p:nvSpPr>
          <p:cNvPr id="173" name="Google Shape;173;p27"/>
          <p:cNvSpPr>
            <a:spLocks noGrp="1"/>
          </p:cNvSpPr>
          <p:nvPr>
            <p:ph type="body" idx="1"/>
          </p:nvPr>
        </p:nvSpPr>
        <p:spPr>
          <a:xfrm>
            <a:off x="1094063" y="1277224"/>
            <a:ext cx="10360405" cy="4857226"/>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8ACCCA"/>
              </a:buClr>
              <a:buSzPts val="1400"/>
              <a:buFont typeface="Noto Sans Symbols"/>
              <a:buNone/>
            </a:pPr>
            <a:endParaRPr sz="1400" b="0" i="0" u="none" strike="noStrike" cap="none" dirty="0">
              <a:solidFill>
                <a:schemeClr val="dk1"/>
              </a:solidFill>
              <a:latin typeface="Calibri"/>
              <a:ea typeface="Calibri"/>
              <a:cs typeface="Calibri"/>
              <a:sym typeface="Calibri"/>
            </a:endParaRPr>
          </a:p>
          <a:p>
            <a:pPr marL="0" marR="0" lvl="0" indent="0" algn="l" rtl="0">
              <a:lnSpc>
                <a:spcPct val="107000"/>
              </a:lnSpc>
              <a:spcBef>
                <a:spcPts val="1800"/>
              </a:spcBef>
              <a:spcAft>
                <a:spcPts val="0"/>
              </a:spcAft>
              <a:buClr>
                <a:srgbClr val="8ACCCA"/>
              </a:buClr>
              <a:buSzPts val="2400"/>
              <a:buFont typeface="Noto Sans Symbols"/>
              <a:buNone/>
            </a:pPr>
            <a:r>
              <a:rPr lang="en-GB" sz="2000" b="0" i="0" u="none" strike="noStrike" cap="none" dirty="0">
                <a:solidFill>
                  <a:schemeClr val="dk1"/>
                </a:solidFill>
                <a:latin typeface="Arial"/>
                <a:ea typeface="Arial"/>
                <a:cs typeface="Arial"/>
                <a:sym typeface="Arial"/>
              </a:rPr>
              <a:t>Stop for a moment. I invite you to imagine that you are all in your own bubbles. This means that you do not pay attention to the people around you; just give yourself and others some space. You can close your eyes or you can just look at something in front of you. Now bring your attention to your breathing. Just observe your breathing as it is right now, with kindness and curiosity. You do not need to change it in any way. Just let the breath in and out. </a:t>
            </a:r>
            <a:endParaRPr sz="2000" b="0" i="0" u="none" strike="noStrike" cap="none" dirty="0">
              <a:solidFill>
                <a:schemeClr val="dk1"/>
              </a:solidFill>
              <a:latin typeface="Arial"/>
              <a:ea typeface="Arial"/>
              <a:cs typeface="Arial"/>
              <a:sym typeface="Arial"/>
            </a:endParaRPr>
          </a:p>
          <a:p>
            <a:pPr marL="0" marR="0" lvl="0" indent="0" algn="l" rtl="0">
              <a:lnSpc>
                <a:spcPct val="107000"/>
              </a:lnSpc>
              <a:spcBef>
                <a:spcPts val="1800"/>
              </a:spcBef>
              <a:spcAft>
                <a:spcPts val="0"/>
              </a:spcAft>
              <a:buClr>
                <a:srgbClr val="8ACCCA"/>
              </a:buClr>
              <a:buSzPts val="2400"/>
              <a:buFont typeface="Noto Sans Symbols"/>
              <a:buNone/>
            </a:pPr>
            <a:r>
              <a:rPr lang="en-GB" sz="2000" b="0" i="0" u="none" strike="noStrike" cap="none" dirty="0">
                <a:solidFill>
                  <a:schemeClr val="dk1"/>
                </a:solidFill>
                <a:latin typeface="Arial"/>
                <a:ea typeface="Arial"/>
                <a:cs typeface="Arial"/>
                <a:sym typeface="Arial"/>
              </a:rPr>
              <a:t> If you like, you can put your hand on your stomach and note the sensations of each breath going in and out. Maybe you will notice a mild movement with every breath. If you are comfortable with it, you can close your eyes or you can just lower your gaze. There is no right or wrong way to feel it, just breathe in and out; there is no need to control it in any way. </a:t>
            </a:r>
            <a:endParaRPr sz="2000" b="0" i="0" u="none" strike="noStrike" cap="none" dirty="0">
              <a:solidFill>
                <a:schemeClr val="dk1"/>
              </a:solidFill>
              <a:latin typeface="Arial"/>
              <a:ea typeface="Arial"/>
              <a:cs typeface="Arial"/>
              <a:sym typeface="Arial"/>
            </a:endParaRPr>
          </a:p>
          <a:p>
            <a:pPr marL="0" marR="0" lvl="0" indent="0" algn="l" rtl="0">
              <a:lnSpc>
                <a:spcPct val="107000"/>
              </a:lnSpc>
              <a:spcBef>
                <a:spcPts val="1000"/>
              </a:spcBef>
              <a:spcAft>
                <a:spcPts val="0"/>
              </a:spcAft>
              <a:buClr>
                <a:srgbClr val="8ACCCA"/>
              </a:buClr>
              <a:buSzPts val="2400"/>
              <a:buFont typeface="Noto Sans Symbols"/>
              <a:buNone/>
            </a:pPr>
            <a:r>
              <a:rPr lang="en-GB" sz="2400" b="0" i="0" u="none" strike="noStrike" cap="none" dirty="0">
                <a:solidFill>
                  <a:schemeClr val="dk1"/>
                </a:solidFill>
                <a:latin typeface="Arial"/>
                <a:ea typeface="Arial"/>
                <a:cs typeface="Arial"/>
                <a:sym typeface="Arial"/>
              </a:rPr>
              <a:t> </a:t>
            </a:r>
            <a:r>
              <a:rPr lang="en-GB" sz="2400" b="0" i="0" u="none" strike="noStrike" cap="none" dirty="0" smtClean="0">
                <a:solidFill>
                  <a:srgbClr val="FFC000"/>
                </a:solidFill>
                <a:latin typeface="Arial"/>
                <a:ea typeface="Arial"/>
                <a:cs typeface="Arial"/>
                <a:sym typeface="Arial"/>
              </a:rPr>
              <a:t>CONTINUES &gt;&gt;</a:t>
            </a:r>
            <a:endParaRPr sz="2400" b="0" i="0" u="none" strike="noStrike" cap="none" dirty="0">
              <a:solidFill>
                <a:srgbClr val="FFC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p:nvPr/>
        </p:nvSpPr>
        <p:spPr>
          <a:xfrm>
            <a:off x="1012765" y="272846"/>
            <a:ext cx="10515600" cy="4569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C000"/>
              </a:buClr>
              <a:buSzPts val="4400"/>
              <a:buFont typeface="Arial"/>
              <a:buNone/>
            </a:pPr>
            <a:r>
              <a:rPr lang="en-GB" sz="4400" dirty="0" smtClean="0">
                <a:solidFill>
                  <a:srgbClr val="FFC000"/>
                </a:solidFill>
                <a:sym typeface="Arial"/>
              </a:rPr>
              <a:t>Mindfulness: </a:t>
            </a:r>
            <a:r>
              <a:rPr lang="en-GB" sz="4400" dirty="0">
                <a:solidFill>
                  <a:srgbClr val="FFC000"/>
                </a:solidFill>
                <a:sym typeface="Arial"/>
              </a:rPr>
              <a:t>The anchor </a:t>
            </a:r>
            <a:r>
              <a:rPr lang="en-GB" sz="2400" dirty="0">
                <a:solidFill>
                  <a:srgbClr val="FFC000"/>
                </a:solidFill>
                <a:sym typeface="Arial"/>
              </a:rPr>
              <a:t>(2)</a:t>
            </a:r>
            <a:endParaRPr dirty="0">
              <a:solidFill>
                <a:srgbClr val="FFC000"/>
              </a:solidFill>
            </a:endParaRPr>
          </a:p>
        </p:txBody>
      </p:sp>
      <p:sp>
        <p:nvSpPr>
          <p:cNvPr id="179" name="Google Shape;179;p28"/>
          <p:cNvSpPr/>
          <p:nvPr/>
        </p:nvSpPr>
        <p:spPr>
          <a:xfrm>
            <a:off x="1426128" y="1208015"/>
            <a:ext cx="9706063" cy="5134062"/>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8ACCCA"/>
              </a:buClr>
              <a:buSzPts val="2400"/>
              <a:buFont typeface="Noto Sans Symbols"/>
              <a:buNone/>
            </a:pPr>
            <a:r>
              <a:rPr lang="en-GB" sz="2000" dirty="0">
                <a:solidFill>
                  <a:schemeClr val="dk1"/>
                </a:solidFill>
                <a:latin typeface="+mn-lt"/>
                <a:ea typeface="Calibri"/>
                <a:cs typeface="Calibri"/>
                <a:sym typeface="Calibri"/>
              </a:rPr>
              <a:t>You can try to close one nostril with a finger and breathe through the other. Note your feelings. After a few breaths, change the nostril through which you are breathing. Just observe the sensation of breathing. Maybe you will notice warmth or cold, tingling or dryness. </a:t>
            </a:r>
            <a:endParaRPr sz="2000" dirty="0">
              <a:latin typeface="+mn-lt"/>
            </a:endParaRPr>
          </a:p>
          <a:p>
            <a:pPr marL="0" marR="0" lvl="0" indent="0" algn="l" rtl="0">
              <a:lnSpc>
                <a:spcPct val="107000"/>
              </a:lnSpc>
              <a:spcBef>
                <a:spcPts val="1000"/>
              </a:spcBef>
              <a:spcAft>
                <a:spcPts val="0"/>
              </a:spcAft>
              <a:buClr>
                <a:srgbClr val="8ACCCA"/>
              </a:buClr>
              <a:buSzPts val="2400"/>
              <a:buFont typeface="Noto Sans Symbols"/>
              <a:buNone/>
            </a:pPr>
            <a:r>
              <a:rPr lang="en-GB" sz="2000" dirty="0">
                <a:solidFill>
                  <a:schemeClr val="dk1"/>
                </a:solidFill>
                <a:latin typeface="+mn-lt"/>
                <a:ea typeface="Calibri"/>
                <a:cs typeface="Calibri"/>
                <a:sym typeface="Calibri"/>
              </a:rPr>
              <a:t>Return to breathing through both nostrils; just breathe in and breathe out. If you notice that your mind wanders, do not worry; this is just what minds do. Observe where your mind wanders, what thoughts you are experiencing and then, bring your attention back to your breathing. Your breathing is your anchor to the present.</a:t>
            </a:r>
            <a:endParaRPr sz="2000" dirty="0">
              <a:solidFill>
                <a:schemeClr val="dk1"/>
              </a:solidFill>
              <a:latin typeface="+mn-lt"/>
              <a:ea typeface="Calibri"/>
              <a:cs typeface="Calibri"/>
              <a:sym typeface="Calibri"/>
            </a:endParaRPr>
          </a:p>
          <a:p>
            <a:pPr marL="0" marR="0" lvl="0" indent="0" algn="l" rtl="0">
              <a:lnSpc>
                <a:spcPct val="107000"/>
              </a:lnSpc>
              <a:spcBef>
                <a:spcPts val="1000"/>
              </a:spcBef>
              <a:spcAft>
                <a:spcPts val="0"/>
              </a:spcAft>
              <a:buClr>
                <a:srgbClr val="8ACCCA"/>
              </a:buClr>
              <a:buSzPts val="2400"/>
              <a:buFont typeface="Noto Sans Symbols"/>
              <a:buNone/>
            </a:pPr>
            <a:r>
              <a:rPr lang="en-GB" sz="2000" dirty="0">
                <a:solidFill>
                  <a:schemeClr val="dk1"/>
                </a:solidFill>
                <a:latin typeface="+mn-lt"/>
                <a:ea typeface="Calibri"/>
                <a:cs typeface="Calibri"/>
                <a:sym typeface="Calibri"/>
              </a:rPr>
              <a:t> If your mind wanders more than once, bring it back every time. Repeat it as many times as you need. Practise this in silence.</a:t>
            </a:r>
            <a:r>
              <a:rPr lang="en-GB" sz="1800" b="1"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994222" y="271617"/>
            <a:ext cx="9906918" cy="6914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a:solidFill>
                  <a:srgbClr val="8ACCCA"/>
                </a:solidFill>
                <a:latin typeface="Arial"/>
                <a:ea typeface="Arial"/>
                <a:cs typeface="Arial"/>
                <a:sym typeface="Arial"/>
              </a:rPr>
              <a:t>Transfer exercise</a:t>
            </a:r>
            <a:endParaRPr sz="4400" b="0" i="0" u="none" strike="noStrike" cap="none" dirty="0">
              <a:solidFill>
                <a:srgbClr val="8ACCCA"/>
              </a:solidFill>
              <a:latin typeface="Arial"/>
              <a:ea typeface="Arial"/>
              <a:cs typeface="Arial"/>
              <a:sym typeface="Arial"/>
            </a:endParaRPr>
          </a:p>
        </p:txBody>
      </p:sp>
      <p:sp>
        <p:nvSpPr>
          <p:cNvPr id="185" name="Google Shape;185;p29"/>
          <p:cNvSpPr>
            <a:spLocks noGrp="1"/>
          </p:cNvSpPr>
          <p:nvPr>
            <p:ph type="body" idx="1"/>
          </p:nvPr>
        </p:nvSpPr>
        <p:spPr>
          <a:xfrm>
            <a:off x="1052945" y="1253330"/>
            <a:ext cx="10515600" cy="4879021"/>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ACCCA"/>
              </a:buClr>
              <a:buSzPts val="2800"/>
              <a:buFont typeface="Noto Sans Symbols"/>
              <a:buNone/>
            </a:pPr>
            <a:r>
              <a:rPr lang="en-GB" sz="2800" b="1" i="0" u="none" strike="noStrike" cap="none" dirty="0">
                <a:solidFill>
                  <a:srgbClr val="000000"/>
                </a:solidFill>
                <a:latin typeface="Arial"/>
                <a:ea typeface="Arial"/>
                <a:cs typeface="Arial"/>
                <a:sym typeface="Arial"/>
              </a:rPr>
              <a:t>Key learning points</a:t>
            </a:r>
            <a:endParaRPr sz="2800" b="1" i="0" u="none" strike="noStrike" cap="none" dirty="0">
              <a:solidFill>
                <a:schemeClr val="dk1"/>
              </a:solidFill>
              <a:latin typeface="Arial"/>
              <a:ea typeface="Arial"/>
              <a:cs typeface="Arial"/>
              <a:sym typeface="Arial"/>
            </a:endParaRPr>
          </a:p>
          <a:p>
            <a:pPr marL="342900" marR="0" lvl="0" indent="-342900" algn="l" rtl="0">
              <a:lnSpc>
                <a:spcPct val="100000"/>
              </a:lnSpc>
              <a:spcBef>
                <a:spcPts val="2000"/>
              </a:spcBef>
              <a:spcAft>
                <a:spcPts val="0"/>
              </a:spcAft>
              <a:buClr>
                <a:srgbClr val="8ACCCA"/>
              </a:buClr>
              <a:buSzPts val="2400"/>
              <a:buFont typeface="Calibri"/>
              <a:buAutoNum type="arabicParenR"/>
            </a:pPr>
            <a:r>
              <a:rPr lang="en-GB" sz="2400" b="0" i="0" u="none" strike="noStrike" cap="none" dirty="0">
                <a:solidFill>
                  <a:srgbClr val="000000"/>
                </a:solidFill>
                <a:latin typeface="Arial"/>
                <a:ea typeface="Arial"/>
                <a:cs typeface="Arial"/>
                <a:sym typeface="Arial"/>
              </a:rPr>
              <a:t>What have you learned from the chapter on </a:t>
            </a:r>
            <a:r>
              <a:rPr lang="en-GB" dirty="0" smtClean="0">
                <a:solidFill>
                  <a:srgbClr val="000000"/>
                </a:solidFill>
              </a:rPr>
              <a:t>emotional </a:t>
            </a:r>
            <a:r>
              <a:rPr lang="en-GB" sz="2400" b="0" i="0" u="none" strike="noStrike" cap="none" dirty="0" smtClean="0">
                <a:solidFill>
                  <a:srgbClr val="000000"/>
                </a:solidFill>
                <a:latin typeface="Arial"/>
                <a:ea typeface="Arial"/>
                <a:cs typeface="Arial"/>
                <a:sym typeface="Arial"/>
              </a:rPr>
              <a:t>resilience</a:t>
            </a:r>
            <a:r>
              <a:rPr lang="en-GB" sz="2400" b="0" i="0" u="none" strike="noStrike" cap="none" dirty="0">
                <a:solidFill>
                  <a:srgbClr val="000000"/>
                </a:solidFill>
                <a:latin typeface="Arial"/>
                <a:ea typeface="Arial"/>
                <a:cs typeface="Arial"/>
                <a:sym typeface="Arial"/>
              </a:rPr>
              <a:t>?</a:t>
            </a: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1000"/>
              </a:spcBef>
              <a:spcAft>
                <a:spcPts val="0"/>
              </a:spcAft>
              <a:buClr>
                <a:srgbClr val="8ACCCA"/>
              </a:buClr>
              <a:buSzPts val="2400"/>
              <a:buFont typeface="Calibri"/>
              <a:buAutoNum type="arabicParenR"/>
            </a:pPr>
            <a:r>
              <a:rPr lang="en-GB" sz="2400" b="0" i="0" u="none" strike="noStrike" cap="none" dirty="0">
                <a:solidFill>
                  <a:srgbClr val="000000"/>
                </a:solidFill>
                <a:latin typeface="Arial"/>
                <a:ea typeface="Arial"/>
                <a:cs typeface="Arial"/>
                <a:sym typeface="Arial"/>
              </a:rPr>
              <a:t>What exercises did you find good and relevant to you?</a:t>
            </a: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1000"/>
              </a:spcBef>
              <a:spcAft>
                <a:spcPts val="0"/>
              </a:spcAft>
              <a:buClr>
                <a:srgbClr val="8ACCCA"/>
              </a:buClr>
              <a:buSzPts val="2400"/>
              <a:buFont typeface="Calibri"/>
              <a:buAutoNum type="arabicParenR"/>
            </a:pPr>
            <a:r>
              <a:rPr lang="en-GB" sz="2400" b="0" i="0" u="none" strike="noStrike" cap="none" dirty="0">
                <a:solidFill>
                  <a:srgbClr val="000000"/>
                </a:solidFill>
                <a:latin typeface="Arial"/>
                <a:ea typeface="Arial"/>
                <a:cs typeface="Arial"/>
                <a:sym typeface="Arial"/>
              </a:rPr>
              <a:t>How can you use this learning in other situations or settings?</a:t>
            </a:r>
            <a:endParaRPr sz="2400" b="0" i="0" u="none" strike="noStrike" cap="none" dirty="0">
              <a:solidFill>
                <a:schemeClr val="dk1"/>
              </a:solidFill>
              <a:latin typeface="Arial"/>
              <a:ea typeface="Arial"/>
              <a:cs typeface="Arial"/>
              <a:sym typeface="Arial"/>
            </a:endParaRPr>
          </a:p>
          <a:p>
            <a:pPr marL="228600" marR="0" lvl="0" indent="0" algn="l" rtl="0">
              <a:lnSpc>
                <a:spcPct val="100000"/>
              </a:lnSpc>
              <a:spcBef>
                <a:spcPts val="1000"/>
              </a:spcBef>
              <a:spcAft>
                <a:spcPts val="0"/>
              </a:spcAft>
              <a:buClr>
                <a:srgbClr val="8ACCCA"/>
              </a:buClr>
              <a:buSzPts val="2400"/>
              <a:buFont typeface="Noto Sans Symbols"/>
              <a:buNone/>
            </a:pPr>
            <a:r>
              <a:rPr lang="en-GB" sz="2400" b="0" i="0" u="none" strike="noStrike" cap="none" dirty="0">
                <a:solidFill>
                  <a:srgbClr val="000000"/>
                </a:solidFill>
                <a:latin typeface="Arial"/>
                <a:ea typeface="Arial"/>
                <a:cs typeface="Arial"/>
                <a:sym typeface="Arial"/>
              </a:rPr>
              <a:t> </a:t>
            </a:r>
            <a:endParaRPr sz="2400" b="0" i="0" u="none" strike="noStrike" cap="none" dirty="0">
              <a:solidFill>
                <a:schemeClr val="dk1"/>
              </a:solidFill>
              <a:latin typeface="Arial"/>
              <a:ea typeface="Arial"/>
              <a:cs typeface="Arial"/>
              <a:sym typeface="Arial"/>
            </a:endParaRPr>
          </a:p>
          <a:p>
            <a:pPr marL="228600" lvl="0" indent="0">
              <a:lnSpc>
                <a:spcPct val="100000"/>
              </a:lnSpc>
              <a:buNone/>
            </a:pPr>
            <a:r>
              <a:rPr lang="en-GB" sz="2400" b="0" i="0" u="none" strike="noStrike" cap="none" dirty="0">
                <a:solidFill>
                  <a:srgbClr val="000000"/>
                </a:solidFill>
                <a:latin typeface="Arial"/>
                <a:ea typeface="Arial"/>
                <a:cs typeface="Arial"/>
                <a:sym typeface="Arial"/>
              </a:rPr>
              <a:t>Use the app </a:t>
            </a:r>
            <a:r>
              <a:rPr lang="en-GB" sz="2400" b="0" i="0" u="none" strike="noStrike" cap="none" dirty="0" err="1">
                <a:solidFill>
                  <a:srgbClr val="000000"/>
                </a:solidFill>
                <a:latin typeface="Arial"/>
                <a:ea typeface="Arial"/>
                <a:cs typeface="Arial"/>
                <a:sym typeface="Arial"/>
              </a:rPr>
              <a:t>ExplainEverything</a:t>
            </a:r>
            <a:r>
              <a:rPr lang="en-GB" sz="2400" b="0" i="0" u="none" strike="noStrike" cap="none" dirty="0">
                <a:solidFill>
                  <a:srgbClr val="000000"/>
                </a:solidFill>
                <a:latin typeface="Arial"/>
                <a:ea typeface="Arial"/>
                <a:cs typeface="Arial"/>
                <a:sym typeface="Arial"/>
              </a:rPr>
              <a:t> to show what you have learned from the </a:t>
            </a:r>
            <a:r>
              <a:rPr lang="en-GB" dirty="0">
                <a:solidFill>
                  <a:srgbClr val="000000"/>
                </a:solidFill>
              </a:rPr>
              <a:t>chapter on emotional resilience</a:t>
            </a:r>
            <a:endParaRPr sz="2400" b="0" i="0" u="none" strike="noStrike" cap="none" dirty="0">
              <a:solidFill>
                <a:schemeClr val="dk1"/>
              </a:solidFill>
              <a:latin typeface="Arial"/>
              <a:ea typeface="Arial"/>
              <a:cs typeface="Arial"/>
              <a:sym typeface="Arial"/>
            </a:endParaRPr>
          </a:p>
          <a:p>
            <a:pPr marL="228600" marR="0" lvl="0" indent="0" algn="l" rtl="0">
              <a:lnSpc>
                <a:spcPct val="100000"/>
              </a:lnSpc>
              <a:spcBef>
                <a:spcPts val="1000"/>
              </a:spcBef>
              <a:spcAft>
                <a:spcPts val="0"/>
              </a:spcAft>
              <a:buClr>
                <a:srgbClr val="8ACCCA"/>
              </a:buClr>
              <a:buSzPts val="2400"/>
              <a:buFont typeface="Noto Sans Symbols"/>
              <a:buNone/>
            </a:pPr>
            <a:r>
              <a:rPr lang="en-GB" sz="2400" b="0" i="0" u="none" strike="noStrike" cap="none" dirty="0">
                <a:solidFill>
                  <a:srgbClr val="000000"/>
                </a:solidFill>
                <a:latin typeface="Arial"/>
                <a:ea typeface="Arial"/>
                <a:cs typeface="Arial"/>
                <a:sym typeface="Arial"/>
              </a:rPr>
              <a:t>	or</a:t>
            </a:r>
            <a:endParaRPr sz="2400" b="0" i="0" u="none" strike="noStrike" cap="none" dirty="0">
              <a:solidFill>
                <a:schemeClr val="dk1"/>
              </a:solidFill>
              <a:latin typeface="Arial"/>
              <a:ea typeface="Arial"/>
              <a:cs typeface="Arial"/>
              <a:sym typeface="Arial"/>
            </a:endParaRPr>
          </a:p>
          <a:p>
            <a:pPr marL="228600" marR="0" lvl="0" indent="0" algn="l" rtl="0">
              <a:lnSpc>
                <a:spcPct val="100000"/>
              </a:lnSpc>
              <a:spcBef>
                <a:spcPts val="1000"/>
              </a:spcBef>
              <a:spcAft>
                <a:spcPts val="0"/>
              </a:spcAft>
              <a:buClr>
                <a:srgbClr val="8ACCCA"/>
              </a:buClr>
              <a:buSzPts val="2400"/>
              <a:buFont typeface="Noto Sans Symbols"/>
              <a:buNone/>
            </a:pPr>
            <a:r>
              <a:rPr lang="en-GB" sz="2400" b="0" i="0" u="none" strike="noStrike" cap="none" dirty="0">
                <a:solidFill>
                  <a:srgbClr val="000000"/>
                </a:solidFill>
                <a:latin typeface="Arial"/>
                <a:ea typeface="Arial"/>
                <a:cs typeface="Arial"/>
                <a:sym typeface="Arial"/>
              </a:rPr>
              <a:t>write it down in your notebook.</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46"/>
          <p:cNvSpPr txBox="1">
            <a:spLocks noGrp="1"/>
          </p:cNvSpPr>
          <p:nvPr>
            <p:ph type="ctrTitle"/>
          </p:nvPr>
        </p:nvSpPr>
        <p:spPr>
          <a:xfrm>
            <a:off x="220" y="-14083"/>
            <a:ext cx="12191780" cy="2387600"/>
          </a:xfrm>
          <a:prstGeom prst="rect">
            <a:avLst/>
          </a:prstGeom>
          <a:solidFill>
            <a:srgbClr val="8ACCCA"/>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8800"/>
              <a:buFont typeface="Arial"/>
              <a:buNone/>
            </a:pPr>
            <a:r>
              <a:rPr lang="en-US" sz="8800" b="1" i="0" u="none" strike="noStrike" cap="none">
                <a:solidFill>
                  <a:schemeClr val="lt1"/>
                </a:solidFill>
                <a:latin typeface="Arial"/>
                <a:ea typeface="Arial"/>
                <a:cs typeface="Arial"/>
                <a:sym typeface="Arial"/>
              </a:rPr>
              <a:t>Thank you!</a:t>
            </a:r>
            <a:endParaRPr/>
          </a:p>
        </p:txBody>
      </p:sp>
      <p:pic>
        <p:nvPicPr>
          <p:cNvPr id="295" name="Google Shape;295;p46"/>
          <p:cNvPicPr preferRelativeResize="0"/>
          <p:nvPr/>
        </p:nvPicPr>
        <p:blipFill rotWithShape="1">
          <a:blip r:embed="rId3">
            <a:alphaModFix/>
          </a:blip>
          <a:srcRect/>
          <a:stretch/>
        </p:blipFill>
        <p:spPr>
          <a:xfrm>
            <a:off x="913263" y="2742512"/>
            <a:ext cx="1637172" cy="1083303"/>
          </a:xfrm>
          <a:prstGeom prst="rect">
            <a:avLst/>
          </a:prstGeom>
          <a:noFill/>
          <a:ln>
            <a:noFill/>
          </a:ln>
        </p:spPr>
      </p:pic>
      <p:sp>
        <p:nvSpPr>
          <p:cNvPr id="296" name="Google Shape;296;p46"/>
          <p:cNvSpPr txBox="1"/>
          <p:nvPr/>
        </p:nvSpPr>
        <p:spPr>
          <a:xfrm>
            <a:off x="2999656" y="2428968"/>
            <a:ext cx="4749597" cy="1200329"/>
          </a:xfrm>
          <a:prstGeom prst="rect">
            <a:avLst/>
          </a:prstGeom>
          <a:noFill/>
          <a:ln>
            <a:noFill/>
          </a:ln>
        </p:spPr>
        <p:txBody>
          <a:bodyPr spcFirstLastPara="1" wrap="square" lIns="91425" tIns="45700" rIns="91425" bIns="45700" anchor="t" anchorCtr="0">
            <a:noAutofit/>
          </a:bodyPr>
          <a:lstStyle/>
          <a:p>
            <a:r>
              <a:rPr lang="en-US" sz="1600" b="1" dirty="0">
                <a:latin typeface="+mj-lt"/>
              </a:rPr>
              <a:t>This presentation is part of a project that has received funding from the European Union’s Horizon 2020 research and innovation </a:t>
            </a:r>
            <a:r>
              <a:rPr lang="en-US" sz="1600" b="1" dirty="0" err="1">
                <a:latin typeface="+mj-lt"/>
              </a:rPr>
              <a:t>programme</a:t>
            </a:r>
            <a:r>
              <a:rPr lang="en-US" sz="1600" b="1" dirty="0">
                <a:latin typeface="+mj-lt"/>
              </a:rPr>
              <a:t> under grant agreement No 754919</a:t>
            </a:r>
            <a:r>
              <a:rPr lang="en-US" sz="1600" b="1" dirty="0" smtClean="0">
                <a:latin typeface="+mj-lt"/>
              </a:rPr>
              <a:t>. </a:t>
            </a:r>
            <a:r>
              <a:rPr lang="en-US" sz="1600" b="1" dirty="0">
                <a:latin typeface="+mj-lt"/>
                <a:ea typeface="Calibri"/>
                <a:cs typeface="Calibri"/>
                <a:sym typeface="Calibri"/>
              </a:rPr>
              <a:t>The information reflects only the authors’ view and the European Commission is not responsible for any use that may be made of the information it contains.</a:t>
            </a:r>
          </a:p>
          <a:p>
            <a:endParaRPr sz="1800" b="1" dirty="0"/>
          </a:p>
        </p:txBody>
      </p:sp>
      <p:pic>
        <p:nvPicPr>
          <p:cNvPr id="297" name="Google Shape;297;p46"/>
          <p:cNvPicPr preferRelativeResize="0"/>
          <p:nvPr/>
        </p:nvPicPr>
        <p:blipFill rotWithShape="1">
          <a:blip r:embed="rId4">
            <a:alphaModFix/>
          </a:blip>
          <a:srcRect/>
          <a:stretch/>
        </p:blipFill>
        <p:spPr>
          <a:xfrm>
            <a:off x="375138" y="4490090"/>
            <a:ext cx="1321118" cy="1046164"/>
          </a:xfrm>
          <a:prstGeom prst="rect">
            <a:avLst/>
          </a:prstGeom>
          <a:noFill/>
          <a:ln>
            <a:noFill/>
          </a:ln>
        </p:spPr>
      </p:pic>
      <p:pic>
        <p:nvPicPr>
          <p:cNvPr id="298" name="Google Shape;298;p46"/>
          <p:cNvPicPr preferRelativeResize="0"/>
          <p:nvPr/>
        </p:nvPicPr>
        <p:blipFill rotWithShape="1">
          <a:blip r:embed="rId5">
            <a:alphaModFix/>
          </a:blip>
          <a:srcRect/>
          <a:stretch/>
        </p:blipFill>
        <p:spPr>
          <a:xfrm>
            <a:off x="2187943" y="4633107"/>
            <a:ext cx="2474581" cy="811448"/>
          </a:xfrm>
          <a:prstGeom prst="rect">
            <a:avLst/>
          </a:prstGeom>
          <a:noFill/>
          <a:ln>
            <a:noFill/>
          </a:ln>
        </p:spPr>
      </p:pic>
      <p:pic>
        <p:nvPicPr>
          <p:cNvPr id="299" name="Google Shape;299;p46"/>
          <p:cNvPicPr preferRelativeResize="0"/>
          <p:nvPr/>
        </p:nvPicPr>
        <p:blipFill rotWithShape="1">
          <a:blip r:embed="rId6">
            <a:alphaModFix/>
          </a:blip>
          <a:srcRect/>
          <a:stretch/>
        </p:blipFill>
        <p:spPr>
          <a:xfrm>
            <a:off x="4673776" y="5868757"/>
            <a:ext cx="4966335" cy="754380"/>
          </a:xfrm>
          <a:prstGeom prst="rect">
            <a:avLst/>
          </a:prstGeom>
          <a:noFill/>
          <a:ln>
            <a:noFill/>
          </a:ln>
        </p:spPr>
      </p:pic>
      <p:pic>
        <p:nvPicPr>
          <p:cNvPr id="300" name="Google Shape;300;p46"/>
          <p:cNvPicPr preferRelativeResize="0"/>
          <p:nvPr/>
        </p:nvPicPr>
        <p:blipFill rotWithShape="1">
          <a:blip r:embed="rId7">
            <a:alphaModFix/>
          </a:blip>
          <a:srcRect/>
          <a:stretch/>
        </p:blipFill>
        <p:spPr>
          <a:xfrm>
            <a:off x="5090545" y="4572363"/>
            <a:ext cx="2301292" cy="841825"/>
          </a:xfrm>
          <a:prstGeom prst="rect">
            <a:avLst/>
          </a:prstGeom>
          <a:noFill/>
          <a:ln>
            <a:noFill/>
          </a:ln>
        </p:spPr>
      </p:pic>
      <p:pic>
        <p:nvPicPr>
          <p:cNvPr id="301" name="Google Shape;301;p46"/>
          <p:cNvPicPr preferRelativeResize="0"/>
          <p:nvPr/>
        </p:nvPicPr>
        <p:blipFill rotWithShape="1">
          <a:blip r:embed="rId8">
            <a:alphaModFix/>
          </a:blip>
          <a:srcRect/>
          <a:stretch/>
        </p:blipFill>
        <p:spPr>
          <a:xfrm>
            <a:off x="7819858" y="4589416"/>
            <a:ext cx="3682781" cy="808744"/>
          </a:xfrm>
          <a:prstGeom prst="rect">
            <a:avLst/>
          </a:prstGeom>
          <a:noFill/>
          <a:ln>
            <a:noFill/>
          </a:ln>
        </p:spPr>
      </p:pic>
      <p:pic>
        <p:nvPicPr>
          <p:cNvPr id="302" name="Google Shape;302;p46"/>
          <p:cNvPicPr preferRelativeResize="0"/>
          <p:nvPr/>
        </p:nvPicPr>
        <p:blipFill rotWithShape="1">
          <a:blip r:embed="rId9">
            <a:alphaModFix/>
          </a:blip>
          <a:srcRect/>
          <a:stretch/>
        </p:blipFill>
        <p:spPr>
          <a:xfrm>
            <a:off x="1104860" y="5533801"/>
            <a:ext cx="2498134" cy="1083303"/>
          </a:xfrm>
          <a:prstGeom prst="rect">
            <a:avLst/>
          </a:prstGeom>
          <a:noFill/>
          <a:ln>
            <a:noFill/>
          </a:ln>
        </p:spPr>
      </p:pic>
      <p:pic>
        <p:nvPicPr>
          <p:cNvPr id="304" name="Google Shape;304;p46"/>
          <p:cNvPicPr preferRelativeResize="0"/>
          <p:nvPr/>
        </p:nvPicPr>
        <p:blipFill rotWithShape="1">
          <a:blip r:embed="rId10">
            <a:alphaModFix/>
          </a:blip>
          <a:srcRect/>
          <a:stretch/>
        </p:blipFill>
        <p:spPr>
          <a:xfrm>
            <a:off x="8734565" y="2708474"/>
            <a:ext cx="2399720" cy="1471061"/>
          </a:xfrm>
          <a:prstGeom prst="rect">
            <a:avLst/>
          </a:prstGeom>
          <a:noFill/>
          <a:ln>
            <a:noFill/>
          </a:ln>
        </p:spPr>
      </p:pic>
      <p:pic>
        <p:nvPicPr>
          <p:cNvPr id="2" name="Billede 1"/>
          <p:cNvPicPr>
            <a:picLocks noChangeAspect="1"/>
          </p:cNvPicPr>
          <p:nvPr/>
        </p:nvPicPr>
        <p:blipFill>
          <a:blip r:embed="rId11"/>
          <a:stretch>
            <a:fillRect/>
          </a:stretch>
        </p:blipFill>
        <p:spPr>
          <a:xfrm>
            <a:off x="8328248" y="5688237"/>
            <a:ext cx="2969009" cy="707197"/>
          </a:xfrm>
          <a:prstGeom prst="rect">
            <a:avLst/>
          </a:prstGeom>
        </p:spPr>
      </p:pic>
    </p:spTree>
    <p:extLst>
      <p:ext uri="{BB962C8B-B14F-4D97-AF65-F5344CB8AC3E}">
        <p14:creationId xmlns:p14="http://schemas.microsoft.com/office/powerpoint/2010/main" val="308644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Food for </a:t>
            </a:r>
            <a:r>
              <a:rPr lang="en-US" b="0" dirty="0" smtClean="0"/>
              <a:t>thoughts</a:t>
            </a:r>
            <a:endParaRPr lang="en-US" b="0" dirty="0"/>
          </a:p>
        </p:txBody>
      </p:sp>
      <p:sp>
        <p:nvSpPr>
          <p:cNvPr id="3" name="Pladsholder til tekst 2"/>
          <p:cNvSpPr>
            <a:spLocks noGrp="1"/>
          </p:cNvSpPr>
          <p:nvPr>
            <p:ph type="body" idx="1"/>
          </p:nvPr>
        </p:nvSpPr>
        <p:spPr/>
        <p:txBody>
          <a:bodyPr/>
          <a:lstStyle/>
          <a:p>
            <a:pPr lvl="0"/>
            <a:r>
              <a:rPr lang="en-US" dirty="0"/>
              <a:t>What do you know about resilience</a:t>
            </a:r>
            <a:r>
              <a:rPr lang="en-US" dirty="0" smtClean="0"/>
              <a:t>?</a:t>
            </a:r>
          </a:p>
          <a:p>
            <a:pPr marL="76200" lvl="0" indent="0">
              <a:buNone/>
            </a:pPr>
            <a:endParaRPr lang="da-DK" dirty="0"/>
          </a:p>
          <a:p>
            <a:pPr lvl="0"/>
            <a:r>
              <a:rPr lang="en-US" dirty="0"/>
              <a:t>What is your reaction to setbacks</a:t>
            </a:r>
            <a:r>
              <a:rPr lang="en-US" dirty="0" smtClean="0"/>
              <a:t>?</a:t>
            </a:r>
          </a:p>
          <a:p>
            <a:pPr marL="76200" lvl="0" indent="0">
              <a:buNone/>
            </a:pPr>
            <a:endParaRPr lang="da-DK" dirty="0"/>
          </a:p>
          <a:p>
            <a:pPr lvl="0"/>
            <a:r>
              <a:rPr lang="en-US" dirty="0"/>
              <a:t>How do you normally deal with difficult situations</a:t>
            </a:r>
            <a:r>
              <a:rPr lang="en-US" dirty="0" smtClean="0"/>
              <a:t>?</a:t>
            </a:r>
          </a:p>
          <a:p>
            <a:pPr marL="76200" lvl="0" indent="0">
              <a:buNone/>
            </a:pPr>
            <a:endParaRPr lang="da-DK" dirty="0"/>
          </a:p>
          <a:p>
            <a:r>
              <a:rPr lang="en-US" dirty="0"/>
              <a:t>How easy is it for you to pick yourself up again?</a:t>
            </a:r>
            <a:endParaRPr lang="da-DK" dirty="0"/>
          </a:p>
        </p:txBody>
      </p:sp>
    </p:spTree>
    <p:extLst>
      <p:ext uri="{BB962C8B-B14F-4D97-AF65-F5344CB8AC3E}">
        <p14:creationId xmlns:p14="http://schemas.microsoft.com/office/powerpoint/2010/main" val="80598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Definition</a:t>
            </a:r>
            <a:endParaRPr lang="da-DK" b="0" dirty="0"/>
          </a:p>
        </p:txBody>
      </p:sp>
      <p:sp>
        <p:nvSpPr>
          <p:cNvPr id="3" name="Pladsholder til tekst 2"/>
          <p:cNvSpPr>
            <a:spLocks noGrp="1"/>
          </p:cNvSpPr>
          <p:nvPr>
            <p:ph type="body" idx="1"/>
          </p:nvPr>
        </p:nvSpPr>
        <p:spPr/>
        <p:txBody>
          <a:bodyPr/>
          <a:lstStyle/>
          <a:p>
            <a:endParaRPr lang="da-DK" dirty="0"/>
          </a:p>
        </p:txBody>
      </p:sp>
      <p:sp>
        <p:nvSpPr>
          <p:cNvPr id="4" name="Rektangel 3"/>
          <p:cNvSpPr/>
          <p:nvPr/>
        </p:nvSpPr>
        <p:spPr>
          <a:xfrm>
            <a:off x="2711624" y="2204864"/>
            <a:ext cx="6192688" cy="3456384"/>
          </a:xfrm>
          <a:prstGeom prst="rect">
            <a:avLst/>
          </a:prstGeom>
          <a:solidFill>
            <a:schemeClr val="bg1"/>
          </a:solidFill>
          <a:ln>
            <a:solidFill>
              <a:srgbClr val="07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i="1" dirty="0" smtClean="0">
                <a:solidFill>
                  <a:sysClr val="windowText" lastClr="000000"/>
                </a:solidFill>
              </a:rPr>
              <a:t>Emotional Resilience </a:t>
            </a:r>
            <a:r>
              <a:rPr lang="en-US" sz="2400" i="1" dirty="0" smtClean="0">
                <a:solidFill>
                  <a:sysClr val="windowText" lastClr="000000"/>
                </a:solidFill>
              </a:rPr>
              <a:t>means</a:t>
            </a:r>
            <a:r>
              <a:rPr lang="da-DK" sz="2400" i="1" dirty="0" smtClean="0">
                <a:solidFill>
                  <a:sysClr val="windowText" lastClr="000000"/>
                </a:solidFill>
              </a:rPr>
              <a:t> </a:t>
            </a:r>
          </a:p>
          <a:p>
            <a:pPr algn="ctr"/>
            <a:endParaRPr lang="da-DK" sz="2400" i="1" dirty="0" smtClean="0">
              <a:solidFill>
                <a:sysClr val="windowText" lastClr="000000"/>
              </a:solidFill>
            </a:endParaRPr>
          </a:p>
          <a:p>
            <a:pPr algn="ctr"/>
            <a:r>
              <a:rPr lang="en-US" sz="2400" dirty="0" smtClean="0">
                <a:solidFill>
                  <a:sysClr val="windowText" lastClr="000000"/>
                </a:solidFill>
              </a:rPr>
              <a:t>to </a:t>
            </a:r>
            <a:r>
              <a:rPr lang="en-US" sz="2400" dirty="0">
                <a:solidFill>
                  <a:sysClr val="windowText" lastClr="000000"/>
                </a:solidFill>
              </a:rPr>
              <a:t>overcome odds and </a:t>
            </a:r>
            <a:r>
              <a:rPr lang="en-US" sz="2400" dirty="0" smtClean="0">
                <a:solidFill>
                  <a:sysClr val="windowText" lastClr="000000"/>
                </a:solidFill>
              </a:rPr>
              <a:t>cope </a:t>
            </a:r>
            <a:r>
              <a:rPr lang="en-US" sz="2400" dirty="0">
                <a:solidFill>
                  <a:sysClr val="windowText" lastClr="000000"/>
                </a:solidFill>
              </a:rPr>
              <a:t>with </a:t>
            </a:r>
            <a:r>
              <a:rPr lang="en-US" sz="2400" dirty="0" smtClean="0">
                <a:solidFill>
                  <a:sysClr val="windowText" lastClr="000000"/>
                </a:solidFill>
              </a:rPr>
              <a:t>hardship </a:t>
            </a:r>
            <a:r>
              <a:rPr lang="en-US" sz="2400" dirty="0">
                <a:solidFill>
                  <a:sysClr val="windowText" lastClr="000000"/>
                </a:solidFill>
              </a:rPr>
              <a:t>or adversity</a:t>
            </a:r>
            <a:endParaRPr lang="da-DK" sz="2400" dirty="0">
              <a:solidFill>
                <a:sysClr val="windowText" lastClr="000000"/>
              </a:solidFill>
            </a:endParaRPr>
          </a:p>
          <a:p>
            <a:pPr algn="ctr"/>
            <a:endParaRPr lang="da-DK" dirty="0">
              <a:solidFill>
                <a:sysClr val="windowText" lastClr="000000"/>
              </a:solidFill>
            </a:endParaRPr>
          </a:p>
        </p:txBody>
      </p:sp>
    </p:spTree>
    <p:extLst>
      <p:ext uri="{BB962C8B-B14F-4D97-AF65-F5344CB8AC3E}">
        <p14:creationId xmlns:p14="http://schemas.microsoft.com/office/powerpoint/2010/main" val="83727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2286" y="368776"/>
            <a:ext cx="10946361" cy="948286"/>
          </a:xfrm>
        </p:spPr>
        <p:txBody>
          <a:bodyPr/>
          <a:lstStyle/>
          <a:p>
            <a:r>
              <a:rPr lang="en-US" b="0" dirty="0"/>
              <a:t>This skill is useful, for example, when…</a:t>
            </a:r>
            <a:endParaRPr lang="da-DK" b="0" dirty="0"/>
          </a:p>
        </p:txBody>
      </p:sp>
      <p:sp>
        <p:nvSpPr>
          <p:cNvPr id="3" name="Pladsholder til tekst 2"/>
          <p:cNvSpPr>
            <a:spLocks noGrp="1"/>
          </p:cNvSpPr>
          <p:nvPr>
            <p:ph type="body" idx="1"/>
          </p:nvPr>
        </p:nvSpPr>
        <p:spPr/>
        <p:txBody>
          <a:bodyPr/>
          <a:lstStyle/>
          <a:p>
            <a:r>
              <a:rPr lang="en-US" dirty="0"/>
              <a:t>“When you move from one school to another, and you have to start anew.” </a:t>
            </a:r>
            <a:endParaRPr lang="en-US" dirty="0" smtClean="0"/>
          </a:p>
          <a:p>
            <a:endParaRPr lang="en-US" dirty="0"/>
          </a:p>
          <a:p>
            <a:r>
              <a:rPr lang="en-US" dirty="0" smtClean="0"/>
              <a:t>“</a:t>
            </a:r>
            <a:r>
              <a:rPr lang="en-US" dirty="0"/>
              <a:t>When you start living with other people, and respect different rules.”</a:t>
            </a:r>
            <a:endParaRPr lang="da-DK" dirty="0"/>
          </a:p>
          <a:p>
            <a:endParaRPr lang="da-DK" dirty="0"/>
          </a:p>
        </p:txBody>
      </p:sp>
    </p:spTree>
    <p:extLst>
      <p:ext uri="{BB962C8B-B14F-4D97-AF65-F5344CB8AC3E}">
        <p14:creationId xmlns:p14="http://schemas.microsoft.com/office/powerpoint/2010/main" val="314401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983432" y="476672"/>
            <a:ext cx="10527545" cy="691430"/>
          </a:xfrm>
          <a:prstGeom prst="rect">
            <a:avLst/>
          </a:prstGeom>
          <a:noFill/>
          <a:ln>
            <a:noFill/>
          </a:ln>
        </p:spPr>
        <p:txBody>
          <a:bodyPr spcFirstLastPara="1" wrap="square" lIns="91425" tIns="45700" rIns="91425" bIns="45700" anchor="ctr" anchorCtr="0">
            <a:noAutofit/>
          </a:bodyPr>
          <a:lstStyle/>
          <a:p>
            <a:pPr lvl="0"/>
            <a:r>
              <a:rPr lang="en-US" b="0" dirty="0" smtClean="0"/>
              <a:t>Theory of the skill</a:t>
            </a:r>
            <a:r>
              <a:rPr lang="es-ES" b="0" dirty="0" smtClean="0"/>
              <a:t>: </a:t>
            </a:r>
            <a:r>
              <a:rPr lang="en-GB" b="0" dirty="0"/>
              <a:t>Positive emotions</a:t>
            </a:r>
            <a:endParaRPr b="0" dirty="0"/>
          </a:p>
        </p:txBody>
      </p:sp>
      <p:pic>
        <p:nvPicPr>
          <p:cNvPr id="71" name="Google Shape;71;p11"/>
          <p:cNvPicPr preferRelativeResize="0">
            <a:picLocks noGrp="1"/>
          </p:cNvPicPr>
          <p:nvPr>
            <p:ph type="body" idx="1"/>
          </p:nvPr>
        </p:nvPicPr>
        <p:blipFill rotWithShape="1">
          <a:blip r:embed="rId3">
            <a:alphaModFix/>
          </a:blip>
          <a:srcRect/>
          <a:stretch/>
        </p:blipFill>
        <p:spPr>
          <a:xfrm>
            <a:off x="1791856" y="1597890"/>
            <a:ext cx="8663708" cy="47013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982287" y="368776"/>
            <a:ext cx="10705408" cy="66307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sym typeface="Arial"/>
              </a:rPr>
              <a:t>Theory of the skill: Positivity ratio</a:t>
            </a:r>
            <a:endParaRPr b="0" dirty="0"/>
          </a:p>
        </p:txBody>
      </p:sp>
      <p:sp>
        <p:nvSpPr>
          <p:cNvPr id="77" name="Google Shape;77;p12"/>
          <p:cNvSpPr txBox="1">
            <a:spLocks noGrp="1"/>
          </p:cNvSpPr>
          <p:nvPr>
            <p:ph type="body" idx="1"/>
          </p:nvPr>
        </p:nvSpPr>
        <p:spPr>
          <a:xfrm>
            <a:off x="1077191" y="169657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8ACCCA"/>
              </a:buClr>
              <a:buSzPts val="2400"/>
              <a:buFont typeface="Noto Sans Symbols"/>
              <a:buChar char="▪"/>
            </a:pPr>
            <a:r>
              <a:rPr lang="en-GB" sz="2400" b="0" i="0" u="none" strike="noStrike" cap="none">
                <a:solidFill>
                  <a:schemeClr val="dk1"/>
                </a:solidFill>
                <a:latin typeface="Arial"/>
                <a:ea typeface="Arial"/>
                <a:cs typeface="Arial"/>
                <a:sym typeface="Arial"/>
              </a:rPr>
              <a:t>Prevalence of negative emotions ⇒ failure to thrive</a:t>
            </a:r>
            <a:endParaRPr/>
          </a:p>
          <a:p>
            <a:pPr marL="0" marR="0" lvl="0" indent="0" algn="l" rtl="0">
              <a:lnSpc>
                <a:spcPct val="100000"/>
              </a:lnSpc>
              <a:spcBef>
                <a:spcPts val="1000"/>
              </a:spcBef>
              <a:spcAft>
                <a:spcPts val="0"/>
              </a:spcAft>
              <a:buClr>
                <a:srgbClr val="8ACCCA"/>
              </a:buClr>
              <a:buSzPts val="2400"/>
              <a:buFont typeface="Noto Sans Symbols"/>
              <a:buNone/>
            </a:pPr>
            <a:endParaRPr sz="2400" b="0" i="0" u="none" strike="noStrike" cap="none">
              <a:solidFill>
                <a:schemeClr val="dk1"/>
              </a:solidFill>
              <a:latin typeface="Arial"/>
              <a:ea typeface="Arial"/>
              <a:cs typeface="Arial"/>
              <a:sym typeface="Arial"/>
            </a:endParaRPr>
          </a:p>
          <a:p>
            <a:pPr marL="228600" marR="0" lvl="0" indent="-228600" algn="l" rtl="0">
              <a:lnSpc>
                <a:spcPct val="100000"/>
              </a:lnSpc>
              <a:spcBef>
                <a:spcPts val="1000"/>
              </a:spcBef>
              <a:spcAft>
                <a:spcPts val="0"/>
              </a:spcAft>
              <a:buClr>
                <a:srgbClr val="8ACCCA"/>
              </a:buClr>
              <a:buSzPts val="2400"/>
              <a:buFont typeface="Noto Sans Symbols"/>
              <a:buChar char="▪"/>
            </a:pPr>
            <a:r>
              <a:rPr lang="en-GB" sz="2400" b="0" i="0" u="none" strike="noStrike" cap="none">
                <a:solidFill>
                  <a:schemeClr val="dk1"/>
                </a:solidFill>
                <a:latin typeface="Arial"/>
                <a:ea typeface="Arial"/>
                <a:cs typeface="Arial"/>
                <a:sym typeface="Arial"/>
              </a:rPr>
              <a:t>Equal levels of negative and positive emotions ⇒ failure to thrive</a:t>
            </a:r>
            <a:endParaRPr/>
          </a:p>
          <a:p>
            <a:pPr marL="0" marR="0" lvl="0" indent="0" algn="l" rtl="0">
              <a:lnSpc>
                <a:spcPct val="100000"/>
              </a:lnSpc>
              <a:spcBef>
                <a:spcPts val="1000"/>
              </a:spcBef>
              <a:spcAft>
                <a:spcPts val="0"/>
              </a:spcAft>
              <a:buClr>
                <a:srgbClr val="8ACCCA"/>
              </a:buClr>
              <a:buSzPts val="2400"/>
              <a:buFont typeface="Noto Sans Symbols"/>
              <a:buNone/>
            </a:pPr>
            <a:endParaRPr sz="2400" b="0" i="0" u="none" strike="noStrike" cap="none">
              <a:solidFill>
                <a:schemeClr val="dk1"/>
              </a:solidFill>
              <a:latin typeface="Arial"/>
              <a:ea typeface="Arial"/>
              <a:cs typeface="Arial"/>
              <a:sym typeface="Arial"/>
            </a:endParaRPr>
          </a:p>
          <a:p>
            <a:pPr marL="228600" marR="0" lvl="0" indent="-228600" algn="l" rtl="0">
              <a:lnSpc>
                <a:spcPct val="100000"/>
              </a:lnSpc>
              <a:spcBef>
                <a:spcPts val="1000"/>
              </a:spcBef>
              <a:spcAft>
                <a:spcPts val="0"/>
              </a:spcAft>
              <a:buClr>
                <a:srgbClr val="8ACCCA"/>
              </a:buClr>
              <a:buSzPts val="2400"/>
              <a:buFont typeface="Noto Sans Symbols"/>
              <a:buChar char="▪"/>
            </a:pPr>
            <a:r>
              <a:rPr lang="en-GB" sz="2400" b="0" i="0" u="none" strike="noStrike" cap="none">
                <a:solidFill>
                  <a:schemeClr val="dk1"/>
                </a:solidFill>
                <a:latin typeface="Arial"/>
                <a:ea typeface="Arial"/>
                <a:cs typeface="Arial"/>
                <a:sym typeface="Arial"/>
              </a:rPr>
              <a:t>Prevalence of positive emotions ⇒ well-being</a:t>
            </a:r>
            <a:endParaRPr/>
          </a:p>
          <a:p>
            <a:pPr marL="0" marR="0" lvl="0" indent="0" algn="l" rtl="0">
              <a:lnSpc>
                <a:spcPct val="100000"/>
              </a:lnSpc>
              <a:spcBef>
                <a:spcPts val="1000"/>
              </a:spcBef>
              <a:spcAft>
                <a:spcPts val="0"/>
              </a:spcAft>
              <a:buClr>
                <a:srgbClr val="8ACCCA"/>
              </a:buClr>
              <a:buSzPts val="2400"/>
              <a:buFont typeface="Noto Sans Symbols"/>
              <a:buNone/>
            </a:pPr>
            <a:endParaRPr sz="2400" b="0" i="0" u="none" strike="noStrike" cap="none">
              <a:solidFill>
                <a:schemeClr val="dk1"/>
              </a:solidFill>
              <a:latin typeface="Arial"/>
              <a:ea typeface="Arial"/>
              <a:cs typeface="Arial"/>
              <a:sym typeface="Arial"/>
            </a:endParaRPr>
          </a:p>
          <a:p>
            <a:pPr marL="228600" marR="0" lvl="0" indent="-228600" algn="l" rtl="0">
              <a:lnSpc>
                <a:spcPct val="100000"/>
              </a:lnSpc>
              <a:spcBef>
                <a:spcPts val="1000"/>
              </a:spcBef>
              <a:spcAft>
                <a:spcPts val="0"/>
              </a:spcAft>
              <a:buClr>
                <a:srgbClr val="8ACCCA"/>
              </a:buClr>
              <a:buSzPts val="2400"/>
              <a:buFont typeface="Noto Sans Symbols"/>
              <a:buChar char="▪"/>
            </a:pPr>
            <a:r>
              <a:rPr lang="en-GB" sz="2400" b="0" i="0" u="none" strike="noStrike" cap="none">
                <a:solidFill>
                  <a:schemeClr val="dk1"/>
                </a:solidFill>
                <a:latin typeface="Arial"/>
                <a:ea typeface="Arial"/>
                <a:cs typeface="Arial"/>
                <a:sym typeface="Arial"/>
              </a:rPr>
              <a:t>Strong predominance of positive emotions ⇒ development and flourishing</a:t>
            </a:r>
            <a:endParaRPr sz="2400" b="0" i="0" u="none" strike="noStrike" cap="none">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rgbClr val="8ACCCA"/>
              </a:buClr>
              <a:buSzPts val="2400"/>
              <a:buFont typeface="Noto Sans Symbols"/>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943888" y="288395"/>
            <a:ext cx="9906918" cy="6914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sym typeface="Arial"/>
              </a:rPr>
              <a:t>Theory of the skill: Hope</a:t>
            </a:r>
            <a:endParaRPr b="0" dirty="0"/>
          </a:p>
        </p:txBody>
      </p:sp>
      <p:sp>
        <p:nvSpPr>
          <p:cNvPr id="83" name="Google Shape;83;p13"/>
          <p:cNvSpPr txBox="1">
            <a:spLocks noGrp="1"/>
          </p:cNvSpPr>
          <p:nvPr>
            <p:ph type="body" idx="1"/>
          </p:nvPr>
        </p:nvSpPr>
        <p:spPr>
          <a:xfrm>
            <a:off x="1077191" y="1696575"/>
            <a:ext cx="10515600" cy="4351338"/>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rgbClr val="8ACCCA"/>
              </a:buClr>
              <a:buSzPts val="2400"/>
              <a:buFont typeface="Calibri"/>
              <a:buAutoNum type="arabicPeriod"/>
            </a:pPr>
            <a:r>
              <a:rPr lang="en-GB" sz="2400" b="0" i="0" u="none" strike="noStrike" cap="none" dirty="0">
                <a:solidFill>
                  <a:schemeClr val="dk1"/>
                </a:solidFill>
                <a:latin typeface="Arial"/>
                <a:ea typeface="Arial"/>
                <a:cs typeface="Arial"/>
                <a:sym typeface="Arial"/>
              </a:rPr>
              <a:t>Willpower: Goals that are valuable </a:t>
            </a:r>
            <a:r>
              <a:rPr lang="en-GB" sz="2400" b="0" i="0" u="none" strike="noStrike" cap="none" dirty="0" smtClean="0">
                <a:solidFill>
                  <a:schemeClr val="dk1"/>
                </a:solidFill>
                <a:latin typeface="Arial"/>
                <a:ea typeface="Arial"/>
                <a:cs typeface="Arial"/>
                <a:sym typeface="Arial"/>
              </a:rPr>
              <a:t>provide direction</a:t>
            </a:r>
            <a:endParaRPr dirty="0"/>
          </a:p>
          <a:p>
            <a:pPr marL="514350" marR="0" lvl="0" indent="-514350" algn="l" rtl="0">
              <a:lnSpc>
                <a:spcPct val="100000"/>
              </a:lnSpc>
              <a:spcBef>
                <a:spcPts val="1000"/>
              </a:spcBef>
              <a:spcAft>
                <a:spcPts val="0"/>
              </a:spcAft>
              <a:buClr>
                <a:srgbClr val="8ACCCA"/>
              </a:buClr>
              <a:buSzPts val="2400"/>
              <a:buFont typeface="Calibri"/>
              <a:buAutoNum type="arabicPeriod"/>
            </a:pPr>
            <a:r>
              <a:rPr lang="en-GB" sz="2400" b="0" i="0" u="none" strike="noStrike" cap="none" dirty="0">
                <a:solidFill>
                  <a:schemeClr val="dk1"/>
                </a:solidFill>
                <a:latin typeface="Arial"/>
                <a:ea typeface="Arial"/>
                <a:cs typeface="Arial"/>
                <a:sym typeface="Arial"/>
              </a:rPr>
              <a:t>Waypower: Pathways reflects mental routes that we take to achieve our desired </a:t>
            </a:r>
            <a:r>
              <a:rPr lang="en-GB" sz="2400" b="0" i="0" u="none" strike="noStrike" cap="none" dirty="0" smtClean="0">
                <a:solidFill>
                  <a:schemeClr val="dk1"/>
                </a:solidFill>
                <a:latin typeface="Arial"/>
                <a:ea typeface="Arial"/>
                <a:cs typeface="Arial"/>
                <a:sym typeface="Arial"/>
              </a:rPr>
              <a:t>goals</a:t>
            </a:r>
            <a:endParaRPr dirty="0"/>
          </a:p>
          <a:p>
            <a:pPr marL="514350" marR="0" lvl="0" indent="-514350" algn="l" rtl="0">
              <a:lnSpc>
                <a:spcPct val="100000"/>
              </a:lnSpc>
              <a:spcBef>
                <a:spcPts val="1000"/>
              </a:spcBef>
              <a:spcAft>
                <a:spcPts val="0"/>
              </a:spcAft>
              <a:buClr>
                <a:srgbClr val="8ACCCA"/>
              </a:buClr>
              <a:buSzPts val="2400"/>
              <a:buFont typeface="Calibri"/>
              <a:buAutoNum type="arabicPeriod"/>
            </a:pPr>
            <a:r>
              <a:rPr lang="en-GB" sz="2400" b="0" i="0" u="none" strike="noStrike" cap="none" dirty="0">
                <a:solidFill>
                  <a:schemeClr val="dk1"/>
                </a:solidFill>
                <a:latin typeface="Arial"/>
                <a:ea typeface="Arial"/>
                <a:cs typeface="Arial"/>
                <a:sym typeface="Arial"/>
              </a:rPr>
              <a:t>Agency </a:t>
            </a:r>
            <a:r>
              <a:rPr lang="en-GB" sz="2400" b="0" i="0" u="none" strike="noStrike" cap="none" dirty="0" smtClean="0">
                <a:solidFill>
                  <a:schemeClr val="dk1"/>
                </a:solidFill>
                <a:latin typeface="Arial"/>
                <a:ea typeface="Arial"/>
                <a:cs typeface="Arial"/>
                <a:sym typeface="Arial"/>
              </a:rPr>
              <a:t>refers </a:t>
            </a:r>
            <a:r>
              <a:rPr lang="en-GB" sz="2400" b="0" i="0" u="none" strike="noStrike" cap="none" dirty="0">
                <a:solidFill>
                  <a:schemeClr val="dk1"/>
                </a:solidFill>
                <a:latin typeface="Arial"/>
                <a:ea typeface="Arial"/>
                <a:cs typeface="Arial"/>
                <a:sym typeface="Arial"/>
              </a:rPr>
              <a:t>to the </a:t>
            </a:r>
            <a:r>
              <a:rPr lang="en-GB" sz="2400" b="0" i="0" u="none" strike="noStrike" cap="none" dirty="0" smtClean="0">
                <a:solidFill>
                  <a:schemeClr val="dk1"/>
                </a:solidFill>
                <a:latin typeface="Arial"/>
                <a:ea typeface="Arial"/>
                <a:cs typeface="Arial"/>
                <a:sym typeface="Arial"/>
              </a:rPr>
              <a:t>power to act.</a:t>
            </a:r>
            <a:endParaRPr dirty="0"/>
          </a:p>
          <a:p>
            <a:pPr marL="514350" marR="0" lvl="0" indent="-514350" algn="l" rtl="0">
              <a:lnSpc>
                <a:spcPct val="100000"/>
              </a:lnSpc>
              <a:spcBef>
                <a:spcPts val="1000"/>
              </a:spcBef>
              <a:spcAft>
                <a:spcPts val="0"/>
              </a:spcAft>
              <a:buClr>
                <a:srgbClr val="8ACCCA"/>
              </a:buClr>
              <a:buSzPts val="2400"/>
              <a:buFont typeface="Calibri"/>
              <a:buAutoNum type="arabicPeriod"/>
            </a:pPr>
            <a:r>
              <a:rPr lang="en-GB" sz="2400" b="0" i="0" u="none" strike="noStrike" cap="none" dirty="0">
                <a:solidFill>
                  <a:schemeClr val="dk1"/>
                </a:solidFill>
                <a:latin typeface="Arial"/>
                <a:ea typeface="Arial"/>
                <a:cs typeface="Arial"/>
                <a:sym typeface="Arial"/>
              </a:rPr>
              <a:t>Barriers prevent the attainment of our goals; when we encounter a barrier, we can either give up or use our pathway thinking to create new routes.</a:t>
            </a:r>
            <a:endParaRPr sz="2400" b="0" i="0" u="none" strike="noStrike" cap="none" dirty="0">
              <a:solidFill>
                <a:schemeClr val="dk1"/>
              </a:solidFill>
              <a:latin typeface="Arial"/>
              <a:ea typeface="Arial"/>
              <a:cs typeface="Arial"/>
              <a:sym typeface="Arial"/>
            </a:endParaRPr>
          </a:p>
          <a:p>
            <a:pPr marL="514350" marR="0" lvl="0" indent="-361950" algn="l" rtl="0">
              <a:lnSpc>
                <a:spcPct val="90000"/>
              </a:lnSpc>
              <a:spcBef>
                <a:spcPts val="1000"/>
              </a:spcBef>
              <a:spcAft>
                <a:spcPts val="0"/>
              </a:spcAft>
              <a:buClr>
                <a:srgbClr val="8ACCCA"/>
              </a:buClr>
              <a:buSzPts val="2400"/>
              <a:buFont typeface="Calibri"/>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918720" y="305173"/>
            <a:ext cx="10865911" cy="6914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Theory of the skill: Explanatory </a:t>
            </a:r>
            <a:r>
              <a:rPr lang="en-GB" sz="4400" b="0" i="0" u="none" strike="noStrike" cap="none" dirty="0">
                <a:solidFill>
                  <a:srgbClr val="8ACCCA"/>
                </a:solidFill>
                <a:latin typeface="Arial"/>
                <a:ea typeface="Arial"/>
                <a:cs typeface="Arial"/>
                <a:sym typeface="Arial"/>
              </a:rPr>
              <a:t>styles</a:t>
            </a:r>
            <a:endParaRPr sz="4400" b="0" i="0" u="none" strike="noStrike" cap="none" dirty="0">
              <a:solidFill>
                <a:srgbClr val="8ACCCA"/>
              </a:solidFill>
              <a:latin typeface="Arial"/>
              <a:ea typeface="Arial"/>
              <a:cs typeface="Arial"/>
              <a:sym typeface="Arial"/>
            </a:endParaRPr>
          </a:p>
        </p:txBody>
      </p:sp>
      <p:sp>
        <p:nvSpPr>
          <p:cNvPr id="89" name="Google Shape;89;p14"/>
          <p:cNvSpPr txBox="1">
            <a:spLocks noGrp="1"/>
          </p:cNvSpPr>
          <p:nvPr>
            <p:ph type="body" idx="1"/>
          </p:nvPr>
        </p:nvSpPr>
        <p:spPr>
          <a:xfrm>
            <a:off x="1077191" y="1696575"/>
            <a:ext cx="10515600" cy="4351338"/>
          </a:xfrm>
          <a:prstGeom prst="rect">
            <a:avLst/>
          </a:prstGeom>
          <a:noFill/>
          <a:ln>
            <a:noFill/>
          </a:ln>
        </p:spPr>
        <p:txBody>
          <a:bodyPr spcFirstLastPara="1" wrap="square" lIns="91425" tIns="45700" rIns="91425" bIns="45700" anchor="t" anchorCtr="0">
            <a:noAutofit/>
          </a:bodyPr>
          <a:lstStyle/>
          <a:p>
            <a:pPr marR="0" lvl="0" indent="-457200" algn="l" rtl="0">
              <a:lnSpc>
                <a:spcPct val="90000"/>
              </a:lnSpc>
              <a:spcBef>
                <a:spcPts val="0"/>
              </a:spcBef>
              <a:spcAft>
                <a:spcPts val="0"/>
              </a:spcAft>
              <a:buClr>
                <a:srgbClr val="8ACCCA"/>
              </a:buClr>
              <a:buSzPts val="2400"/>
              <a:buFont typeface="+mj-lt"/>
              <a:buAutoNum type="arabicPeriod"/>
            </a:pPr>
            <a:r>
              <a:rPr lang="en-GB" sz="2400" b="0" i="0" u="none" strike="noStrike" cap="none" dirty="0">
                <a:solidFill>
                  <a:schemeClr val="dk1"/>
                </a:solidFill>
                <a:latin typeface="Arial"/>
                <a:ea typeface="Arial"/>
                <a:cs typeface="Arial"/>
                <a:sym typeface="Arial"/>
              </a:rPr>
              <a:t>Permanence: Events are perceived as temporary or permanent.</a:t>
            </a:r>
            <a:endParaRPr dirty="0"/>
          </a:p>
          <a:p>
            <a:pPr marL="609600" marR="0" lvl="0" indent="-457200" algn="l" rtl="0">
              <a:lnSpc>
                <a:spcPct val="90000"/>
              </a:lnSpc>
              <a:spcBef>
                <a:spcPts val="1000"/>
              </a:spcBef>
              <a:spcAft>
                <a:spcPts val="0"/>
              </a:spcAft>
              <a:buClr>
                <a:srgbClr val="8ACCCA"/>
              </a:buClr>
              <a:buSzPts val="2400"/>
              <a:buFont typeface="+mj-lt"/>
              <a:buAutoNum type="arabicPeriod"/>
            </a:pPr>
            <a:endParaRPr sz="2400" b="0" i="0" u="none" strike="noStrike" cap="none" dirty="0">
              <a:solidFill>
                <a:schemeClr val="dk1"/>
              </a:solidFill>
              <a:latin typeface="Arial"/>
              <a:ea typeface="Arial"/>
              <a:cs typeface="Arial"/>
              <a:sym typeface="Arial"/>
            </a:endParaRPr>
          </a:p>
          <a:p>
            <a:pPr marR="0" lvl="0" indent="-457200" algn="l" rtl="0">
              <a:lnSpc>
                <a:spcPct val="90000"/>
              </a:lnSpc>
              <a:spcBef>
                <a:spcPts val="1000"/>
              </a:spcBef>
              <a:spcAft>
                <a:spcPts val="0"/>
              </a:spcAft>
              <a:buClr>
                <a:srgbClr val="8ACCCA"/>
              </a:buClr>
              <a:buSzPts val="2400"/>
              <a:buFont typeface="+mj-lt"/>
              <a:buAutoNum type="arabicPeriod"/>
            </a:pPr>
            <a:r>
              <a:rPr lang="en-GB" sz="2400" b="0" i="0" u="none" strike="noStrike" cap="none" dirty="0">
                <a:solidFill>
                  <a:schemeClr val="dk1"/>
                </a:solidFill>
                <a:latin typeface="Arial"/>
                <a:ea typeface="Arial"/>
                <a:cs typeface="Arial"/>
                <a:sym typeface="Arial"/>
              </a:rPr>
              <a:t>Pervasiveness: Events are perceived as global (all-pervasive) or specific (confined to one area of life).</a:t>
            </a:r>
            <a:endParaRPr dirty="0"/>
          </a:p>
          <a:p>
            <a:pPr marL="609600" marR="0" lvl="0" indent="-457200" algn="l" rtl="0">
              <a:lnSpc>
                <a:spcPct val="90000"/>
              </a:lnSpc>
              <a:spcBef>
                <a:spcPts val="1000"/>
              </a:spcBef>
              <a:spcAft>
                <a:spcPts val="0"/>
              </a:spcAft>
              <a:buClr>
                <a:srgbClr val="8ACCCA"/>
              </a:buClr>
              <a:buSzPts val="2400"/>
              <a:buFont typeface="+mj-lt"/>
              <a:buAutoNum type="arabicPeriod"/>
            </a:pPr>
            <a:endParaRPr sz="2400" b="0" i="0" u="none" strike="noStrike" cap="none" dirty="0">
              <a:solidFill>
                <a:schemeClr val="dk1"/>
              </a:solidFill>
              <a:latin typeface="Arial"/>
              <a:ea typeface="Arial"/>
              <a:cs typeface="Arial"/>
              <a:sym typeface="Arial"/>
            </a:endParaRPr>
          </a:p>
          <a:p>
            <a:pPr marR="0" lvl="0" indent="-457200" algn="l" rtl="0">
              <a:lnSpc>
                <a:spcPct val="90000"/>
              </a:lnSpc>
              <a:spcBef>
                <a:spcPts val="1000"/>
              </a:spcBef>
              <a:spcAft>
                <a:spcPts val="0"/>
              </a:spcAft>
              <a:buClr>
                <a:srgbClr val="8ACCCA"/>
              </a:buClr>
              <a:buSzPts val="2400"/>
              <a:buFont typeface="+mj-lt"/>
              <a:buAutoNum type="arabicPeriod"/>
            </a:pPr>
            <a:r>
              <a:rPr lang="en-GB" sz="2400" b="0" i="0" u="none" strike="noStrike" cap="none" dirty="0">
                <a:solidFill>
                  <a:schemeClr val="dk1"/>
                </a:solidFill>
                <a:latin typeface="Arial"/>
                <a:ea typeface="Arial"/>
                <a:cs typeface="Arial"/>
                <a:sym typeface="Arial"/>
              </a:rPr>
              <a:t>Personalisation: Events are caused internally or externally.</a:t>
            </a:r>
            <a:endParaRPr sz="2400" b="0" i="0" u="none" strike="noStrike" cap="none" dirty="0">
              <a:solidFill>
                <a:schemeClr val="dk1"/>
              </a:solidFill>
              <a:latin typeface="Arial"/>
              <a:ea typeface="Arial"/>
              <a:cs typeface="Arial"/>
              <a:sym typeface="Arial"/>
            </a:endParaRPr>
          </a:p>
          <a:p>
            <a:pPr marL="514350" marR="0" lvl="0" indent="-361950" algn="l" rtl="0">
              <a:lnSpc>
                <a:spcPct val="90000"/>
              </a:lnSpc>
              <a:spcBef>
                <a:spcPts val="1000"/>
              </a:spcBef>
              <a:spcAft>
                <a:spcPts val="0"/>
              </a:spcAft>
              <a:buClr>
                <a:srgbClr val="8ACCCA"/>
              </a:buClr>
              <a:buSzPts val="2400"/>
              <a:buFont typeface="Calibri"/>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2116</Words>
  <Application>Microsoft Office PowerPoint</Application>
  <PresentationFormat>Widescreen</PresentationFormat>
  <Paragraphs>235</Paragraphs>
  <Slides>26</Slides>
  <Notes>21</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26</vt:i4>
      </vt:variant>
    </vt:vector>
  </HeadingPairs>
  <TitlesOfParts>
    <vt:vector size="32" baseType="lpstr">
      <vt:lpstr>Helvetica Neue</vt:lpstr>
      <vt:lpstr>Noto Sans Symbols</vt:lpstr>
      <vt:lpstr>Arial</vt:lpstr>
      <vt:lpstr>Calibri</vt:lpstr>
      <vt:lpstr>2_Diseño personalizado</vt:lpstr>
      <vt:lpstr>3_Diseño personalizado</vt:lpstr>
      <vt:lpstr>Emotional Resilience</vt:lpstr>
      <vt:lpstr>UPRIGHT Overview</vt:lpstr>
      <vt:lpstr>Food for thoughts</vt:lpstr>
      <vt:lpstr>Definition</vt:lpstr>
      <vt:lpstr>This skill is useful, for example, when…</vt:lpstr>
      <vt:lpstr>Theory of the skill: Positive emotions</vt:lpstr>
      <vt:lpstr>Theory of the skill: Positivity ratio</vt:lpstr>
      <vt:lpstr>Theory of the skill: Hope</vt:lpstr>
      <vt:lpstr>Theory of the skill: Explanatory styles</vt:lpstr>
      <vt:lpstr>Theory of the skill: A permanent explanatory style is associated with the perception of time  </vt:lpstr>
      <vt:lpstr>Theory of the skill: A pervasive explanatory style is associated with the perception of space </vt:lpstr>
      <vt:lpstr>Theory of the skill: A personalised explanatory style relates to the perception of causality </vt:lpstr>
      <vt:lpstr>Theory of the skills:  Overview of explanatory styles </vt:lpstr>
      <vt:lpstr>UPRIGHT Video: Emotional Resilience</vt:lpstr>
      <vt:lpstr>A Story for discussion Listen to the song ”Stronger” on YouTube: Afterwards, read the lyrics aloud in class (teacher or student).Discuss their content. </vt:lpstr>
      <vt:lpstr>Dilemma for discussion</vt:lpstr>
      <vt:lpstr>Exercise: Positivity ratio</vt:lpstr>
      <vt:lpstr>Exercise: The mood list</vt:lpstr>
      <vt:lpstr>Exercise: Using hope to reach my goal</vt:lpstr>
      <vt:lpstr>Exercise: Finding the will</vt:lpstr>
      <vt:lpstr>Exercise: Dream-catcher</vt:lpstr>
      <vt:lpstr>Exercise: Explanatory styles</vt:lpstr>
      <vt:lpstr>Mindfulness: The anchor (1)</vt:lpstr>
      <vt:lpstr>PowerPoint-præsentation</vt:lpstr>
      <vt:lpstr>Transfer exercise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Resilience</dc:title>
  <dc:creator>CARLOTA LAS HAYAS RODRIGUEZ</dc:creator>
  <cp:lastModifiedBy>Mette Marie Ledertoug</cp:lastModifiedBy>
  <cp:revision>25</cp:revision>
  <dcterms:modified xsi:type="dcterms:W3CDTF">2021-09-30T11:29:44Z</dcterms:modified>
</cp:coreProperties>
</file>