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23"/>
  </p:notesMasterIdLst>
  <p:sldIdLst>
    <p:sldId id="256" r:id="rId3"/>
    <p:sldId id="275" r:id="rId4"/>
    <p:sldId id="276" r:id="rId5"/>
    <p:sldId id="277" r:id="rId6"/>
    <p:sldId id="278" r:id="rId7"/>
    <p:sldId id="257" r:id="rId8"/>
    <p:sldId id="258" r:id="rId9"/>
    <p:sldId id="280" r:id="rId10"/>
    <p:sldId id="259" r:id="rId11"/>
    <p:sldId id="260" r:id="rId12"/>
    <p:sldId id="261" r:id="rId13"/>
    <p:sldId id="272" r:id="rId14"/>
    <p:sldId id="263" r:id="rId15"/>
    <p:sldId id="273" r:id="rId16"/>
    <p:sldId id="265" r:id="rId17"/>
    <p:sldId id="266" r:id="rId18"/>
    <p:sldId id="267" r:id="rId19"/>
    <p:sldId id="279" r:id="rId20"/>
    <p:sldId id="271" r:id="rId21"/>
    <p:sldId id="274" r:id="rId22"/>
  </p:sldIdLst>
  <p:sldSz cx="12192000" cy="6858000"/>
  <p:notesSz cx="6858000" cy="9144000"/>
  <p:embeddedFontLst>
    <p:embeddedFont>
      <p:font typeface="Helvetica Neue"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BD997A-309B-4748-949B-D69A4A8B1A04}">
  <a:tblStyle styleId="{B0BD997A-309B-4748-949B-D69A4A8B1A04}" styleName="Table_0">
    <a:wholeTbl>
      <a:tcTxStyle b="off" i="off">
        <a:font>
          <a:latin typeface="RotisSemiSans"/>
          <a:ea typeface="RotisSemiSans"/>
          <a:cs typeface="RotisSemiSans"/>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1V>
    <a:band2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RotisSemiSans"/>
          <a:ea typeface="RotisSemiSans"/>
          <a:cs typeface="RotisSemiSans"/>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9286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16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latin typeface="Calibri"/>
                <a:ea typeface="Calibri"/>
                <a:cs typeface="Calibri"/>
                <a:sym typeface="Calibri"/>
              </a:rPr>
              <a:pPr/>
              <a:t>20</a:t>
            </a:fld>
            <a:endParaRPr>
              <a:solidFill>
                <a:prstClr val="black"/>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title"/>
          </p:nvPr>
        </p:nvSpPr>
        <p:spPr>
          <a:xfrm>
            <a:off x="2387139" y="1557496"/>
            <a:ext cx="5850774"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5200"/>
              <a:buFont typeface="Arial"/>
              <a:buNone/>
              <a:defRPr sz="52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55908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Google Shape;11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77743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63369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9"/>
        <p:cNvGrpSpPr/>
        <p:nvPr/>
      </p:nvGrpSpPr>
      <p:grpSpPr>
        <a:xfrm>
          <a:off x="0" y="0"/>
          <a:ext cx="0" cy="0"/>
          <a:chOff x="0" y="0"/>
          <a:chExt cx="0" cy="0"/>
        </a:xfrm>
      </p:grpSpPr>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87634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7" name="Google Shape;1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47282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3" name="Google Shape;143;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44" name="Google Shape;1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68569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86563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08784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ACCCA"/>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a:spLocks noGrp="1"/>
          </p:cNvSpPr>
          <p:nvPr>
            <p:ph type="body" idx="1"/>
          </p:nvPr>
        </p:nvSpPr>
        <p:spPr>
          <a:xfrm>
            <a:off x="1783773" y="1540856"/>
            <a:ext cx="9446722" cy="4435995"/>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 indholdsobjekter">
  <p:cSld name="To indholdsobjekter">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5358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22499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05" name="Google Shape;10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52547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0" y="1662544"/>
            <a:ext cx="616631" cy="5195455"/>
          </a:xfrm>
          <a:prstGeom prst="rect">
            <a:avLst/>
          </a:prstGeom>
          <a:solidFill>
            <a:srgbClr val="8ACC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9;p1"/>
          <p:cNvPicPr preferRelativeResize="0"/>
          <p:nvPr/>
        </p:nvPicPr>
        <p:blipFill rotWithShape="1">
          <a:blip r:embed="rId8">
            <a:alphaModFix/>
          </a:blip>
          <a:srcRect/>
          <a:stretch/>
        </p:blipFill>
        <p:spPr>
          <a:xfrm>
            <a:off x="77615" y="507180"/>
            <a:ext cx="438811" cy="1107997"/>
          </a:xfrm>
          <a:prstGeom prst="rect">
            <a:avLst/>
          </a:prstGeom>
          <a:noFill/>
          <a:ln>
            <a:noFill/>
          </a:ln>
        </p:spPr>
      </p:pic>
      <p:sp>
        <p:nvSpPr>
          <p:cNvPr id="10" name="Google Shape;10;p1"/>
          <p:cNvSpPr txBox="1"/>
          <p:nvPr/>
        </p:nvSpPr>
        <p:spPr>
          <a:xfrm>
            <a:off x="623454" y="6450402"/>
            <a:ext cx="366591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8ACCCA"/>
                </a:solidFill>
                <a:latin typeface="Arial"/>
                <a:ea typeface="Arial"/>
                <a:cs typeface="Arial"/>
                <a:sym typeface="Arial"/>
              </a:rPr>
              <a:t>EFFICACY</a:t>
            </a:r>
            <a:r>
              <a:rPr lang="en-GB" sz="1400" b="0" i="0" u="none" strike="noStrike" cap="none">
                <a:solidFill>
                  <a:srgbClr val="7F7F7F"/>
                </a:solidFill>
                <a:latin typeface="Arial"/>
                <a:ea typeface="Arial"/>
                <a:cs typeface="Arial"/>
                <a:sym typeface="Arial"/>
              </a:rPr>
              <a:t> / </a:t>
            </a:r>
            <a:r>
              <a:rPr lang="en-GB" sz="1400" b="1" i="0" u="none" strike="noStrike" cap="none">
                <a:solidFill>
                  <a:srgbClr val="7F7F7F"/>
                </a:solidFill>
                <a:latin typeface="Arial"/>
                <a:ea typeface="Arial"/>
                <a:cs typeface="Arial"/>
                <a:sym typeface="Arial"/>
              </a:rPr>
              <a:t>Leadership				</a:t>
            </a:r>
            <a:r>
              <a:rPr lang="en-GB" sz="1400" b="1" i="0" u="none" strike="noStrike" cap="none">
                <a:solidFill>
                  <a:srgbClr val="A5A5A5"/>
                </a:solidFill>
                <a:latin typeface="Arial"/>
                <a:ea typeface="Arial"/>
                <a:cs typeface="Arial"/>
                <a:sym typeface="Arial"/>
              </a:rPr>
              <a:t> </a:t>
            </a:r>
            <a:endParaRPr/>
          </a:p>
        </p:txBody>
      </p:sp>
      <p:sp>
        <p:nvSpPr>
          <p:cNvPr id="11" name="Google Shape;11;p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i="0" u="none" strike="noStrike" cap="none">
                <a:solidFill>
                  <a:schemeClr val="lt1"/>
                </a:solidFill>
                <a:latin typeface="Helvetica Neue"/>
                <a:ea typeface="Helvetica Neue"/>
                <a:cs typeface="Helvetica Neue"/>
                <a:sym typeface="Helvetica Neue"/>
              </a:rPr>
              <a:t>3</a:t>
            </a:r>
            <a:endParaRPr/>
          </a:p>
        </p:txBody>
      </p:sp>
      <p:pic>
        <p:nvPicPr>
          <p:cNvPr id="12" name="Google Shape;12;p1"/>
          <p:cNvPicPr preferRelativeResize="0"/>
          <p:nvPr/>
        </p:nvPicPr>
        <p:blipFill rotWithShape="1">
          <a:blip r:embed="rId9">
            <a:alphaModFix/>
          </a:blip>
          <a:srcRect/>
          <a:stretch/>
        </p:blipFill>
        <p:spPr>
          <a:xfrm>
            <a:off x="10616029" y="6245803"/>
            <a:ext cx="775404" cy="582499"/>
          </a:xfrm>
          <a:prstGeom prst="rect">
            <a:avLst/>
          </a:prstGeom>
          <a:noFill/>
          <a:ln>
            <a:noFill/>
          </a:ln>
        </p:spPr>
      </p:pic>
      <p:pic>
        <p:nvPicPr>
          <p:cNvPr id="13" name="Google Shape;13;p1"/>
          <p:cNvPicPr preferRelativeResize="0"/>
          <p:nvPr/>
        </p:nvPicPr>
        <p:blipFill rotWithShape="1">
          <a:blip r:embed="rId10">
            <a:alphaModFix/>
          </a:blip>
          <a:srcRect/>
          <a:stretch/>
        </p:blipFill>
        <p:spPr>
          <a:xfrm>
            <a:off x="11497887" y="6400800"/>
            <a:ext cx="463811" cy="305794"/>
          </a:xfrm>
          <a:prstGeom prst="rect">
            <a:avLst/>
          </a:prstGeom>
          <a:noFill/>
          <a:ln>
            <a:noFill/>
          </a:ln>
        </p:spPr>
      </p:pic>
      <p:sp>
        <p:nvSpPr>
          <p:cNvPr id="14" name="Google Shape;14;p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200">
                <a:solidFill>
                  <a:schemeClr val="lt1"/>
                </a:solidFill>
                <a:latin typeface="Helvetica Neue"/>
                <a:ea typeface="Helvetica Neue"/>
                <a:cs typeface="Helvetica Neue"/>
                <a:sym typeface="Helvetica Neue"/>
              </a:rPr>
              <a:t>‹nr.›</a:t>
            </a:fld>
            <a:endParaRPr sz="1200">
              <a:solidFill>
                <a:schemeClr val="lt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547510019"/>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2571697" y="1498773"/>
            <a:ext cx="5850774" cy="94828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5200"/>
              <a:buFont typeface="Arial"/>
              <a:buNone/>
            </a:pPr>
            <a:r>
              <a:rPr lang="en-GB" sz="5200" b="0" i="0" u="none" strike="noStrike" cap="none" dirty="0">
                <a:solidFill>
                  <a:srgbClr val="8ACCCA"/>
                </a:solidFill>
                <a:sym typeface="Arial"/>
              </a:rPr>
              <a:t>Leadership</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031147" y="314792"/>
            <a:ext cx="10515600" cy="5996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Dilemma for discussion</a:t>
            </a:r>
            <a:endParaRPr sz="4400" b="0" i="0" u="none" strike="noStrike" cap="none" dirty="0">
              <a:solidFill>
                <a:srgbClr val="8ACCCA"/>
              </a:solidFill>
              <a:latin typeface="Arial"/>
              <a:ea typeface="Arial"/>
              <a:cs typeface="Arial"/>
              <a:sym typeface="Arial"/>
            </a:endParaRPr>
          </a:p>
        </p:txBody>
      </p:sp>
      <p:sp>
        <p:nvSpPr>
          <p:cNvPr id="84" name="Google Shape;84;p14"/>
          <p:cNvSpPr>
            <a:spLocks noGrp="1"/>
          </p:cNvSpPr>
          <p:nvPr>
            <p:ph type="body" idx="1"/>
          </p:nvPr>
        </p:nvSpPr>
        <p:spPr>
          <a:xfrm>
            <a:off x="1031147" y="985411"/>
            <a:ext cx="10515600" cy="5218546"/>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l" rtl="0">
              <a:lnSpc>
                <a:spcPct val="150000"/>
              </a:lnSpc>
              <a:spcBef>
                <a:spcPts val="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Divide the class into two teams.</a:t>
            </a:r>
            <a:endParaRPr sz="1800" b="0" i="0" u="none" strike="noStrike" cap="none" dirty="0">
              <a:solidFill>
                <a:schemeClr val="dk1"/>
              </a:solidFill>
              <a:latin typeface="Arial"/>
              <a:ea typeface="Arial"/>
              <a:cs typeface="Arial"/>
              <a:sym typeface="Arial"/>
            </a:endParaRPr>
          </a:p>
          <a:p>
            <a:pPr marL="228600" marR="0" lvl="0" indent="-228600" algn="l" rtl="0">
              <a:lnSpc>
                <a:spcPct val="150000"/>
              </a:lnSpc>
              <a:spcBef>
                <a:spcPts val="2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One team is supporting John to take the full credit for the success caused by his leadership</a:t>
            </a:r>
            <a:endParaRPr sz="1800" b="0" i="0" u="none" strike="noStrike" cap="none" dirty="0">
              <a:solidFill>
                <a:schemeClr val="dk1"/>
              </a:solidFill>
              <a:latin typeface="Arial"/>
              <a:ea typeface="Arial"/>
              <a:cs typeface="Arial"/>
              <a:sym typeface="Arial"/>
            </a:endParaRPr>
          </a:p>
          <a:p>
            <a:pPr marL="228600" marR="0" lvl="0" indent="-228600" algn="l" rtl="0">
              <a:lnSpc>
                <a:spcPct val="150000"/>
              </a:lnSpc>
              <a:spcBef>
                <a:spcPts val="2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The other team is supporting John to share the credit with everyone in </a:t>
            </a:r>
            <a:r>
              <a:rPr lang="en-GB" sz="1800" b="0" i="0" u="none" strike="noStrike" cap="none" dirty="0" err="1">
                <a:solidFill>
                  <a:srgbClr val="000000"/>
                </a:solidFill>
                <a:latin typeface="Arial"/>
                <a:ea typeface="Arial"/>
                <a:cs typeface="Arial"/>
                <a:sym typeface="Arial"/>
              </a:rPr>
              <a:t>YouthUp</a:t>
            </a:r>
            <a:r>
              <a:rPr lang="en-GB" sz="1800" b="0" i="0" u="none" strike="noStrike" cap="none" dirty="0">
                <a:solidFill>
                  <a:srgbClr val="000000"/>
                </a:solidFill>
                <a:latin typeface="Arial"/>
                <a:ea typeface="Arial"/>
                <a:cs typeface="Arial"/>
                <a:sym typeface="Arial"/>
              </a:rPr>
              <a:t> group. </a:t>
            </a:r>
            <a:endParaRPr sz="1800" b="0" i="0" u="none" strike="noStrike" cap="none" dirty="0">
              <a:solidFill>
                <a:schemeClr val="dk1"/>
              </a:solidFill>
              <a:latin typeface="Arial"/>
              <a:ea typeface="Arial"/>
              <a:cs typeface="Arial"/>
              <a:sym typeface="Arial"/>
            </a:endParaRPr>
          </a:p>
          <a:p>
            <a:pPr marL="228600" marR="0" lvl="0" indent="-228600" algn="l" rtl="0">
              <a:lnSpc>
                <a:spcPct val="150000"/>
              </a:lnSpc>
              <a:spcBef>
                <a:spcPts val="2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Each team has 3 minutes to work on the arguments to support their point of view.</a:t>
            </a:r>
            <a:endParaRPr sz="1800" b="0" i="0" u="none" strike="noStrike" cap="none" dirty="0">
              <a:solidFill>
                <a:schemeClr val="dk1"/>
              </a:solidFill>
              <a:latin typeface="Arial"/>
              <a:ea typeface="Arial"/>
              <a:cs typeface="Arial"/>
              <a:sym typeface="Arial"/>
            </a:endParaRPr>
          </a:p>
          <a:p>
            <a:pPr marL="228600" marR="0" lvl="0" indent="-228600" algn="l" rtl="0">
              <a:lnSpc>
                <a:spcPct val="150000"/>
              </a:lnSpc>
              <a:spcBef>
                <a:spcPts val="2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When you are ready, you have five minutes to debate whether John should have taken the whole credit for the changes in the community school brought about by successful fundraising. Or was John right to share the credit with everyone in </a:t>
            </a:r>
            <a:r>
              <a:rPr lang="en-GB" sz="1800" b="0" i="0" u="none" strike="noStrike" cap="none" dirty="0" err="1">
                <a:solidFill>
                  <a:srgbClr val="000000"/>
                </a:solidFill>
                <a:latin typeface="Arial"/>
                <a:ea typeface="Arial"/>
                <a:cs typeface="Arial"/>
                <a:sym typeface="Arial"/>
              </a:rPr>
              <a:t>YouthUp</a:t>
            </a:r>
            <a:r>
              <a:rPr lang="en-GB" sz="1800" b="0" i="0" u="none" strike="noStrike" cap="none" dirty="0">
                <a:solidFill>
                  <a:srgbClr val="000000"/>
                </a:solidFill>
                <a:latin typeface="Arial"/>
                <a:ea typeface="Arial"/>
                <a:cs typeface="Arial"/>
                <a:sym typeface="Arial"/>
              </a:rPr>
              <a:t>’ for contributing to the change? </a:t>
            </a:r>
            <a:endParaRPr sz="1800" b="0" i="0" u="none" strike="noStrike" cap="none" dirty="0">
              <a:solidFill>
                <a:schemeClr val="dk1"/>
              </a:solidFill>
              <a:latin typeface="Arial"/>
              <a:ea typeface="Arial"/>
              <a:cs typeface="Arial"/>
              <a:sym typeface="Arial"/>
            </a:endParaRPr>
          </a:p>
          <a:p>
            <a:pPr marL="0" marR="0" lvl="0" indent="0" algn="ctr" rtl="0">
              <a:lnSpc>
                <a:spcPct val="115000"/>
              </a:lnSpc>
              <a:spcBef>
                <a:spcPts val="2000"/>
              </a:spcBef>
              <a:spcAft>
                <a:spcPts val="0"/>
              </a:spcAft>
              <a:buClr>
                <a:srgbClr val="8ACCCA"/>
              </a:buClr>
              <a:buSzPts val="1100"/>
              <a:buFont typeface="Noto Sans Symbols"/>
              <a:buNone/>
            </a:pPr>
            <a:r>
              <a:rPr lang="en-GB" sz="1100" b="0" i="0" u="none" strike="noStrike" cap="none" dirty="0">
                <a:solidFill>
                  <a:srgbClr val="000000"/>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67408" y="167440"/>
            <a:ext cx="11305256" cy="7721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Exercise: Implementation </a:t>
            </a:r>
            <a:r>
              <a:rPr lang="en-GB" sz="4400" b="0" i="0" u="none" strike="noStrike" cap="none" dirty="0">
                <a:solidFill>
                  <a:srgbClr val="8ACCCA"/>
                </a:solidFill>
                <a:sym typeface="Arial"/>
              </a:rPr>
              <a:t>of John’s story</a:t>
            </a:r>
            <a:endParaRPr b="0" dirty="0"/>
          </a:p>
        </p:txBody>
      </p:sp>
      <p:sp>
        <p:nvSpPr>
          <p:cNvPr id="90" name="Google Shape;90;p15"/>
          <p:cNvSpPr>
            <a:spLocks noGrp="1"/>
          </p:cNvSpPr>
          <p:nvPr>
            <p:ph type="body" idx="1"/>
          </p:nvPr>
        </p:nvSpPr>
        <p:spPr>
          <a:xfrm>
            <a:off x="1077191" y="1696575"/>
            <a:ext cx="9375492" cy="3605267"/>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0" algn="l" rtl="0">
              <a:lnSpc>
                <a:spcPct val="150000"/>
              </a:lnSpc>
              <a:spcBef>
                <a:spcPts val="0"/>
              </a:spcBef>
              <a:spcAft>
                <a:spcPts val="0"/>
              </a:spcAft>
              <a:buClr>
                <a:srgbClr val="8ACCCA"/>
              </a:buClr>
              <a:buSzPts val="2800"/>
              <a:buFont typeface="Noto Sans Symbols"/>
              <a:buNone/>
            </a:pPr>
            <a:r>
              <a:rPr lang="en-GB" sz="2800" b="0" i="0" u="none" strike="noStrike" cap="none" dirty="0">
                <a:solidFill>
                  <a:srgbClr val="000000"/>
                </a:solidFill>
                <a:latin typeface="Arial"/>
                <a:ea typeface="Arial"/>
                <a:cs typeface="Arial"/>
                <a:sym typeface="Arial"/>
              </a:rPr>
              <a:t>Form groups of 4–6 students</a:t>
            </a:r>
            <a:endParaRPr sz="2800" b="0" i="0" u="none" strike="noStrike" cap="none" dirty="0">
              <a:solidFill>
                <a:schemeClr val="dk1"/>
              </a:solidFill>
              <a:latin typeface="Arial"/>
              <a:ea typeface="Arial"/>
              <a:cs typeface="Arial"/>
              <a:sym typeface="Arial"/>
            </a:endParaRPr>
          </a:p>
          <a:p>
            <a:pPr marL="685800" marR="0" lvl="0" indent="-228600" algn="l" rtl="0">
              <a:lnSpc>
                <a:spcPct val="150000"/>
              </a:lnSpc>
              <a:spcBef>
                <a:spcPts val="1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Each group reads the story about John and provides responses for the </a:t>
            </a:r>
            <a:r>
              <a:rPr lang="en-GB" sz="1800" b="0" i="1" u="none" strike="noStrike" cap="none" dirty="0">
                <a:solidFill>
                  <a:srgbClr val="000000"/>
                </a:solidFill>
                <a:latin typeface="Arial"/>
                <a:ea typeface="Arial"/>
                <a:cs typeface="Arial"/>
                <a:sym typeface="Arial"/>
              </a:rPr>
              <a:t>Leadership Skill Record Sheet A </a:t>
            </a:r>
            <a:r>
              <a:rPr lang="en-GB" sz="1800" b="0" i="0" u="none" strike="noStrike" cap="none" dirty="0">
                <a:solidFill>
                  <a:srgbClr val="000000"/>
                </a:solidFill>
                <a:latin typeface="Arial"/>
                <a:ea typeface="Arial"/>
                <a:cs typeface="Arial"/>
                <a:sym typeface="Arial"/>
              </a:rPr>
              <a:t>together.</a:t>
            </a:r>
            <a:endParaRPr sz="1800" b="0" i="0" u="none" strike="noStrike" cap="none" dirty="0">
              <a:solidFill>
                <a:schemeClr val="dk1"/>
              </a:solidFill>
              <a:latin typeface="Arial"/>
              <a:ea typeface="Arial"/>
              <a:cs typeface="Arial"/>
              <a:sym typeface="Arial"/>
            </a:endParaRPr>
          </a:p>
          <a:p>
            <a:pPr marL="685800" marR="0" lvl="0" indent="-228600" algn="l" rtl="0">
              <a:lnSpc>
                <a:spcPct val="150000"/>
              </a:lnSpc>
              <a:spcBef>
                <a:spcPts val="1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Each group nominates one person to present their responses. Remember that there are no wrong or right answers.  </a:t>
            </a:r>
            <a:endParaRPr sz="1800" b="0" i="0" u="none" strike="noStrike" cap="none" dirty="0">
              <a:solidFill>
                <a:schemeClr val="dk1"/>
              </a:solidFill>
              <a:latin typeface="Arial"/>
              <a:ea typeface="Arial"/>
              <a:cs typeface="Arial"/>
              <a:sym typeface="Arial"/>
            </a:endParaRPr>
          </a:p>
          <a:p>
            <a:pPr marL="685800" marR="0" lvl="0" indent="-228600" algn="l" rtl="0">
              <a:lnSpc>
                <a:spcPct val="150000"/>
              </a:lnSpc>
              <a:spcBef>
                <a:spcPts val="1000"/>
              </a:spcBef>
              <a:spcAft>
                <a:spcPts val="0"/>
              </a:spcAft>
              <a:buClr>
                <a:srgbClr val="8ACCCA"/>
              </a:buClr>
              <a:buSzPts val="1800"/>
              <a:buFont typeface="Noto Sans Symbols"/>
              <a:buChar char="▪"/>
            </a:pPr>
            <a:r>
              <a:rPr lang="en-GB" sz="1800" b="0" i="0" u="none" strike="noStrike" cap="none" dirty="0">
                <a:solidFill>
                  <a:srgbClr val="000000"/>
                </a:solidFill>
                <a:latin typeface="Arial"/>
                <a:ea typeface="Arial"/>
                <a:cs typeface="Arial"/>
                <a:sym typeface="Arial"/>
              </a:rPr>
              <a:t>After the presentations, you can transfer the Leadership Skill Record Sheet of the group to your own sheets to take them home.</a:t>
            </a: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95400" y="167440"/>
            <a:ext cx="11377264" cy="7721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Exercise: Implementation </a:t>
            </a:r>
            <a:r>
              <a:rPr lang="en-GB" sz="4400" b="0" i="0" u="none" strike="noStrike" cap="none" dirty="0">
                <a:solidFill>
                  <a:srgbClr val="8ACCCA"/>
                </a:solidFill>
                <a:sym typeface="Arial"/>
              </a:rPr>
              <a:t>of John’s story</a:t>
            </a:r>
            <a:endParaRPr b="0" dirty="0"/>
          </a:p>
        </p:txBody>
      </p:sp>
      <p:sp>
        <p:nvSpPr>
          <p:cNvPr id="2" name="1 Marcador de texto"/>
          <p:cNvSpPr>
            <a:spLocks noGrp="1"/>
          </p:cNvSpPr>
          <p:nvPr>
            <p:ph type="body" idx="1"/>
          </p:nvPr>
        </p:nvSpPr>
        <p:spPr>
          <a:xfrm>
            <a:off x="1077191" y="1124744"/>
            <a:ext cx="10515600" cy="4923169"/>
          </a:xfrm>
        </p:spPr>
        <p:txBody>
          <a:bodyPr/>
          <a:lstStyle/>
          <a:p>
            <a:pPr marL="76200" indent="0">
              <a:buNone/>
            </a:pPr>
            <a:r>
              <a:rPr lang="en-US" sz="1800" b="1" dirty="0">
                <a:solidFill>
                  <a:srgbClr val="8ACCCA"/>
                </a:solidFill>
              </a:rPr>
              <a:t>Leadership Skill Record Sheet A</a:t>
            </a:r>
            <a:endParaRPr lang="es-ES" sz="1800" b="1" dirty="0">
              <a:solidFill>
                <a:srgbClr val="8ACCCA"/>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757742"/>
            <a:ext cx="7776864" cy="462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55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982287" y="368776"/>
            <a:ext cx="10705408" cy="5553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Your </a:t>
            </a:r>
            <a:r>
              <a:rPr lang="en-GB" sz="4400" b="0" i="0" u="none" strike="noStrike" cap="none" dirty="0">
                <a:solidFill>
                  <a:srgbClr val="8ACCCA"/>
                </a:solidFill>
                <a:latin typeface="Arial"/>
                <a:ea typeface="Arial"/>
                <a:cs typeface="Arial"/>
                <a:sym typeface="Arial"/>
              </a:rPr>
              <a:t>leadership skills</a:t>
            </a:r>
            <a:endParaRPr sz="4400" b="0" i="0" u="none" strike="noStrike" cap="none" dirty="0">
              <a:solidFill>
                <a:srgbClr val="8ACCCA"/>
              </a:solidFill>
              <a:latin typeface="Arial"/>
              <a:ea typeface="Arial"/>
              <a:cs typeface="Arial"/>
              <a:sym typeface="Arial"/>
            </a:endParaRPr>
          </a:p>
        </p:txBody>
      </p:sp>
      <p:sp>
        <p:nvSpPr>
          <p:cNvPr id="101" name="Google Shape;101;p17"/>
          <p:cNvSpPr>
            <a:spLocks noGrp="1"/>
          </p:cNvSpPr>
          <p:nvPr>
            <p:ph type="body" idx="1"/>
          </p:nvPr>
        </p:nvSpPr>
        <p:spPr>
          <a:xfrm>
            <a:off x="1077191" y="1696575"/>
            <a:ext cx="9370315" cy="3313170"/>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ctr" rtl="0">
              <a:lnSpc>
                <a:spcPct val="115000"/>
              </a:lnSpc>
              <a:spcBef>
                <a:spcPts val="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Reflect upon your own leadership skills.</a:t>
            </a:r>
            <a:endParaRPr sz="2400" b="0" i="0" u="none" strike="noStrike" cap="none" dirty="0">
              <a:solidFill>
                <a:schemeClr val="dk1"/>
              </a:solidFill>
              <a:latin typeface="Arial"/>
              <a:ea typeface="Arial"/>
              <a:cs typeface="Arial"/>
              <a:sym typeface="Arial"/>
            </a:endParaRPr>
          </a:p>
          <a:p>
            <a:pPr marL="228600" marR="0" lvl="0" indent="-228600" algn="ctr" rtl="0">
              <a:lnSpc>
                <a:spcPct val="115000"/>
              </a:lnSpc>
              <a:spcBef>
                <a:spcPts val="200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Use your reflections to fill the </a:t>
            </a:r>
            <a:r>
              <a:rPr lang="en-GB" sz="2400" b="0" i="1" u="none" strike="noStrike" cap="none" dirty="0">
                <a:solidFill>
                  <a:srgbClr val="000000"/>
                </a:solidFill>
                <a:latin typeface="Arial"/>
                <a:ea typeface="Arial"/>
                <a:cs typeface="Arial"/>
                <a:sym typeface="Arial"/>
              </a:rPr>
              <a:t>Leadership Skill Record Sheet B.</a:t>
            </a:r>
            <a:endParaRPr sz="2400" b="0" i="1"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968134" y="167440"/>
            <a:ext cx="10705408" cy="772127"/>
          </a:xfrm>
          <a:prstGeom prst="rect">
            <a:avLst/>
          </a:prstGeom>
          <a:noFill/>
          <a:ln>
            <a:noFill/>
          </a:ln>
        </p:spPr>
        <p:txBody>
          <a:bodyPr spcFirstLastPara="1" wrap="square" lIns="91425" tIns="45700" rIns="91425" bIns="45700" anchor="ctr" anchorCtr="0">
            <a:noAutofit/>
          </a:bodyPr>
          <a:lstStyle/>
          <a:p>
            <a:pPr lvl="0"/>
            <a:r>
              <a:rPr lang="en-GB" b="0" dirty="0" smtClean="0"/>
              <a:t>Exercise: Your </a:t>
            </a:r>
            <a:r>
              <a:rPr lang="en-GB" b="0" dirty="0"/>
              <a:t>leadership skills</a:t>
            </a:r>
            <a:endParaRPr b="0" dirty="0"/>
          </a:p>
        </p:txBody>
      </p:sp>
      <p:sp>
        <p:nvSpPr>
          <p:cNvPr id="2" name="1 Marcador de texto"/>
          <p:cNvSpPr>
            <a:spLocks noGrp="1"/>
          </p:cNvSpPr>
          <p:nvPr>
            <p:ph type="body" idx="1"/>
          </p:nvPr>
        </p:nvSpPr>
        <p:spPr>
          <a:xfrm>
            <a:off x="1077191" y="1124744"/>
            <a:ext cx="10515600" cy="4923169"/>
          </a:xfrm>
        </p:spPr>
        <p:txBody>
          <a:bodyPr/>
          <a:lstStyle/>
          <a:p>
            <a:pPr marL="76200" indent="0">
              <a:buNone/>
            </a:pPr>
            <a:r>
              <a:rPr lang="en-US" sz="1800" b="1" dirty="0">
                <a:solidFill>
                  <a:srgbClr val="8ACCCA"/>
                </a:solidFill>
              </a:rPr>
              <a:t>Leadership Skill Record Sheet </a:t>
            </a:r>
            <a:r>
              <a:rPr lang="en-US" sz="1800" b="1" dirty="0" smtClean="0">
                <a:solidFill>
                  <a:srgbClr val="8ACCCA"/>
                </a:solidFill>
              </a:rPr>
              <a:t>B</a:t>
            </a:r>
          </a:p>
          <a:p>
            <a:pPr marL="76200" indent="0">
              <a:buNone/>
            </a:pPr>
            <a:endParaRPr lang="es-ES" sz="1800" b="1" dirty="0">
              <a:solidFill>
                <a:srgbClr val="8ACCCA"/>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1684137"/>
            <a:ext cx="6264696" cy="502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73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993842" y="235527"/>
            <a:ext cx="11006814" cy="69518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Exercise: The </a:t>
            </a:r>
            <a:r>
              <a:rPr lang="en-GB" sz="4400" b="0" i="0" u="none" strike="noStrike" cap="none" dirty="0">
                <a:solidFill>
                  <a:srgbClr val="8ACCCA"/>
                </a:solidFill>
                <a:sym typeface="Arial"/>
              </a:rPr>
              <a:t>Amazing Spiderman show</a:t>
            </a:r>
            <a:endParaRPr b="0" dirty="0"/>
          </a:p>
        </p:txBody>
      </p:sp>
      <p:sp>
        <p:nvSpPr>
          <p:cNvPr id="112" name="Google Shape;112;p19"/>
          <p:cNvSpPr>
            <a:spLocks noGrp="1"/>
          </p:cNvSpPr>
          <p:nvPr>
            <p:ph type="body" idx="1"/>
          </p:nvPr>
        </p:nvSpPr>
        <p:spPr>
          <a:xfrm>
            <a:off x="1008727" y="1412776"/>
            <a:ext cx="10864175" cy="4918069"/>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Choose a student among you to be the leader in the exercise.</a:t>
            </a:r>
            <a:endParaRPr sz="2400" b="0" i="0" u="none" strike="noStrike" cap="none" dirty="0">
              <a:solidFill>
                <a:schemeClr val="dk1"/>
              </a:solidFill>
              <a:latin typeface="Arial"/>
              <a:ea typeface="Arial"/>
              <a:cs typeface="Arial"/>
              <a:sym typeface="Arial"/>
            </a:endParaRPr>
          </a:p>
          <a:p>
            <a:pPr marL="0" marR="0" lvl="0" indent="0" algn="l" rtl="0">
              <a:lnSpc>
                <a:spcPct val="150000"/>
              </a:lnSpc>
              <a:spcBef>
                <a:spcPts val="1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The leader has to select students who will attend the Amazing Spiderman show. Only five students are admitted at a time, but there are more than five students in the class. </a:t>
            </a:r>
            <a:endParaRPr sz="24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How is s/he going to manage the selection process so everyone can see the show?</a:t>
            </a:r>
            <a:r>
              <a:rPr lang="en-GB" sz="2400" b="0" i="0" u="none" strike="noStrike" cap="none" dirty="0">
                <a:solidFill>
                  <a:schemeClr val="dk1"/>
                </a:solidFill>
                <a:latin typeface="Arial"/>
                <a:ea typeface="Arial"/>
                <a:cs typeface="Arial"/>
                <a:sym typeface="Arial"/>
              </a:rPr>
              <a:t> </a:t>
            </a:r>
            <a:r>
              <a:rPr lang="en-GB" sz="2400" b="0" i="0" u="none" strike="noStrike" cap="none" dirty="0">
                <a:solidFill>
                  <a:srgbClr val="000000"/>
                </a:solidFill>
                <a:latin typeface="Arial"/>
                <a:ea typeface="Arial"/>
                <a:cs typeface="Arial"/>
                <a:sym typeface="Arial"/>
              </a:rPr>
              <a:t>Note how s/he </a:t>
            </a:r>
            <a:endParaRPr sz="24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50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Communicates the decision to time the selections, one group after another.</a:t>
            </a:r>
            <a:endParaRPr sz="24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50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Ensures that good </a:t>
            </a:r>
            <a:r>
              <a:rPr lang="en-GB" sz="2400" b="0" i="0" u="sng" strike="noStrike" cap="none" dirty="0">
                <a:solidFill>
                  <a:srgbClr val="000000"/>
                </a:solidFill>
                <a:latin typeface="Arial"/>
                <a:ea typeface="Arial"/>
                <a:cs typeface="Arial"/>
                <a:sym typeface="Arial"/>
              </a:rPr>
              <a:t>relations</a:t>
            </a:r>
            <a:r>
              <a:rPr lang="en-GB" sz="2400" b="0" i="0" u="none" strike="noStrike" cap="none" dirty="0">
                <a:solidFill>
                  <a:srgbClr val="000000"/>
                </a:solidFill>
                <a:latin typeface="Arial"/>
                <a:ea typeface="Arial"/>
                <a:cs typeface="Arial"/>
                <a:sym typeface="Arial"/>
              </a:rPr>
              <a:t> are maintained.</a:t>
            </a:r>
            <a:endParaRPr sz="24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500"/>
              </a:spcBef>
              <a:spcAft>
                <a:spcPts val="0"/>
              </a:spcAft>
              <a:buClr>
                <a:srgbClr val="8ACCCA"/>
              </a:buClr>
              <a:buSzPts val="2400"/>
              <a:buFont typeface="Noto Sans Symbols"/>
              <a:buChar char="∙"/>
            </a:pPr>
            <a:r>
              <a:rPr lang="en-GB" sz="2400" b="0" i="0" u="none" strike="noStrike" cap="none" dirty="0">
                <a:solidFill>
                  <a:srgbClr val="000000"/>
                </a:solidFill>
                <a:latin typeface="Arial"/>
                <a:ea typeface="Arial"/>
                <a:cs typeface="Arial"/>
                <a:sym typeface="Arial"/>
              </a:rPr>
              <a:t>Convinces others to wait patiently for their turn. </a:t>
            </a:r>
            <a:endParaRPr sz="2400" b="0" i="0" u="none" strike="noStrike" cap="none" dirty="0">
              <a:solidFill>
                <a:schemeClr val="dk1"/>
              </a:solidFill>
              <a:latin typeface="Arial"/>
              <a:ea typeface="Arial"/>
              <a:cs typeface="Arial"/>
              <a:sym typeface="Arial"/>
            </a:endParaRPr>
          </a:p>
          <a:p>
            <a:pPr marL="0" marR="0" lvl="0" indent="0" algn="ctr" rtl="0">
              <a:lnSpc>
                <a:spcPct val="115000"/>
              </a:lnSpc>
              <a:spcBef>
                <a:spcPts val="1000"/>
              </a:spcBef>
              <a:spcAft>
                <a:spcPts val="0"/>
              </a:spcAft>
              <a:buClr>
                <a:srgbClr val="8ACCCA"/>
              </a:buClr>
              <a:buSzPts val="1100"/>
              <a:buFont typeface="Noto Sans Symbols"/>
              <a:buNone/>
            </a:pPr>
            <a:r>
              <a:rPr lang="en-GB" sz="1100" b="0" i="0" u="none" strike="noStrike" cap="none" dirty="0">
                <a:solidFill>
                  <a:srgbClr val="000000"/>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042481" y="207819"/>
            <a:ext cx="10515600" cy="80789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Simon </a:t>
            </a:r>
            <a:r>
              <a:rPr lang="en-GB" sz="4400" b="0" i="0" u="none" strike="noStrike" cap="none" dirty="0">
                <a:solidFill>
                  <a:srgbClr val="8ACCCA"/>
                </a:solidFill>
                <a:latin typeface="Arial"/>
                <a:ea typeface="Arial"/>
                <a:cs typeface="Arial"/>
                <a:sym typeface="Arial"/>
              </a:rPr>
              <a:t>says</a:t>
            </a:r>
            <a:endParaRPr sz="4400" b="0" i="0" u="none" strike="noStrike" cap="none" dirty="0">
              <a:solidFill>
                <a:srgbClr val="8ACCCA"/>
              </a:solidFill>
              <a:latin typeface="Arial"/>
              <a:ea typeface="Arial"/>
              <a:cs typeface="Arial"/>
              <a:sym typeface="Arial"/>
            </a:endParaRPr>
          </a:p>
        </p:txBody>
      </p:sp>
      <p:sp>
        <p:nvSpPr>
          <p:cNvPr id="118" name="Google Shape;118;p20"/>
          <p:cNvSpPr>
            <a:spLocks noGrp="1"/>
          </p:cNvSpPr>
          <p:nvPr>
            <p:ph type="body" idx="1"/>
          </p:nvPr>
        </p:nvSpPr>
        <p:spPr>
          <a:xfrm>
            <a:off x="797668" y="1089891"/>
            <a:ext cx="11079804" cy="4960713"/>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Choose a student as your leader.</a:t>
            </a:r>
            <a:r>
              <a:rPr lang="en-GB" sz="2000" b="0" i="0" u="none" strike="noStrike" cap="none" dirty="0">
                <a:solidFill>
                  <a:schemeClr val="dk1"/>
                </a:solidFill>
                <a:latin typeface="Arial"/>
                <a:ea typeface="Arial"/>
                <a:cs typeface="Arial"/>
                <a:sym typeface="Arial"/>
              </a:rPr>
              <a:t> </a:t>
            </a:r>
            <a:r>
              <a:rPr lang="en-GB" sz="2000" b="0" i="0" u="none" strike="noStrike" cap="none" dirty="0">
                <a:solidFill>
                  <a:srgbClr val="000000"/>
                </a:solidFill>
                <a:latin typeface="Arial"/>
                <a:ea typeface="Arial"/>
                <a:cs typeface="Arial"/>
                <a:sym typeface="Arial"/>
              </a:rPr>
              <a:t>He or she stands in front of the class and says: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0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“Simon says, ‘you shall jump up and down’”.</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0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The leader chooses different activities for the class. However, they only have to do it if the leader remembers to say, “Simon says”, at the beginning of each sentence. Try using different speeds.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0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If the leader does not say, “Simon says”, you do not follow the orders.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0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If you obey an order without the phrase, Simon says at first, you have to leave the game.</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0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When 10 students are out of the game, you choose a new leader and start over again.</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003570" y="23975"/>
            <a:ext cx="10925078" cy="93720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Vision</a:t>
            </a:r>
            <a:r>
              <a:rPr lang="en-GB" sz="4400" b="0" i="0" u="none" strike="noStrike" cap="none" dirty="0">
                <a:solidFill>
                  <a:srgbClr val="8ACCCA"/>
                </a:solidFill>
                <a:latin typeface="Arial"/>
                <a:ea typeface="Arial"/>
                <a:cs typeface="Arial"/>
                <a:sym typeface="Arial"/>
              </a:rPr>
              <a:t>, mission and planning</a:t>
            </a:r>
            <a:endParaRPr sz="4400" b="0" i="0" u="none" strike="noStrike" cap="none" dirty="0">
              <a:solidFill>
                <a:srgbClr val="8ACCCA"/>
              </a:solidFill>
              <a:latin typeface="Arial"/>
              <a:ea typeface="Arial"/>
              <a:cs typeface="Arial"/>
              <a:sym typeface="Arial"/>
            </a:endParaRPr>
          </a:p>
        </p:txBody>
      </p:sp>
      <p:sp>
        <p:nvSpPr>
          <p:cNvPr id="124" name="Google Shape;124;p21"/>
          <p:cNvSpPr>
            <a:spLocks noGrp="1"/>
          </p:cNvSpPr>
          <p:nvPr>
            <p:ph type="body" idx="1"/>
          </p:nvPr>
        </p:nvSpPr>
        <p:spPr>
          <a:xfrm>
            <a:off x="839416" y="1268760"/>
            <a:ext cx="10680970" cy="498242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8ACCCA"/>
              </a:buClr>
              <a:buSzPts val="2400"/>
              <a:buFont typeface="Noto Sans Symbols"/>
              <a:buNone/>
            </a:pPr>
            <a:r>
              <a:rPr lang="en-GB" sz="2000" b="0" i="0" u="none" strike="noStrike" cap="none" dirty="0">
                <a:solidFill>
                  <a:srgbClr val="000000"/>
                </a:solidFill>
                <a:latin typeface="Arial"/>
                <a:ea typeface="Arial"/>
                <a:cs typeface="Arial"/>
                <a:sym typeface="Arial"/>
              </a:rPr>
              <a:t>Leaders must have a vision to persuade others to follow them. </a:t>
            </a:r>
            <a:endParaRPr sz="2000" b="0" i="0" u="none" strike="noStrike" cap="none" dirty="0">
              <a:solidFill>
                <a:schemeClr val="dk1"/>
              </a:solidFill>
              <a:latin typeface="Arial"/>
              <a:ea typeface="Arial"/>
              <a:cs typeface="Arial"/>
              <a:sym typeface="Arial"/>
            </a:endParaRPr>
          </a:p>
          <a:p>
            <a:pPr marL="228600" marR="0" lvl="0" indent="-228600" algn="l" rtl="0">
              <a:lnSpc>
                <a:spcPct val="83333"/>
              </a:lnSpc>
              <a:spcBef>
                <a:spcPts val="2000"/>
              </a:spcBef>
              <a:spcAft>
                <a:spcPts val="0"/>
              </a:spcAft>
              <a:buClr>
                <a:srgbClr val="8ACCCA"/>
              </a:buClr>
              <a:buSzPts val="2400"/>
              <a:buFont typeface="Noto Sans Symbols"/>
              <a:buChar char="▪"/>
            </a:pPr>
            <a:r>
              <a:rPr lang="en-GB" sz="2000" b="0" i="0" u="none" strike="noStrike" cap="none" dirty="0">
                <a:solidFill>
                  <a:srgbClr val="000000"/>
                </a:solidFill>
                <a:latin typeface="Arial"/>
                <a:ea typeface="Arial"/>
                <a:cs typeface="Arial"/>
                <a:sym typeface="Arial"/>
              </a:rPr>
              <a:t>Form groups of 4–5 students.</a:t>
            </a:r>
            <a:endParaRPr sz="2000" b="0" i="0" u="none" strike="noStrike" cap="none" dirty="0">
              <a:solidFill>
                <a:schemeClr val="dk1"/>
              </a:solidFill>
              <a:latin typeface="Arial"/>
              <a:ea typeface="Arial"/>
              <a:cs typeface="Arial"/>
              <a:sym typeface="Arial"/>
            </a:endParaRPr>
          </a:p>
          <a:p>
            <a:pPr marL="228600" marR="0" lvl="0" indent="-228600" algn="l" rtl="0">
              <a:lnSpc>
                <a:spcPct val="83333"/>
              </a:lnSpc>
              <a:spcBef>
                <a:spcPts val="2000"/>
              </a:spcBef>
              <a:spcAft>
                <a:spcPts val="0"/>
              </a:spcAft>
              <a:buClr>
                <a:srgbClr val="8ACCCA"/>
              </a:buClr>
              <a:buSzPts val="2400"/>
              <a:buFont typeface="Noto Sans Symbols"/>
              <a:buChar char="▪"/>
            </a:pPr>
            <a:r>
              <a:rPr lang="en-GB" sz="2000" b="0" i="0" u="none" strike="noStrike" cap="none" dirty="0">
                <a:solidFill>
                  <a:srgbClr val="000000"/>
                </a:solidFill>
                <a:latin typeface="Arial"/>
                <a:ea typeface="Arial"/>
                <a:cs typeface="Arial"/>
                <a:sym typeface="Arial"/>
              </a:rPr>
              <a:t>Imagine that you are the new team of school leaders at your school.</a:t>
            </a:r>
            <a:endParaRPr sz="2000" b="0" i="0" u="none" strike="noStrike" cap="none" dirty="0">
              <a:solidFill>
                <a:schemeClr val="dk1"/>
              </a:solidFill>
              <a:latin typeface="Arial"/>
              <a:ea typeface="Arial"/>
              <a:cs typeface="Arial"/>
              <a:sym typeface="Arial"/>
            </a:endParaRPr>
          </a:p>
          <a:p>
            <a:pPr marL="228600" marR="0" lvl="0" indent="-228600" algn="l" rtl="0">
              <a:lnSpc>
                <a:spcPct val="83333"/>
              </a:lnSpc>
              <a:spcBef>
                <a:spcPts val="2000"/>
              </a:spcBef>
              <a:spcAft>
                <a:spcPts val="0"/>
              </a:spcAft>
              <a:buClr>
                <a:srgbClr val="8ACCCA"/>
              </a:buClr>
              <a:buSzPts val="2400"/>
              <a:buFont typeface="Noto Sans Symbols"/>
              <a:buChar char="▪"/>
            </a:pPr>
            <a:r>
              <a:rPr lang="en-GB" sz="2000" b="0" i="0" u="none" strike="noStrike" cap="none" dirty="0">
                <a:solidFill>
                  <a:srgbClr val="000000"/>
                </a:solidFill>
                <a:latin typeface="Arial"/>
                <a:ea typeface="Arial"/>
                <a:cs typeface="Arial"/>
                <a:sym typeface="Arial"/>
              </a:rPr>
              <a:t>Brainstorm on your ideas for a:</a:t>
            </a:r>
            <a:endParaRPr sz="2000" b="0" i="0" u="none" strike="noStrike" cap="none" dirty="0">
              <a:solidFill>
                <a:schemeClr val="dk1"/>
              </a:solidFill>
              <a:latin typeface="Arial"/>
              <a:ea typeface="Arial"/>
              <a:cs typeface="Arial"/>
              <a:sym typeface="Arial"/>
            </a:endParaRPr>
          </a:p>
          <a:p>
            <a:pPr marL="685800" lvl="1" indent="-228600">
              <a:lnSpc>
                <a:spcPct val="83333"/>
              </a:lnSpc>
              <a:spcBef>
                <a:spcPts val="2000"/>
              </a:spcBef>
              <a:buClr>
                <a:srgbClr val="8ACCCA"/>
              </a:buClr>
              <a:buFont typeface="Noto Sans Symbols"/>
              <a:buChar char="▪"/>
            </a:pPr>
            <a:r>
              <a:rPr lang="en-GB" sz="2000" b="1" i="0" u="none" strike="noStrike" cap="none" dirty="0">
                <a:solidFill>
                  <a:srgbClr val="000000"/>
                </a:solidFill>
                <a:latin typeface="Arial"/>
                <a:ea typeface="Arial"/>
                <a:cs typeface="Arial"/>
                <a:sym typeface="Arial"/>
              </a:rPr>
              <a:t>Vision</a:t>
            </a:r>
            <a:r>
              <a:rPr lang="en-GB" sz="2000" b="0" i="0" u="none" strike="noStrike" cap="none" dirty="0">
                <a:solidFill>
                  <a:srgbClr val="000000"/>
                </a:solidFill>
                <a:latin typeface="Arial"/>
                <a:ea typeface="Arial"/>
                <a:cs typeface="Arial"/>
                <a:sym typeface="Arial"/>
              </a:rPr>
              <a:t>: T</a:t>
            </a:r>
            <a:r>
              <a:rPr lang="en-GB" sz="2000" b="0" i="0" u="none" strike="noStrike" cap="none" dirty="0">
                <a:solidFill>
                  <a:srgbClr val="222222"/>
                </a:solidFill>
                <a:latin typeface="Arial"/>
                <a:ea typeface="Arial"/>
                <a:cs typeface="Arial"/>
                <a:sym typeface="Arial"/>
              </a:rPr>
              <a:t>he ability to think about or plan the future with imagination and wisdom.</a:t>
            </a:r>
            <a:endParaRPr sz="2000" b="0" i="0" u="none" strike="noStrike" cap="none" dirty="0">
              <a:solidFill>
                <a:schemeClr val="dk1"/>
              </a:solidFill>
              <a:latin typeface="Arial"/>
              <a:ea typeface="Arial"/>
              <a:cs typeface="Arial"/>
              <a:sym typeface="Arial"/>
            </a:endParaRPr>
          </a:p>
          <a:p>
            <a:pPr marL="685800" lvl="1" indent="-228600">
              <a:lnSpc>
                <a:spcPct val="83333"/>
              </a:lnSpc>
              <a:spcBef>
                <a:spcPts val="2000"/>
              </a:spcBef>
              <a:buClr>
                <a:srgbClr val="8ACCCA"/>
              </a:buClr>
              <a:buFont typeface="Noto Sans Symbols"/>
              <a:buChar char="▪"/>
            </a:pPr>
            <a:r>
              <a:rPr lang="en-GB" sz="2000" b="1" i="0" u="none" strike="noStrike" cap="none" dirty="0">
                <a:solidFill>
                  <a:srgbClr val="222222"/>
                </a:solidFill>
                <a:latin typeface="Arial"/>
                <a:ea typeface="Arial"/>
                <a:cs typeface="Arial"/>
                <a:sym typeface="Arial"/>
              </a:rPr>
              <a:t>Mission:</a:t>
            </a:r>
            <a:r>
              <a:rPr lang="en-GB" sz="2000" b="0" i="0" u="none" strike="noStrike" cap="none" dirty="0">
                <a:solidFill>
                  <a:srgbClr val="222222"/>
                </a:solidFill>
                <a:latin typeface="Arial"/>
                <a:ea typeface="Arial"/>
                <a:cs typeface="Arial"/>
                <a:sym typeface="Arial"/>
              </a:rPr>
              <a:t> </a:t>
            </a:r>
            <a:r>
              <a:rPr lang="en-GB" sz="2000" b="0" i="0" u="none" strike="noStrike" cap="none" dirty="0">
                <a:solidFill>
                  <a:srgbClr val="000000"/>
                </a:solidFill>
                <a:latin typeface="Arial"/>
                <a:ea typeface="Arial"/>
                <a:cs typeface="Arial"/>
                <a:sym typeface="Arial"/>
              </a:rPr>
              <a:t>Any important task or duty that is assigned, allotted, or self-imposed.</a:t>
            </a:r>
            <a:endParaRPr sz="2000" b="0" i="0" u="none" strike="noStrike" cap="none" dirty="0">
              <a:solidFill>
                <a:schemeClr val="dk1"/>
              </a:solidFill>
              <a:latin typeface="Arial"/>
              <a:ea typeface="Arial"/>
              <a:cs typeface="Arial"/>
              <a:sym typeface="Arial"/>
            </a:endParaRPr>
          </a:p>
          <a:p>
            <a:pPr marL="685800" lvl="1" indent="-228600">
              <a:lnSpc>
                <a:spcPct val="83333"/>
              </a:lnSpc>
              <a:spcBef>
                <a:spcPts val="2000"/>
              </a:spcBef>
              <a:buClr>
                <a:srgbClr val="8ACCCA"/>
              </a:buClr>
              <a:buFont typeface="Noto Sans Symbols"/>
              <a:buChar char="▪"/>
            </a:pPr>
            <a:r>
              <a:rPr lang="en-GB" sz="2000" b="1" i="0" u="none" strike="noStrike" cap="none" dirty="0">
                <a:solidFill>
                  <a:srgbClr val="222222"/>
                </a:solidFill>
                <a:latin typeface="Arial"/>
                <a:ea typeface="Arial"/>
                <a:cs typeface="Arial"/>
                <a:sym typeface="Arial"/>
              </a:rPr>
              <a:t>Planning:</a:t>
            </a:r>
            <a:r>
              <a:rPr lang="en-GB" sz="2000" b="0" i="0" u="none" strike="noStrike" cap="none" dirty="0">
                <a:solidFill>
                  <a:srgbClr val="222222"/>
                </a:solidFill>
                <a:latin typeface="Arial"/>
                <a:ea typeface="Arial"/>
                <a:cs typeface="Arial"/>
                <a:sym typeface="Arial"/>
              </a:rPr>
              <a:t> Deciding on the actions necessary to achieve a desired goal. </a:t>
            </a:r>
            <a:endParaRPr sz="2000" b="0" i="0" u="none" strike="noStrike" cap="none" dirty="0">
              <a:solidFill>
                <a:schemeClr val="dk1"/>
              </a:solidFill>
              <a:latin typeface="Arial"/>
              <a:ea typeface="Arial"/>
              <a:cs typeface="Arial"/>
              <a:sym typeface="Arial"/>
            </a:endParaRPr>
          </a:p>
          <a:p>
            <a:pPr marL="228600" marR="0" lvl="0" indent="-228600" algn="l" rtl="0">
              <a:lnSpc>
                <a:spcPct val="83333"/>
              </a:lnSpc>
              <a:spcBef>
                <a:spcPts val="2000"/>
              </a:spcBef>
              <a:spcAft>
                <a:spcPts val="0"/>
              </a:spcAft>
              <a:buClr>
                <a:srgbClr val="8ACCCA"/>
              </a:buClr>
              <a:buSzPts val="2400"/>
              <a:buFont typeface="Noto Sans Symbols"/>
              <a:buChar char="▪"/>
            </a:pPr>
            <a:r>
              <a:rPr lang="en-GB" sz="2000" b="0" i="0" u="none" strike="noStrike" cap="none" dirty="0">
                <a:solidFill>
                  <a:srgbClr val="222222"/>
                </a:solidFill>
                <a:latin typeface="Arial"/>
                <a:ea typeface="Arial"/>
                <a:cs typeface="Arial"/>
                <a:sym typeface="Arial"/>
              </a:rPr>
              <a:t>Make a poster showing your vision and mission statements and the ways to put them in practice.</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997762" y="603667"/>
            <a:ext cx="10705408" cy="890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BBC14"/>
              </a:buClr>
              <a:buSzPts val="4400"/>
              <a:buFont typeface="Arial"/>
              <a:buNone/>
            </a:pPr>
            <a:r>
              <a:rPr lang="en-GB" sz="4400" b="0" i="0" u="none" strike="noStrike" cap="none" dirty="0" smtClean="0">
                <a:solidFill>
                  <a:srgbClr val="FBBC14"/>
                </a:solidFill>
                <a:latin typeface="Arial"/>
                <a:ea typeface="Arial"/>
                <a:cs typeface="Arial"/>
                <a:sym typeface="Arial"/>
              </a:rPr>
              <a:t>Mindfulness: Body </a:t>
            </a:r>
            <a:r>
              <a:rPr lang="en-GB" sz="4400" b="0" i="0" u="none" strike="noStrike" cap="none" dirty="0">
                <a:solidFill>
                  <a:srgbClr val="FBBC14"/>
                </a:solidFill>
                <a:latin typeface="Arial"/>
                <a:ea typeface="Arial"/>
                <a:cs typeface="Arial"/>
                <a:sym typeface="Arial"/>
              </a:rPr>
              <a:t>scan</a:t>
            </a:r>
            <a:r>
              <a:rPr lang="en-GB" sz="4400" b="1" i="0" u="none" strike="noStrike" cap="none" dirty="0">
                <a:solidFill>
                  <a:srgbClr val="FBBC14"/>
                </a:solidFill>
                <a:latin typeface="Arial"/>
                <a:ea typeface="Arial"/>
                <a:cs typeface="Arial"/>
                <a:sym typeface="Arial"/>
              </a:rPr>
              <a:t/>
            </a:r>
            <a:br>
              <a:rPr lang="en-GB" sz="4400" b="1" i="0" u="none" strike="noStrike" cap="none" dirty="0">
                <a:solidFill>
                  <a:srgbClr val="FBBC14"/>
                </a:solidFill>
                <a:latin typeface="Arial"/>
                <a:ea typeface="Arial"/>
                <a:cs typeface="Arial"/>
                <a:sym typeface="Arial"/>
              </a:rPr>
            </a:br>
            <a:endParaRPr sz="4400" b="1" i="0" u="none" strike="noStrike" cap="none" dirty="0">
              <a:solidFill>
                <a:srgbClr val="FBBC14"/>
              </a:solidFill>
              <a:latin typeface="Arial"/>
              <a:ea typeface="Arial"/>
              <a:cs typeface="Arial"/>
              <a:sym typeface="Arial"/>
            </a:endParaRPr>
          </a:p>
        </p:txBody>
      </p:sp>
      <p:sp>
        <p:nvSpPr>
          <p:cNvPr id="141" name="Google Shape;141;p22"/>
          <p:cNvSpPr>
            <a:spLocks noGrp="1"/>
          </p:cNvSpPr>
          <p:nvPr>
            <p:ph type="body" idx="1"/>
          </p:nvPr>
        </p:nvSpPr>
        <p:spPr>
          <a:xfrm>
            <a:off x="880844" y="838900"/>
            <a:ext cx="10939244" cy="5478010"/>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8ACCCA"/>
              </a:buClr>
              <a:buSzPts val="1300"/>
              <a:buFont typeface="Noto Sans Symbols"/>
              <a:buNone/>
            </a:pPr>
            <a:r>
              <a:rPr lang="en-GB" sz="1300" b="0" i="0" u="none" strike="noStrike" cap="none" dirty="0">
                <a:solidFill>
                  <a:schemeClr val="dk1"/>
                </a:solidFill>
                <a:latin typeface="Arial"/>
                <a:ea typeface="Arial"/>
                <a:cs typeface="Arial"/>
                <a:sym typeface="Arial"/>
              </a:rPr>
              <a:t>In this exercise, you sit in your chair but at home, you can also choose to lie down. You are going to pay close attention to your body. You could try to imagine that your attention is like a torch, which you point at your body and scan it firmly but with attitude of kindness and curiosity. In this practise, we are not trying to get anywhere or strive to achieve anything special. The intention is simply to give some time to each region of your body to see what is already here.  </a:t>
            </a:r>
            <a:r>
              <a:rPr lang="en-GB" sz="1300" b="0" i="0" u="none" strike="noStrike" cap="none" dirty="0">
                <a:solidFill>
                  <a:srgbClr val="000000"/>
                </a:solidFill>
                <a:latin typeface="Arial"/>
                <a:ea typeface="Arial"/>
                <a:cs typeface="Arial"/>
                <a:sym typeface="Arial"/>
              </a:rPr>
              <a:t>I invite you to imagine that you all are in your own bubble; you don´t pay attention to the people around you, just give yourself and others some space.</a:t>
            </a:r>
            <a:r>
              <a:rPr lang="en-GB" sz="1300" b="0" i="0" u="none" strike="noStrike" cap="none" dirty="0">
                <a:solidFill>
                  <a:schemeClr val="dk1"/>
                </a:solidFill>
                <a:latin typeface="Arial"/>
                <a:ea typeface="Arial"/>
                <a:cs typeface="Arial"/>
                <a:sym typeface="Arial"/>
              </a:rPr>
              <a:t> You can close your eyes or you can just let them rest on something in front of you.  </a:t>
            </a:r>
            <a:endParaRPr sz="13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8ACCCA"/>
              </a:buClr>
              <a:buSzPts val="1300"/>
              <a:buFont typeface="Noto Sans Symbols"/>
              <a:buNone/>
            </a:pPr>
            <a:r>
              <a:rPr lang="en-GB" sz="1300" b="0" i="0" u="none" strike="noStrike" cap="none" dirty="0">
                <a:solidFill>
                  <a:schemeClr val="dk1"/>
                </a:solidFill>
                <a:latin typeface="Arial"/>
                <a:ea typeface="Arial"/>
                <a:cs typeface="Arial"/>
                <a:sym typeface="Arial"/>
              </a:rPr>
              <a:t>Sit comfortably, with your feet on the floor, hands in your lap or on the table, your head balanced and your back straight but not too tight. Make your body rest like a majestic mountain.  Start by bringing your attention to the sensations of your breathing. Feel your breathing right now; you don´t need to change it, just sense it as it is. Follow few breaths as best you can. Just breathe in and breathe out.  </a:t>
            </a:r>
            <a:endParaRPr sz="13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8ACCCA"/>
              </a:buClr>
              <a:buSzPts val="1300"/>
              <a:buFont typeface="Noto Sans Symbols"/>
              <a:buNone/>
            </a:pPr>
            <a:r>
              <a:rPr lang="en-GB" sz="1300" b="0" i="0" u="none" strike="noStrike" cap="none" dirty="0">
                <a:solidFill>
                  <a:schemeClr val="dk1"/>
                </a:solidFill>
                <a:latin typeface="Arial"/>
                <a:ea typeface="Arial"/>
                <a:cs typeface="Arial"/>
                <a:sym typeface="Arial"/>
              </a:rPr>
              <a:t>Now bring your awareness to your body and move the torchlight of attention to your feet, both left and right. Are there any sensations that you notice there? Can you feel the bottoms of your feet? Can you feel your toes? Your heels? Do you sense the touch of the socks? Do you notice any other sensations? Warmth, coolness, tingling or tightness? If do not notice anything, that is also fine, you are not making anything up, just sensing things as they are.  </a:t>
            </a:r>
            <a:endParaRPr sz="13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8ACCCA"/>
              </a:buClr>
              <a:buSzPts val="1300"/>
              <a:buFont typeface="Noto Sans Symbols"/>
              <a:buNone/>
            </a:pPr>
            <a:r>
              <a:rPr lang="en-GB" sz="1300" b="0" i="0" u="none" strike="noStrike" cap="none" dirty="0">
                <a:solidFill>
                  <a:schemeClr val="dk1"/>
                </a:solidFill>
                <a:latin typeface="Arial"/>
                <a:ea typeface="Arial"/>
                <a:cs typeface="Arial"/>
                <a:sym typeface="Arial"/>
              </a:rPr>
              <a:t>Now move your torchlight of attention to your ankles, to your legs, calves, shins and knees. Do not think about your knees but sense what is there if you can (if anything at all). Then, move your attention to the thighs and all the way up to the hips. Can you feel how your chair is supporting you, resting there like a majestic mountain? Can you sense your back, starting with the lower back and all the way up to your shoulders? Just notice how your back feels. Now, move your torchlight to the belly; can you notice how your belly moves with your breathing? Can you hold your attention there for a moment? If you notice that your mind wanders away, don´t worry, that is just how minds work. The only thing that you need to do is to move your attention kindly back where you want it to be, i.e. the belly for the time being.  Now bring your awareness to your shoulders. How are your shoulders? Then move from the shoulders to your fingers, wrist, arms and back to the shoulders again. Up to your neck and to your face. Then, to your chin, your cheeks, your eyes, your forehead and to your ears. Broaden your awareness to your head as a whole, as it rests there. On next inhalation, see if you can imagine that your breath flows all the way down to the toes and back, as if your whole body were breathing. Bring your torchlight of attention to your breathing as best you can. And now, just allow yourself to sit there, let yourself  be just as you are. Complete and whole. Resting in awareness, moment by</a:t>
            </a:r>
            <a:r>
              <a:rPr lang="en-GB" sz="1300" b="0" i="0" u="none" strike="noStrike" cap="none" dirty="0">
                <a:solidFill>
                  <a:schemeClr val="dk1"/>
                </a:solidFill>
                <a:latin typeface="Calibri"/>
                <a:ea typeface="Calibri"/>
                <a:cs typeface="Calibri"/>
                <a:sym typeface="Calibri"/>
              </a:rPr>
              <a:t> moment.   </a:t>
            </a:r>
            <a:r>
              <a:rPr lang="en-GB" sz="1100" b="0" i="0" u="none" strike="noStrike" cap="none" dirty="0">
                <a:solidFill>
                  <a:srgbClr val="000000"/>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105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1001742" y="125585"/>
            <a:ext cx="10705408" cy="94828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a:solidFill>
                  <a:srgbClr val="8ACCCA"/>
                </a:solidFill>
                <a:latin typeface="Arial"/>
                <a:ea typeface="Arial"/>
                <a:cs typeface="Arial"/>
                <a:sym typeface="Arial"/>
              </a:rPr>
              <a:t>Transfer exercise</a:t>
            </a:r>
            <a:endParaRPr sz="4400" b="0" i="0" u="none" strike="noStrike" cap="none" dirty="0">
              <a:solidFill>
                <a:srgbClr val="8ACCCA"/>
              </a:solidFill>
              <a:latin typeface="Arial"/>
              <a:ea typeface="Arial"/>
              <a:cs typeface="Arial"/>
              <a:sym typeface="Arial"/>
            </a:endParaRPr>
          </a:p>
        </p:txBody>
      </p:sp>
      <p:sp>
        <p:nvSpPr>
          <p:cNvPr id="148" name="Google Shape;148;p25"/>
          <p:cNvSpPr>
            <a:spLocks noGrp="1"/>
          </p:cNvSpPr>
          <p:nvPr>
            <p:ph type="body" idx="1"/>
          </p:nvPr>
        </p:nvSpPr>
        <p:spPr>
          <a:xfrm>
            <a:off x="1070043" y="1073871"/>
            <a:ext cx="9854120" cy="5005916"/>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ACCCA"/>
              </a:buClr>
              <a:buSzPts val="2800"/>
              <a:buFont typeface="Noto Sans Symbols"/>
              <a:buNone/>
            </a:pPr>
            <a:r>
              <a:rPr lang="en-GB" sz="2800" b="1" i="0" u="none" strike="noStrike" cap="none" dirty="0">
                <a:solidFill>
                  <a:schemeClr val="dk1"/>
                </a:solidFill>
                <a:latin typeface="Arial"/>
                <a:ea typeface="Arial"/>
                <a:cs typeface="Arial"/>
                <a:sym typeface="Arial"/>
              </a:rPr>
              <a:t>Key learning points</a:t>
            </a:r>
            <a:endParaRPr dirty="0"/>
          </a:p>
          <a:p>
            <a:pPr marL="914400" marR="0" lvl="0" indent="-457200" algn="l" rtl="0">
              <a:lnSpc>
                <a:spcPct val="100000"/>
              </a:lnSpc>
              <a:spcBef>
                <a:spcPts val="200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What have you learned from this </a:t>
            </a:r>
            <a:r>
              <a:rPr lang="en-GB" sz="2400" b="0" i="0" u="none" strike="noStrike" cap="none" dirty="0" smtClean="0">
                <a:solidFill>
                  <a:schemeClr val="dk1"/>
                </a:solidFill>
                <a:latin typeface="Arial"/>
                <a:ea typeface="Arial"/>
                <a:cs typeface="Arial"/>
                <a:sym typeface="Arial"/>
              </a:rPr>
              <a:t>chapter on leadership?</a:t>
            </a:r>
            <a:endParaRPr sz="2400" b="0" i="0" u="none" strike="noStrike" cap="none" dirty="0">
              <a:solidFill>
                <a:schemeClr val="dk1"/>
              </a:solidFill>
              <a:latin typeface="Arial"/>
              <a:ea typeface="Arial"/>
              <a:cs typeface="Arial"/>
              <a:sym typeface="Arial"/>
            </a:endParaRPr>
          </a:p>
          <a:p>
            <a:pPr marL="914400" marR="0" lvl="0" indent="-457200" algn="l" rtl="0">
              <a:lnSpc>
                <a:spcPct val="100000"/>
              </a:lnSpc>
              <a:spcBef>
                <a:spcPts val="100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Which exercises did you find good and relevant to you?</a:t>
            </a:r>
            <a:endParaRPr sz="2400" b="0" i="0" u="none" strike="noStrike" cap="none" dirty="0">
              <a:solidFill>
                <a:schemeClr val="dk1"/>
              </a:solidFill>
              <a:latin typeface="Arial"/>
              <a:ea typeface="Arial"/>
              <a:cs typeface="Arial"/>
              <a:sym typeface="Arial"/>
            </a:endParaRPr>
          </a:p>
          <a:p>
            <a:pPr marL="914400" marR="0" lvl="0" indent="-457200" algn="l" rtl="0">
              <a:lnSpc>
                <a:spcPct val="100000"/>
              </a:lnSpc>
              <a:spcBef>
                <a:spcPts val="100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How can you use what you have learned here in other situations or settings?</a:t>
            </a:r>
            <a:endParaRPr sz="2400" b="0" i="0" u="none" strike="noStrike" cap="none" dirty="0">
              <a:solidFill>
                <a:schemeClr val="dk1"/>
              </a:solidFill>
              <a:latin typeface="Arial"/>
              <a:ea typeface="Arial"/>
              <a:cs typeface="Arial"/>
              <a:sym typeface="Arial"/>
            </a:endParaRPr>
          </a:p>
          <a:p>
            <a:pPr marL="228600" lvl="0" indent="0">
              <a:lnSpc>
                <a:spcPct val="100000"/>
              </a:lnSpc>
              <a:buNone/>
            </a:pPr>
            <a:r>
              <a:rPr lang="en-GB" sz="2400" b="0" i="0" u="none" strike="noStrike" cap="none" dirty="0">
                <a:solidFill>
                  <a:schemeClr val="dk1"/>
                </a:solidFill>
                <a:latin typeface="Arial"/>
                <a:ea typeface="Arial"/>
                <a:cs typeface="Arial"/>
                <a:sym typeface="Arial"/>
              </a:rPr>
              <a:t>Use the app </a:t>
            </a:r>
            <a:r>
              <a:rPr lang="en-GB" sz="2400" b="0" i="0" u="none" strike="noStrike" cap="none" dirty="0" err="1">
                <a:solidFill>
                  <a:schemeClr val="dk1"/>
                </a:solidFill>
                <a:latin typeface="Arial"/>
                <a:ea typeface="Arial"/>
                <a:cs typeface="Arial"/>
                <a:sym typeface="Arial"/>
              </a:rPr>
              <a:t>ExplainEverything</a:t>
            </a:r>
            <a:r>
              <a:rPr lang="en-GB" sz="2400" b="0" i="0" u="none" strike="noStrike" cap="none" dirty="0">
                <a:solidFill>
                  <a:schemeClr val="dk1"/>
                </a:solidFill>
                <a:latin typeface="Arial"/>
                <a:ea typeface="Arial"/>
                <a:cs typeface="Arial"/>
                <a:sym typeface="Arial"/>
              </a:rPr>
              <a:t> to show what you have learned from </a:t>
            </a:r>
            <a:r>
              <a:rPr lang="en-GB" dirty="0"/>
              <a:t>this chapter on leadership </a:t>
            </a:r>
            <a:endParaRPr lang="en-GB" dirty="0" smtClean="0"/>
          </a:p>
          <a:p>
            <a:pPr marL="228600" lvl="0" indent="0">
              <a:lnSpc>
                <a:spcPct val="100000"/>
              </a:lnSpc>
              <a:buNone/>
            </a:pPr>
            <a:r>
              <a:rPr lang="en-GB" sz="2400" b="0" i="0" u="none" strike="noStrike" cap="none" dirty="0">
                <a:solidFill>
                  <a:schemeClr val="dk1"/>
                </a:solidFill>
                <a:latin typeface="Arial"/>
                <a:ea typeface="Arial"/>
                <a:cs typeface="Arial"/>
                <a:sym typeface="Arial"/>
              </a:rPr>
              <a:t>	or</a:t>
            </a:r>
            <a:endParaRPr sz="24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write it down in your notebook.</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a:t>
            </a:r>
            <a:r>
              <a:rPr lang="en-US" b="0" dirty="0" smtClean="0"/>
              <a:t>Overview</a:t>
            </a:r>
            <a:endParaRPr lang="en-US" b="0" dirty="0"/>
          </a:p>
        </p:txBody>
      </p:sp>
      <p:pic>
        <p:nvPicPr>
          <p:cNvPr id="4" name="Billede 3"/>
          <p:cNvPicPr>
            <a:picLocks noChangeAspect="1"/>
          </p:cNvPicPr>
          <p:nvPr/>
        </p:nvPicPr>
        <p:blipFill>
          <a:blip r:embed="rId2"/>
          <a:stretch>
            <a:fillRect/>
          </a:stretch>
        </p:blipFill>
        <p:spPr>
          <a:xfrm>
            <a:off x="2423592" y="1844824"/>
            <a:ext cx="6513307" cy="4117917"/>
          </a:xfrm>
          <a:prstGeom prst="rect">
            <a:avLst/>
          </a:prstGeom>
        </p:spPr>
      </p:pic>
      <p:sp>
        <p:nvSpPr>
          <p:cNvPr id="3" name="Pladsholder til tekst 2"/>
          <p:cNvSpPr>
            <a:spLocks noGrp="1"/>
          </p:cNvSpPr>
          <p:nvPr>
            <p:ph type="body" idx="1"/>
          </p:nvPr>
        </p:nvSpPr>
        <p:spPr/>
        <p:txBody>
          <a:bodyPr/>
          <a:lstStyle/>
          <a:p>
            <a:endParaRPr lang="da-DK" dirty="0"/>
          </a:p>
        </p:txBody>
      </p:sp>
      <p:sp>
        <p:nvSpPr>
          <p:cNvPr id="5" name="5-takket stjerne 4"/>
          <p:cNvSpPr/>
          <p:nvPr/>
        </p:nvSpPr>
        <p:spPr>
          <a:xfrm>
            <a:off x="6338400" y="5517232"/>
            <a:ext cx="288032" cy="2663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5434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ctrTitle"/>
          </p:nvPr>
        </p:nvSpPr>
        <p:spPr>
          <a:xfrm>
            <a:off x="220" y="-14083"/>
            <a:ext cx="12191780" cy="2387600"/>
          </a:xfrm>
          <a:prstGeom prst="rect">
            <a:avLst/>
          </a:prstGeom>
          <a:solidFill>
            <a:srgbClr val="8ACCCA"/>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en-US" sz="8800" b="1" i="0" u="none" strike="noStrike" cap="none">
                <a:solidFill>
                  <a:schemeClr val="lt1"/>
                </a:solidFill>
                <a:latin typeface="Arial"/>
                <a:ea typeface="Arial"/>
                <a:cs typeface="Arial"/>
                <a:sym typeface="Arial"/>
              </a:rPr>
              <a:t>Thank you!</a:t>
            </a:r>
            <a:endParaRPr/>
          </a:p>
        </p:txBody>
      </p:sp>
      <p:pic>
        <p:nvPicPr>
          <p:cNvPr id="295" name="Google Shape;295;p46"/>
          <p:cNvPicPr preferRelativeResize="0"/>
          <p:nvPr/>
        </p:nvPicPr>
        <p:blipFill rotWithShape="1">
          <a:blip r:embed="rId3">
            <a:alphaModFix/>
          </a:blip>
          <a:srcRect/>
          <a:stretch/>
        </p:blipFill>
        <p:spPr>
          <a:xfrm>
            <a:off x="913263" y="2742512"/>
            <a:ext cx="1637172" cy="1083303"/>
          </a:xfrm>
          <a:prstGeom prst="rect">
            <a:avLst/>
          </a:prstGeom>
          <a:noFill/>
          <a:ln>
            <a:noFill/>
          </a:ln>
        </p:spPr>
      </p:pic>
      <p:sp>
        <p:nvSpPr>
          <p:cNvPr id="296" name="Google Shape;296;p46"/>
          <p:cNvSpPr txBox="1"/>
          <p:nvPr/>
        </p:nvSpPr>
        <p:spPr>
          <a:xfrm>
            <a:off x="3425233" y="2462763"/>
            <a:ext cx="4749597" cy="2020354"/>
          </a:xfrm>
          <a:prstGeom prst="rect">
            <a:avLst/>
          </a:prstGeom>
          <a:noFill/>
          <a:ln>
            <a:noFill/>
          </a:ln>
        </p:spPr>
        <p:txBody>
          <a:bodyPr spcFirstLastPara="1" wrap="square" lIns="91425" tIns="45700" rIns="91425" bIns="45700" anchor="t" anchorCtr="0">
            <a:noAutofit/>
          </a:bodyPr>
          <a:lstStyle/>
          <a:p>
            <a:r>
              <a:rPr lang="en-US" sz="1600" b="1" dirty="0" smtClean="0">
                <a:latin typeface="+mj-lt"/>
              </a:rPr>
              <a:t>This presentation is part of a project that has received funding from the European Union’s Horizon 2020 research and innovation </a:t>
            </a:r>
            <a:r>
              <a:rPr lang="en-US" sz="1600" b="1" dirty="0" err="1" smtClean="0">
                <a:latin typeface="+mj-lt"/>
              </a:rPr>
              <a:t>programme</a:t>
            </a:r>
            <a:r>
              <a:rPr lang="en-US" sz="1600" b="1" dirty="0" smtClean="0">
                <a:latin typeface="+mj-lt"/>
              </a:rPr>
              <a:t> under grant agreement No 754919.</a:t>
            </a:r>
            <a:r>
              <a:rPr lang="en-US" sz="1600" b="1" dirty="0" smtClean="0">
                <a:latin typeface="+mj-lt"/>
                <a:ea typeface="Calibri"/>
                <a:cs typeface="Calibri"/>
                <a:sym typeface="Calibri"/>
              </a:rPr>
              <a:t> The information reflects only the authors’ view and the European Commission is not responsible for any use that may be made of the information it contains.</a:t>
            </a:r>
            <a:endParaRPr sz="1600" b="1" dirty="0">
              <a:latin typeface="+mj-lt"/>
            </a:endParaRPr>
          </a:p>
        </p:txBody>
      </p:sp>
      <p:pic>
        <p:nvPicPr>
          <p:cNvPr id="297" name="Google Shape;297;p46"/>
          <p:cNvPicPr preferRelativeResize="0"/>
          <p:nvPr/>
        </p:nvPicPr>
        <p:blipFill rotWithShape="1">
          <a:blip r:embed="rId4">
            <a:alphaModFix/>
          </a:blip>
          <a:srcRect/>
          <a:stretch/>
        </p:blipFill>
        <p:spPr>
          <a:xfrm>
            <a:off x="375138" y="4490090"/>
            <a:ext cx="1321118" cy="1046164"/>
          </a:xfrm>
          <a:prstGeom prst="rect">
            <a:avLst/>
          </a:prstGeom>
          <a:noFill/>
          <a:ln>
            <a:noFill/>
          </a:ln>
        </p:spPr>
      </p:pic>
      <p:pic>
        <p:nvPicPr>
          <p:cNvPr id="298" name="Google Shape;298;p46"/>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299" name="Google Shape;299;p46"/>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300" name="Google Shape;300;p46"/>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301" name="Google Shape;301;p46"/>
          <p:cNvPicPr preferRelativeResize="0"/>
          <p:nvPr/>
        </p:nvPicPr>
        <p:blipFill rotWithShape="1">
          <a:blip r:embed="rId8">
            <a:alphaModFix/>
          </a:blip>
          <a:srcRect/>
          <a:stretch/>
        </p:blipFill>
        <p:spPr>
          <a:xfrm>
            <a:off x="7819858" y="4589416"/>
            <a:ext cx="3682781" cy="808744"/>
          </a:xfrm>
          <a:prstGeom prst="rect">
            <a:avLst/>
          </a:prstGeom>
          <a:noFill/>
          <a:ln>
            <a:noFill/>
          </a:ln>
        </p:spPr>
      </p:pic>
      <p:pic>
        <p:nvPicPr>
          <p:cNvPr id="302" name="Google Shape;302;p46"/>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304" name="Google Shape;304;p46"/>
          <p:cNvPicPr preferRelativeResize="0"/>
          <p:nvPr/>
        </p:nvPicPr>
        <p:blipFill rotWithShape="1">
          <a:blip r:embed="rId10">
            <a:alphaModFix/>
          </a:blip>
          <a:srcRect/>
          <a:stretch/>
        </p:blipFill>
        <p:spPr>
          <a:xfrm>
            <a:off x="8734565" y="2708474"/>
            <a:ext cx="2399720" cy="1471061"/>
          </a:xfrm>
          <a:prstGeom prst="rect">
            <a:avLst/>
          </a:prstGeom>
          <a:noFill/>
          <a:ln>
            <a:noFill/>
          </a:ln>
        </p:spPr>
      </p:pic>
      <p:pic>
        <p:nvPicPr>
          <p:cNvPr id="2" name="Billede 1"/>
          <p:cNvPicPr>
            <a:picLocks noChangeAspect="1"/>
          </p:cNvPicPr>
          <p:nvPr/>
        </p:nvPicPr>
        <p:blipFill>
          <a:blip r:embed="rId11"/>
          <a:stretch>
            <a:fillRect/>
          </a:stretch>
        </p:blipFill>
        <p:spPr>
          <a:xfrm>
            <a:off x="8400256" y="5688237"/>
            <a:ext cx="2969009" cy="707197"/>
          </a:xfrm>
          <a:prstGeom prst="rect">
            <a:avLst/>
          </a:prstGeom>
        </p:spPr>
      </p:pic>
    </p:spTree>
    <p:extLst>
      <p:ext uri="{BB962C8B-B14F-4D97-AF65-F5344CB8AC3E}">
        <p14:creationId xmlns:p14="http://schemas.microsoft.com/office/powerpoint/2010/main" val="343526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Food for </a:t>
            </a:r>
            <a:r>
              <a:rPr lang="en-US" b="0" dirty="0" smtClean="0"/>
              <a:t>thoughts</a:t>
            </a:r>
            <a:endParaRPr lang="en-US" b="0" dirty="0"/>
          </a:p>
        </p:txBody>
      </p:sp>
      <p:sp>
        <p:nvSpPr>
          <p:cNvPr id="3" name="Pladsholder til tekst 2"/>
          <p:cNvSpPr>
            <a:spLocks noGrp="1"/>
          </p:cNvSpPr>
          <p:nvPr>
            <p:ph type="body" idx="1"/>
          </p:nvPr>
        </p:nvSpPr>
        <p:spPr/>
        <p:txBody>
          <a:bodyPr/>
          <a:lstStyle/>
          <a:p>
            <a:pPr lvl="0"/>
            <a:r>
              <a:rPr lang="en-US" dirty="0"/>
              <a:t>What do you know about leadership skills</a:t>
            </a:r>
            <a:r>
              <a:rPr lang="en-US" dirty="0" smtClean="0"/>
              <a:t>?</a:t>
            </a:r>
          </a:p>
          <a:p>
            <a:pPr marL="76200" lvl="0" indent="0">
              <a:buNone/>
            </a:pPr>
            <a:endParaRPr lang="da-DK" dirty="0"/>
          </a:p>
          <a:p>
            <a:pPr lvl="0"/>
            <a:r>
              <a:rPr lang="en-US" dirty="0"/>
              <a:t>How can leadership skills be applied to everyday lives</a:t>
            </a:r>
            <a:r>
              <a:rPr lang="en-US" dirty="0" smtClean="0"/>
              <a:t>?</a:t>
            </a:r>
          </a:p>
          <a:p>
            <a:pPr marL="76200" lvl="0" indent="0">
              <a:buNone/>
            </a:pPr>
            <a:endParaRPr lang="da-DK" dirty="0"/>
          </a:p>
          <a:p>
            <a:pPr lvl="0"/>
            <a:r>
              <a:rPr lang="en-US" dirty="0"/>
              <a:t>Could you describe the characteristics or qualities of a good leader</a:t>
            </a:r>
            <a:r>
              <a:rPr lang="en-US" dirty="0" smtClean="0"/>
              <a:t>?</a:t>
            </a:r>
          </a:p>
          <a:p>
            <a:pPr marL="76200" lvl="0" indent="0">
              <a:buNone/>
            </a:pPr>
            <a:endParaRPr lang="da-DK" dirty="0"/>
          </a:p>
          <a:p>
            <a:pPr lvl="0"/>
            <a:r>
              <a:rPr lang="en-US" dirty="0"/>
              <a:t>Could you describe a situation in which you acted as a leader?</a:t>
            </a:r>
            <a:endParaRPr lang="da-DK" dirty="0"/>
          </a:p>
          <a:p>
            <a:endParaRPr lang="da-DK" dirty="0"/>
          </a:p>
        </p:txBody>
      </p:sp>
    </p:spTree>
    <p:extLst>
      <p:ext uri="{BB962C8B-B14F-4D97-AF65-F5344CB8AC3E}">
        <p14:creationId xmlns:p14="http://schemas.microsoft.com/office/powerpoint/2010/main" val="311951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Definition</a:t>
            </a:r>
            <a:endParaRPr lang="da-DK" b="0" dirty="0"/>
          </a:p>
        </p:txBody>
      </p:sp>
      <p:sp>
        <p:nvSpPr>
          <p:cNvPr id="3" name="Pladsholder til tekst 2"/>
          <p:cNvSpPr>
            <a:spLocks noGrp="1"/>
          </p:cNvSpPr>
          <p:nvPr>
            <p:ph type="body" idx="1"/>
          </p:nvPr>
        </p:nvSpPr>
        <p:spPr/>
        <p:txBody>
          <a:bodyPr/>
          <a:lstStyle/>
          <a:p>
            <a:endParaRPr lang="da-DK" dirty="0"/>
          </a:p>
        </p:txBody>
      </p:sp>
      <p:sp>
        <p:nvSpPr>
          <p:cNvPr id="4" name="Rektangel 3"/>
          <p:cNvSpPr/>
          <p:nvPr/>
        </p:nvSpPr>
        <p:spPr>
          <a:xfrm>
            <a:off x="3071664" y="1916832"/>
            <a:ext cx="5328592" cy="4032448"/>
          </a:xfrm>
          <a:prstGeom prst="rect">
            <a:avLst/>
          </a:prstGeom>
          <a:solidFill>
            <a:schemeClr val="bg1"/>
          </a:solidFill>
          <a:ln>
            <a:solidFill>
              <a:srgbClr val="04BAB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i="1" dirty="0" smtClean="0">
                <a:solidFill>
                  <a:sysClr val="windowText" lastClr="000000"/>
                </a:solidFill>
              </a:rPr>
              <a:t>Leadership means</a:t>
            </a:r>
            <a:endParaRPr lang="en-US" sz="2400" i="1" dirty="0" smtClean="0">
              <a:solidFill>
                <a:schemeClr val="tx1"/>
              </a:solidFill>
            </a:endParaRPr>
          </a:p>
          <a:p>
            <a:pPr algn="ctr"/>
            <a:endParaRPr lang="en-US" dirty="0" smtClean="0">
              <a:solidFill>
                <a:schemeClr val="tx1"/>
              </a:solidFill>
            </a:endParaRPr>
          </a:p>
          <a:p>
            <a:pPr algn="ctr"/>
            <a:r>
              <a:rPr lang="en-US" sz="2400" dirty="0" smtClean="0">
                <a:solidFill>
                  <a:schemeClr val="tx1"/>
                </a:solidFill>
              </a:rPr>
              <a:t>To be influencing </a:t>
            </a:r>
            <a:r>
              <a:rPr lang="en-US" sz="2400" dirty="0">
                <a:solidFill>
                  <a:schemeClr val="tx1"/>
                </a:solidFill>
              </a:rPr>
              <a:t>and helping others, directing and motivating their actions toward collective achievements</a:t>
            </a:r>
            <a:endParaRPr lang="da-DK" sz="2400" dirty="0">
              <a:solidFill>
                <a:schemeClr val="tx1"/>
              </a:solidFill>
            </a:endParaRPr>
          </a:p>
          <a:p>
            <a:pPr algn="ctr"/>
            <a:endParaRPr lang="da-DK" dirty="0">
              <a:solidFill>
                <a:schemeClr val="tx1"/>
              </a:solidFill>
            </a:endParaRPr>
          </a:p>
        </p:txBody>
      </p:sp>
    </p:spTree>
    <p:extLst>
      <p:ext uri="{BB962C8B-B14F-4D97-AF65-F5344CB8AC3E}">
        <p14:creationId xmlns:p14="http://schemas.microsoft.com/office/powerpoint/2010/main" val="87165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286" y="368776"/>
            <a:ext cx="10946361" cy="948286"/>
          </a:xfrm>
        </p:spPr>
        <p:txBody>
          <a:bodyPr/>
          <a:lstStyle/>
          <a:p>
            <a:r>
              <a:rPr lang="en-US" b="0" dirty="0"/>
              <a:t>This skill is useful, for example, when…</a:t>
            </a:r>
            <a:endParaRPr lang="da-DK" b="0" dirty="0"/>
          </a:p>
        </p:txBody>
      </p:sp>
      <p:sp>
        <p:nvSpPr>
          <p:cNvPr id="3" name="Pladsholder til tekst 2"/>
          <p:cNvSpPr>
            <a:spLocks noGrp="1"/>
          </p:cNvSpPr>
          <p:nvPr>
            <p:ph type="body" idx="1"/>
          </p:nvPr>
        </p:nvSpPr>
        <p:spPr/>
        <p:txBody>
          <a:bodyPr/>
          <a:lstStyle/>
          <a:p>
            <a:r>
              <a:rPr lang="en-US" dirty="0"/>
              <a:t>“When you are named the class/school president.” </a:t>
            </a:r>
            <a:endParaRPr lang="en-US" dirty="0" smtClean="0"/>
          </a:p>
          <a:p>
            <a:endParaRPr lang="en-US" dirty="0"/>
          </a:p>
          <a:p>
            <a:r>
              <a:rPr lang="en-US" dirty="0" smtClean="0"/>
              <a:t>“</a:t>
            </a:r>
            <a:r>
              <a:rPr lang="en-US" dirty="0"/>
              <a:t>When you are taking care of younger siblings at home</a:t>
            </a:r>
            <a:r>
              <a:rPr lang="en-US" dirty="0" smtClean="0"/>
              <a:t>.”</a:t>
            </a:r>
          </a:p>
          <a:p>
            <a:pPr marL="76200" indent="0">
              <a:buNone/>
            </a:pPr>
            <a:endParaRPr lang="da-DK" dirty="0"/>
          </a:p>
          <a:p>
            <a:r>
              <a:rPr lang="en-US" dirty="0" smtClean="0"/>
              <a:t>“</a:t>
            </a:r>
            <a:r>
              <a:rPr lang="en-US" dirty="0"/>
              <a:t>When you’re doing a group’s project and see that it is going bad; you decide to take the lead and make it go well and fix it.”</a:t>
            </a:r>
            <a:endParaRPr lang="da-DK" dirty="0"/>
          </a:p>
          <a:p>
            <a:endParaRPr lang="da-DK" dirty="0"/>
          </a:p>
        </p:txBody>
      </p:sp>
    </p:spTree>
    <p:extLst>
      <p:ext uri="{BB962C8B-B14F-4D97-AF65-F5344CB8AC3E}">
        <p14:creationId xmlns:p14="http://schemas.microsoft.com/office/powerpoint/2010/main" val="138290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982287" y="368776"/>
            <a:ext cx="10705408" cy="6462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Theory of the skill: Leadership</a:t>
            </a:r>
            <a:endParaRPr sz="4400" b="0" i="0" u="none" strike="noStrike" cap="none" dirty="0">
              <a:solidFill>
                <a:srgbClr val="8ACCCA"/>
              </a:solidFill>
              <a:latin typeface="Arial"/>
              <a:ea typeface="Arial"/>
              <a:cs typeface="Arial"/>
              <a:sym typeface="Arial"/>
            </a:endParaRPr>
          </a:p>
        </p:txBody>
      </p:sp>
      <p:sp>
        <p:nvSpPr>
          <p:cNvPr id="66" name="Google Shape;66;p11"/>
          <p:cNvSpPr txBox="1">
            <a:spLocks noGrp="1"/>
          </p:cNvSpPr>
          <p:nvPr>
            <p:ph type="body" idx="1"/>
          </p:nvPr>
        </p:nvSpPr>
        <p:spPr>
          <a:xfrm>
            <a:off x="1064305" y="1700808"/>
            <a:ext cx="10063389" cy="4536503"/>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GB" b="1" dirty="0" smtClean="0">
                <a:solidFill>
                  <a:schemeClr val="tx1"/>
                </a:solidFill>
              </a:rPr>
              <a:t>Leadership as </a:t>
            </a:r>
            <a:r>
              <a:rPr lang="en-GB" b="1" dirty="0">
                <a:solidFill>
                  <a:schemeClr val="tx1"/>
                </a:solidFill>
              </a:rPr>
              <a:t>a practice includes: </a:t>
            </a:r>
            <a:endParaRPr lang="en-GB" sz="2400" b="0" i="0" u="none" strike="noStrike" cap="none" dirty="0" smtClean="0">
              <a:solidFill>
                <a:schemeClr val="tx1"/>
              </a:solidFill>
              <a:sym typeface="Arial"/>
            </a:endParaRPr>
          </a:p>
          <a:p>
            <a:pPr marL="0" marR="0" lvl="0" indent="0" algn="l" rtl="0">
              <a:lnSpc>
                <a:spcPct val="90000"/>
              </a:lnSpc>
              <a:spcBef>
                <a:spcPts val="0"/>
              </a:spcBef>
              <a:spcAft>
                <a:spcPts val="0"/>
              </a:spcAft>
              <a:buClr>
                <a:srgbClr val="8ACCCA"/>
              </a:buClr>
              <a:buSzPts val="2400"/>
              <a:buFont typeface="Noto Sans Symbols"/>
              <a:buNone/>
            </a:pPr>
            <a:endParaRPr lang="en-GB" dirty="0"/>
          </a:p>
          <a:p>
            <a:pPr marL="0" marR="0" lvl="0" indent="0" algn="l" rtl="0">
              <a:lnSpc>
                <a:spcPct val="90000"/>
              </a:lnSpc>
              <a:spcBef>
                <a:spcPts val="0"/>
              </a:spcBef>
              <a:spcAft>
                <a:spcPts val="0"/>
              </a:spcAft>
              <a:buClr>
                <a:srgbClr val="8ACCCA"/>
              </a:buClr>
              <a:buSzPts val="2400"/>
              <a:buFont typeface="Noto Sans Symbols"/>
              <a:buNone/>
            </a:pPr>
            <a:r>
              <a:rPr lang="en-GB" sz="2400" b="0" i="0" u="none" strike="noStrike" cap="none" dirty="0" smtClean="0">
                <a:solidFill>
                  <a:schemeClr val="dk1"/>
                </a:solidFill>
                <a:latin typeface="Arial"/>
                <a:ea typeface="Arial"/>
                <a:cs typeface="Arial"/>
                <a:sym typeface="Arial"/>
              </a:rPr>
              <a:t>A</a:t>
            </a:r>
            <a:r>
              <a:rPr lang="en-GB" sz="2400" b="0" i="0" u="none" strike="noStrike" cap="none" dirty="0">
                <a:solidFill>
                  <a:schemeClr val="dk1"/>
                </a:solidFill>
                <a:latin typeface="Arial"/>
                <a:ea typeface="Arial"/>
                <a:cs typeface="Arial"/>
                <a:sym typeface="Arial"/>
              </a:rPr>
              <a:t>) Defining, establishing, identifying or translating a direction for a collective </a:t>
            </a:r>
            <a:r>
              <a:rPr lang="en-GB" sz="2400" b="0" i="0" u="none" strike="noStrike" cap="none" dirty="0" smtClean="0">
                <a:solidFill>
                  <a:schemeClr val="dk1"/>
                </a:solidFill>
                <a:latin typeface="Arial"/>
                <a:ea typeface="Arial"/>
                <a:cs typeface="Arial"/>
                <a:sym typeface="Arial"/>
              </a:rPr>
              <a:t>action.</a:t>
            </a:r>
            <a:endParaRPr dirty="0"/>
          </a:p>
          <a:p>
            <a:pPr marL="0" marR="0" lvl="0" indent="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B)Facilitating or enabling the collective </a:t>
            </a:r>
            <a:r>
              <a:rPr lang="en-GB" sz="2400" b="0" i="0" u="none" strike="noStrike" cap="none" dirty="0" smtClean="0">
                <a:solidFill>
                  <a:schemeClr val="dk1"/>
                </a:solidFill>
                <a:latin typeface="Arial"/>
                <a:ea typeface="Arial"/>
                <a:cs typeface="Arial"/>
                <a:sym typeface="Arial"/>
              </a:rPr>
              <a:t>processes.</a:t>
            </a:r>
          </a:p>
          <a:p>
            <a:pPr marL="0" marR="0" lvl="0" indent="0" algn="l" rtl="0">
              <a:lnSpc>
                <a:spcPct val="90000"/>
              </a:lnSpc>
              <a:spcBef>
                <a:spcPts val="1000"/>
              </a:spcBef>
              <a:spcAft>
                <a:spcPts val="0"/>
              </a:spcAft>
              <a:buClr>
                <a:srgbClr val="8ACCCA"/>
              </a:buClr>
              <a:buSzPts val="2400"/>
              <a:buFont typeface="Noto Sans Symbols"/>
              <a:buNone/>
            </a:pPr>
            <a:endParaRPr lang="en-GB" dirty="0"/>
          </a:p>
          <a:p>
            <a:pPr marL="76200" indent="0">
              <a:buNone/>
            </a:pPr>
            <a:r>
              <a:rPr lang="en-US" dirty="0" smtClean="0"/>
              <a:t>Anyone </a:t>
            </a:r>
            <a:r>
              <a:rPr lang="en-US" dirty="0"/>
              <a:t>can </a:t>
            </a:r>
            <a:r>
              <a:rPr lang="en-US" dirty="0" smtClean="0"/>
              <a:t>improve their </a:t>
            </a:r>
            <a:r>
              <a:rPr lang="en-US" dirty="0"/>
              <a:t>learnt leadership skills because they involve </a:t>
            </a:r>
            <a:r>
              <a:rPr lang="en-GB" dirty="0" smtClean="0"/>
              <a:t>behavioural</a:t>
            </a:r>
            <a:r>
              <a:rPr lang="en-US" dirty="0" smtClean="0"/>
              <a:t> activities - skills </a:t>
            </a:r>
            <a:r>
              <a:rPr lang="en-US" dirty="0"/>
              <a:t>that can be </a:t>
            </a:r>
            <a:r>
              <a:rPr lang="en-US" dirty="0" smtClean="0"/>
              <a:t>taught and </a:t>
            </a:r>
            <a:r>
              <a:rPr lang="en-US" dirty="0"/>
              <a:t>not just innate attributes.</a:t>
            </a: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1007454" y="251330"/>
            <a:ext cx="10705408" cy="646292"/>
          </a:xfrm>
          <a:prstGeom prst="rect">
            <a:avLst/>
          </a:prstGeom>
          <a:noFill/>
          <a:ln>
            <a:noFill/>
          </a:ln>
        </p:spPr>
        <p:txBody>
          <a:bodyPr spcFirstLastPara="1" wrap="square" lIns="91425" tIns="45700" rIns="91425" bIns="45700" anchor="ctr" anchorCtr="0">
            <a:noAutofit/>
          </a:bodyPr>
          <a:lstStyle/>
          <a:p>
            <a:pPr marL="76200" indent="0"/>
            <a:r>
              <a:rPr lang="en-GB" b="0" dirty="0" smtClean="0"/>
              <a:t>Theory of the skill: A </a:t>
            </a:r>
            <a:r>
              <a:rPr lang="en-GB" b="0" dirty="0"/>
              <a:t>leader </a:t>
            </a:r>
            <a:r>
              <a:rPr lang="en-GB" b="0" dirty="0" smtClean="0"/>
              <a:t>should</a:t>
            </a:r>
            <a:endParaRPr lang="en-GB" b="0" dirty="0">
              <a:solidFill>
                <a:schemeClr val="dk1"/>
              </a:solidFill>
            </a:endParaRPr>
          </a:p>
        </p:txBody>
      </p:sp>
      <p:sp>
        <p:nvSpPr>
          <p:cNvPr id="72" name="Google Shape;72;p12"/>
          <p:cNvSpPr txBox="1">
            <a:spLocks noGrp="1"/>
          </p:cNvSpPr>
          <p:nvPr>
            <p:ph type="body" idx="1"/>
          </p:nvPr>
        </p:nvSpPr>
        <p:spPr>
          <a:xfrm>
            <a:off x="1007454" y="1700807"/>
            <a:ext cx="10124737" cy="32721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8ACCCA"/>
              </a:buClr>
              <a:buSzPts val="2400"/>
              <a:buFont typeface="Noto Sans Symbols"/>
              <a:buChar char="▪"/>
            </a:pPr>
            <a:r>
              <a:rPr lang="en-GB" sz="2400" b="0" i="0" u="none" strike="noStrike" cap="none" dirty="0" smtClean="0">
                <a:solidFill>
                  <a:schemeClr val="dk1"/>
                </a:solidFill>
                <a:latin typeface="Arial"/>
                <a:ea typeface="Arial"/>
                <a:cs typeface="Arial"/>
                <a:sym typeface="Arial"/>
              </a:rPr>
              <a:t>Convince the group members to do what they should do</a:t>
            </a:r>
            <a:r>
              <a:rPr lang="en-GB" sz="2400" b="0" i="0" u="none" strike="noStrike" cap="none" dirty="0" smtClean="0">
                <a:solidFill>
                  <a:schemeClr val="dk1"/>
                </a:solidFill>
                <a:latin typeface="Arial"/>
                <a:ea typeface="Arial"/>
                <a:cs typeface="Arial"/>
                <a:sym typeface="Arial"/>
              </a:rPr>
              <a:t>.</a:t>
            </a:r>
          </a:p>
          <a:p>
            <a:pPr marL="0" marR="0" lvl="0" indent="0" algn="l" rtl="0">
              <a:lnSpc>
                <a:spcPct val="90000"/>
              </a:lnSpc>
              <a:spcBef>
                <a:spcPts val="0"/>
              </a:spcBef>
              <a:spcAft>
                <a:spcPts val="0"/>
              </a:spcAft>
              <a:buClr>
                <a:srgbClr val="8ACCCA"/>
              </a:buClr>
              <a:buSzPts val="2400"/>
              <a:buNone/>
            </a:pPr>
            <a:endParaRPr sz="2400" b="0" i="0" u="none" strike="noStrike" cap="none" dirty="0" smtClean="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8ACCCA"/>
              </a:buClr>
              <a:buSzPts val="2400"/>
              <a:buFont typeface="Noto Sans Symbols"/>
              <a:buChar char="▪"/>
            </a:pPr>
            <a:r>
              <a:rPr lang="en-GB" sz="2400" b="0" i="0" u="none" strike="noStrike" cap="none" dirty="0" smtClean="0">
                <a:solidFill>
                  <a:schemeClr val="dk1"/>
                </a:solidFill>
                <a:latin typeface="Arial"/>
                <a:ea typeface="Arial"/>
                <a:cs typeface="Arial"/>
                <a:sym typeface="Arial"/>
              </a:rPr>
              <a:t>Help </a:t>
            </a:r>
            <a:r>
              <a:rPr lang="en-GB" sz="2400" b="0" i="0" u="none" strike="noStrike" cap="none" dirty="0">
                <a:solidFill>
                  <a:schemeClr val="dk1"/>
                </a:solidFill>
                <a:latin typeface="Arial"/>
                <a:ea typeface="Arial"/>
                <a:cs typeface="Arial"/>
                <a:sym typeface="Arial"/>
              </a:rPr>
              <a:t>and influence others positively by directing and motivating their actions</a:t>
            </a:r>
            <a:r>
              <a:rPr lang="en-GB" sz="2400" b="0" i="0" u="none" strike="noStrike" cap="none" dirty="0" smtClean="0">
                <a:solidFill>
                  <a:schemeClr val="dk1"/>
                </a:solidFill>
                <a:latin typeface="Arial"/>
                <a:ea typeface="Arial"/>
                <a:cs typeface="Arial"/>
                <a:sym typeface="Arial"/>
              </a:rPr>
              <a:t>.</a:t>
            </a:r>
          </a:p>
          <a:p>
            <a:pPr marL="0" marR="0" lvl="0" indent="0" algn="l" rtl="0">
              <a:lnSpc>
                <a:spcPct val="90000"/>
              </a:lnSpc>
              <a:spcBef>
                <a:spcPts val="1000"/>
              </a:spcBef>
              <a:spcAft>
                <a:spcPts val="0"/>
              </a:spcAft>
              <a:buClr>
                <a:srgbClr val="8ACCCA"/>
              </a:buClr>
              <a:buSzPts val="2400"/>
              <a:buNone/>
            </a:pPr>
            <a:endParaRPr sz="24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8ACCCA"/>
              </a:buClr>
              <a:buSzPts val="2400"/>
              <a:buFont typeface="Noto Sans Symbols"/>
              <a:buChar char="▪"/>
            </a:pPr>
            <a:r>
              <a:rPr lang="en-GB" sz="2400" b="0" i="0" u="none" strike="noStrike" cap="none" dirty="0">
                <a:solidFill>
                  <a:schemeClr val="dk1"/>
                </a:solidFill>
                <a:latin typeface="Arial"/>
                <a:ea typeface="Arial"/>
                <a:cs typeface="Arial"/>
                <a:sym typeface="Arial"/>
              </a:rPr>
              <a:t>Create and preserve good relationships and morale in the group.</a:t>
            </a: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Video: </a:t>
            </a:r>
            <a:r>
              <a:rPr lang="en-US" b="0" dirty="0" smtClean="0"/>
              <a:t>Leadership</a:t>
            </a:r>
            <a:endParaRPr lang="en-US" b="0" dirty="0"/>
          </a:p>
        </p:txBody>
      </p:sp>
      <p:sp>
        <p:nvSpPr>
          <p:cNvPr id="3" name="Pladsholder til tekst 2"/>
          <p:cNvSpPr>
            <a:spLocks noGrp="1"/>
          </p:cNvSpPr>
          <p:nvPr>
            <p:ph type="body" idx="1"/>
          </p:nvPr>
        </p:nvSpPr>
        <p:spPr/>
        <p:txBody>
          <a:bodyPr/>
          <a:lstStyle/>
          <a:p>
            <a:r>
              <a:rPr lang="da-DK" dirty="0"/>
              <a:t>https://youtu.be/CthgcxSO00s</a:t>
            </a:r>
          </a:p>
        </p:txBody>
      </p:sp>
      <p:pic>
        <p:nvPicPr>
          <p:cNvPr id="4" name="Billede 3"/>
          <p:cNvPicPr>
            <a:picLocks noChangeAspect="1"/>
          </p:cNvPicPr>
          <p:nvPr/>
        </p:nvPicPr>
        <p:blipFill>
          <a:blip r:embed="rId2"/>
          <a:stretch>
            <a:fillRect/>
          </a:stretch>
        </p:blipFill>
        <p:spPr>
          <a:xfrm>
            <a:off x="2207568" y="2348880"/>
            <a:ext cx="7453431" cy="3871501"/>
          </a:xfrm>
          <a:prstGeom prst="rect">
            <a:avLst/>
          </a:prstGeom>
        </p:spPr>
      </p:pic>
    </p:spTree>
    <p:extLst>
      <p:ext uri="{BB962C8B-B14F-4D97-AF65-F5344CB8AC3E}">
        <p14:creationId xmlns:p14="http://schemas.microsoft.com/office/powerpoint/2010/main" val="337858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047925" y="314792"/>
            <a:ext cx="10515600" cy="5073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a:solidFill>
                  <a:srgbClr val="8ACCCA"/>
                </a:solidFill>
                <a:latin typeface="Arial"/>
                <a:ea typeface="Arial"/>
                <a:cs typeface="Arial"/>
                <a:sym typeface="Arial"/>
              </a:rPr>
              <a:t>A story for discussion</a:t>
            </a:r>
            <a:endParaRPr sz="4400" b="0" i="0" u="none" strike="noStrike" cap="none" dirty="0">
              <a:solidFill>
                <a:srgbClr val="8ACCCA"/>
              </a:solidFill>
              <a:latin typeface="Arial"/>
              <a:ea typeface="Arial"/>
              <a:cs typeface="Arial"/>
              <a:sym typeface="Arial"/>
            </a:endParaRPr>
          </a:p>
        </p:txBody>
      </p:sp>
      <p:sp>
        <p:nvSpPr>
          <p:cNvPr id="78" name="Google Shape;78;p13"/>
          <p:cNvSpPr>
            <a:spLocks noGrp="1"/>
          </p:cNvSpPr>
          <p:nvPr>
            <p:ph type="body" idx="1"/>
          </p:nvPr>
        </p:nvSpPr>
        <p:spPr>
          <a:xfrm>
            <a:off x="955646" y="975715"/>
            <a:ext cx="10515600" cy="5332806"/>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8ACCCA"/>
              </a:buClr>
              <a:buSzPts val="1400"/>
              <a:buFont typeface="Noto Sans Symbols"/>
              <a:buNone/>
            </a:pPr>
            <a:endParaRPr sz="1400" b="0" i="0" u="none" strike="noStrike" cap="none" dirty="0">
              <a:solidFill>
                <a:schemeClr val="dk1"/>
              </a:solidFill>
              <a:latin typeface="Calibri"/>
              <a:ea typeface="Calibri"/>
              <a:cs typeface="Calibri"/>
              <a:sym typeface="Calibri"/>
            </a:endParaRPr>
          </a:p>
          <a:p>
            <a:pPr marL="0" marR="0" lvl="0" indent="0" algn="l" rtl="0">
              <a:lnSpc>
                <a:spcPct val="150000"/>
              </a:lnSpc>
              <a:spcBef>
                <a:spcPts val="2000"/>
              </a:spcBef>
              <a:spcAft>
                <a:spcPts val="0"/>
              </a:spcAft>
              <a:buClr>
                <a:srgbClr val="8ACCCA"/>
              </a:buClr>
              <a:buSzPts val="1400"/>
              <a:buFont typeface="Noto Sans Symbols"/>
              <a:buNone/>
            </a:pPr>
            <a:r>
              <a:rPr lang="en-GB" sz="1400" b="0" i="0" u="none" strike="noStrike" cap="none" dirty="0">
                <a:solidFill>
                  <a:schemeClr val="dk1"/>
                </a:solidFill>
                <a:latin typeface="Arial"/>
                <a:ea typeface="Arial"/>
                <a:cs typeface="Arial"/>
                <a:sym typeface="Arial"/>
              </a:rPr>
              <a:t>John is a twelve-year-old boy who arrived in a new city with his parents. John was enrolled in the only community school in the city. The community school had dwindled to a small number of students; many children stayed out of the school because it did not have good facilities. The school building was very old, in need of repair and modernisation, and the seats in the classrooms were broken. John made friends with Anna, George and Sarah who were all in the same grade as John. John was fond of browsing the Internet and read about a “GoFundMe” campaign that raised funds to support the victims of a tsunami. He shared the idea of raising funds with his friends and they set up a website to collect money to renovate their classroom. Soon, the friends formed a group called “YouthUp” to popularise their fundraising on social media networks. In a few months, they raised so much money that they not only renovated their classroom, but also several other classrooms and buildings in the community school. This changed the look of the school and demonstrated a new sense of school community and inclusion. The YouthUp group became famous all over the city and organised extra-curricular activities with other students, with support from the teachers and staff. The community school improved all its indicators, the attendance increased, student performance improved and the number of students increased. The school acquired a new morale and climate. New students enrolled on the word of their friends who were already in the school. YouthUp soon signed on many students who helped to promote youth empowerment and achievement in the school and throughout the community. Perhaps the most important leadership quality of John was that he insisted that the new spirit and climate at his school was not to be attributed solely to his efforts but to the contribution, spirit and vitality of the YouthUp group and everyone else in the school. John is an example of leadership as a positive human quality. </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2000"/>
              </a:spcBef>
              <a:spcAft>
                <a:spcPts val="0"/>
              </a:spcAft>
              <a:buClr>
                <a:srgbClr val="8ACCCA"/>
              </a:buClr>
              <a:buSzPts val="1100"/>
              <a:buFont typeface="Noto Sans Symbols"/>
              <a:buNone/>
            </a:pPr>
            <a:r>
              <a:rPr lang="en-GB" sz="1100" b="0"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1990</Words>
  <Application>Microsoft Office PowerPoint</Application>
  <PresentationFormat>Widescreen</PresentationFormat>
  <Paragraphs>99</Paragraphs>
  <Slides>20</Slides>
  <Notes>15</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20</vt:i4>
      </vt:variant>
    </vt:vector>
  </HeadingPairs>
  <TitlesOfParts>
    <vt:vector size="26" baseType="lpstr">
      <vt:lpstr>Helvetica Neue</vt:lpstr>
      <vt:lpstr>Noto Sans Symbols</vt:lpstr>
      <vt:lpstr>Arial</vt:lpstr>
      <vt:lpstr>Calibri</vt:lpstr>
      <vt:lpstr>3-Tema</vt:lpstr>
      <vt:lpstr>2_Diseño personalizado</vt:lpstr>
      <vt:lpstr>Leadership</vt:lpstr>
      <vt:lpstr>UPRIGHT Overview</vt:lpstr>
      <vt:lpstr>Food for thoughts</vt:lpstr>
      <vt:lpstr>Definition</vt:lpstr>
      <vt:lpstr>This skill is useful, for example, when…</vt:lpstr>
      <vt:lpstr>Theory of the skill: Leadership</vt:lpstr>
      <vt:lpstr>Theory of the skill: A leader should</vt:lpstr>
      <vt:lpstr>UPRIGHT Video: Leadership</vt:lpstr>
      <vt:lpstr>A story for discussion</vt:lpstr>
      <vt:lpstr>Dilemma for discussion</vt:lpstr>
      <vt:lpstr>Exercise: Implementation of John’s story</vt:lpstr>
      <vt:lpstr>Exercise: Implementation of John’s story</vt:lpstr>
      <vt:lpstr>Exercise: Your leadership skills</vt:lpstr>
      <vt:lpstr>Exercise: Your leadership skills</vt:lpstr>
      <vt:lpstr>Exercise: The Amazing Spiderman show</vt:lpstr>
      <vt:lpstr>Exercise: Simon says</vt:lpstr>
      <vt:lpstr>Exercise: Vision, mission and planning</vt:lpstr>
      <vt:lpstr>Mindfulness: Body scan </vt:lpstr>
      <vt:lpstr>Transfer exercise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CARLOTA LAS HAYAS RODRIGUEZ</dc:creator>
  <cp:lastModifiedBy>Mette Marie Ledertoug</cp:lastModifiedBy>
  <cp:revision>16</cp:revision>
  <dcterms:modified xsi:type="dcterms:W3CDTF">2021-09-30T11:31:38Z</dcterms:modified>
</cp:coreProperties>
</file>