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7"/>
  </p:notesMasterIdLst>
  <p:sldIdLst>
    <p:sldId id="256" r:id="rId3"/>
    <p:sldId id="257" r:id="rId4"/>
    <p:sldId id="258" r:id="rId5"/>
    <p:sldId id="259" r:id="rId6"/>
    <p:sldId id="289" r:id="rId7"/>
    <p:sldId id="261" r:id="rId8"/>
    <p:sldId id="262" r:id="rId9"/>
    <p:sldId id="263" r:id="rId10"/>
    <p:sldId id="260" r:id="rId11"/>
    <p:sldId id="285" r:id="rId12"/>
    <p:sldId id="286" r:id="rId13"/>
    <p:sldId id="287" r:id="rId14"/>
    <p:sldId id="288" r:id="rId15"/>
    <p:sldId id="268" r:id="rId16"/>
    <p:sldId id="264" r:id="rId17"/>
    <p:sldId id="269" r:id="rId18"/>
    <p:sldId id="266" r:id="rId19"/>
    <p:sldId id="267" r:id="rId20"/>
    <p:sldId id="290" r:id="rId21"/>
    <p:sldId id="291" r:id="rId22"/>
    <p:sldId id="279" r:id="rId23"/>
    <p:sldId id="280" r:id="rId24"/>
    <p:sldId id="281" r:id="rId25"/>
    <p:sldId id="28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Helvetica Neue" panose="02000503040000090004"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jrEAqBJfbYmmSxfsW6L63XTE+G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rizz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A037AF-FC20-478E-B6B6-20EA705E9A10}">
  <a:tblStyle styleId="{CAA037AF-FC20-478E-B6B6-20EA705E9A1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8" y="1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7.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Ti</a:t>
            </a:r>
            <a:r>
              <a:rPr lang="en-US" dirty="0"/>
              <a:t> </a:t>
            </a:r>
            <a:r>
              <a:rPr lang="en-US" dirty="0" err="1"/>
              <a:t>proponiamo</a:t>
            </a:r>
            <a:r>
              <a:rPr lang="en-US" dirty="0"/>
              <a:t> una </a:t>
            </a:r>
            <a:r>
              <a:rPr lang="en-US" dirty="0" err="1"/>
              <a:t>storia</a:t>
            </a:r>
            <a:r>
              <a:rPr lang="en-US" dirty="0"/>
              <a:t> </a:t>
            </a:r>
            <a:r>
              <a:rPr lang="en-US" dirty="0" err="1"/>
              <a:t>su</a:t>
            </a:r>
            <a:r>
              <a:rPr lang="en-US" dirty="0"/>
              <a:t> cui </a:t>
            </a:r>
            <a:r>
              <a:rPr lang="en-US" dirty="0" err="1"/>
              <a:t>discutere</a:t>
            </a:r>
            <a:r>
              <a:rPr lang="en-US" dirty="0"/>
              <a:t> in </a:t>
            </a:r>
            <a:r>
              <a:rPr lang="en-US" dirty="0" err="1"/>
              <a:t>famiglia</a:t>
            </a:r>
            <a:endParaRPr dirty="0"/>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Sono</a:t>
            </a:r>
            <a:r>
              <a:rPr lang="en-US" dirty="0"/>
              <a:t> </a:t>
            </a:r>
            <a:r>
              <a:rPr lang="en-US" dirty="0" err="1"/>
              <a:t>alcune</a:t>
            </a:r>
            <a:r>
              <a:rPr lang="en-US" dirty="0"/>
              <a:t> </a:t>
            </a:r>
            <a:r>
              <a:rPr lang="en-US" dirty="0" err="1"/>
              <a:t>citazioni</a:t>
            </a:r>
            <a:r>
              <a:rPr lang="en-US" dirty="0"/>
              <a:t> </a:t>
            </a:r>
            <a:r>
              <a:rPr lang="en-US" dirty="0" err="1"/>
              <a:t>tratte</a:t>
            </a:r>
            <a:r>
              <a:rPr lang="en-US" dirty="0"/>
              <a:t> da un </a:t>
            </a:r>
            <a:r>
              <a:rPr lang="en-US" dirty="0" err="1"/>
              <a:t>discorso</a:t>
            </a:r>
            <a:endParaRPr dirty="0"/>
          </a:p>
        </p:txBody>
      </p:sp>
      <p:sp>
        <p:nvSpPr>
          <p:cNvPr id="176" name="Google Shape;1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Che </a:t>
            </a:r>
            <a:r>
              <a:rPr lang="en-US" dirty="0" err="1"/>
              <a:t>jim</a:t>
            </a:r>
            <a:r>
              <a:rPr lang="en-US" dirty="0"/>
              <a:t> </a:t>
            </a:r>
            <a:r>
              <a:rPr lang="en-US" dirty="0" err="1"/>
              <a:t>carrey</a:t>
            </a:r>
            <a:r>
              <a:rPr lang="en-US" dirty="0"/>
              <a:t> ha tenuto per </a:t>
            </a:r>
            <a:r>
              <a:rPr lang="en-US" dirty="0" err="1"/>
              <a:t>inaugurare</a:t>
            </a:r>
            <a:r>
              <a:rPr lang="en-US" dirty="0"/>
              <a:t> </a:t>
            </a:r>
            <a:r>
              <a:rPr lang="en-US" dirty="0" err="1"/>
              <a:t>l’anno</a:t>
            </a:r>
            <a:r>
              <a:rPr lang="en-US" dirty="0"/>
              <a:t> </a:t>
            </a:r>
            <a:r>
              <a:rPr lang="en-US" dirty="0" err="1"/>
              <a:t>accademico</a:t>
            </a:r>
            <a:r>
              <a:rPr lang="en-US" dirty="0"/>
              <a:t> in </a:t>
            </a:r>
            <a:r>
              <a:rPr lang="en-US" dirty="0" err="1"/>
              <a:t>un’università</a:t>
            </a:r>
            <a:r>
              <a:rPr lang="en-US" dirty="0"/>
              <a:t> </a:t>
            </a:r>
            <a:r>
              <a:rPr lang="en-US" dirty="0" err="1"/>
              <a:t>americana</a:t>
            </a:r>
            <a:endParaRPr dirty="0"/>
          </a:p>
        </p:txBody>
      </p:sp>
      <p:sp>
        <p:nvSpPr>
          <p:cNvPr id="184" name="Google Shape;1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Ci </a:t>
            </a:r>
            <a:r>
              <a:rPr lang="en-US" dirty="0" err="1"/>
              <a:t>aiutano</a:t>
            </a:r>
            <a:r>
              <a:rPr lang="en-US" dirty="0"/>
              <a:t> a </a:t>
            </a:r>
            <a:r>
              <a:rPr lang="en-US" dirty="0" err="1"/>
              <a:t>ricordare</a:t>
            </a:r>
            <a:r>
              <a:rPr lang="en-US" dirty="0"/>
              <a:t> </a:t>
            </a:r>
            <a:r>
              <a:rPr lang="en-US" dirty="0" err="1"/>
              <a:t>che</a:t>
            </a:r>
            <a:r>
              <a:rPr lang="en-US" dirty="0"/>
              <a:t> è </a:t>
            </a:r>
            <a:r>
              <a:rPr lang="en-US" dirty="0" err="1"/>
              <a:t>davvero</a:t>
            </a:r>
            <a:r>
              <a:rPr lang="en-US" dirty="0"/>
              <a:t> </a:t>
            </a:r>
            <a:r>
              <a:rPr lang="en-US" dirty="0" err="1"/>
              <a:t>possibile</a:t>
            </a:r>
            <a:r>
              <a:rPr lang="en-US" dirty="0"/>
              <a:t> </a:t>
            </a:r>
            <a:r>
              <a:rPr lang="en-US" dirty="0" err="1"/>
              <a:t>diventare</a:t>
            </a:r>
            <a:r>
              <a:rPr lang="en-US" dirty="0"/>
              <a:t> </a:t>
            </a:r>
            <a:r>
              <a:rPr lang="en-US" dirty="0" err="1"/>
              <a:t>ciò</a:t>
            </a:r>
            <a:r>
              <a:rPr lang="en-US" dirty="0"/>
              <a:t> </a:t>
            </a:r>
            <a:r>
              <a:rPr lang="en-US" dirty="0" err="1"/>
              <a:t>che</a:t>
            </a:r>
            <a:r>
              <a:rPr lang="en-US" dirty="0"/>
              <a:t> </a:t>
            </a:r>
            <a:r>
              <a:rPr lang="en-US" dirty="0" err="1"/>
              <a:t>vogliamo</a:t>
            </a:r>
            <a:endParaRPr dirty="0"/>
          </a:p>
        </p:txBody>
      </p:sp>
      <p:sp>
        <p:nvSpPr>
          <p:cNvPr id="195" name="Google Shape;1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b="0" i="0" u="none" strike="noStrike" cap="none">
              <a:solidFill>
                <a:schemeClr val="dk1"/>
              </a:solidFill>
              <a:latin typeface="Calibri"/>
              <a:ea typeface="Calibri"/>
              <a:cs typeface="Calibri"/>
              <a:sym typeface="Calibri"/>
            </a:endParaRPr>
          </a:p>
        </p:txBody>
      </p:sp>
      <p:sp>
        <p:nvSpPr>
          <p:cNvPr id="333" name="Google Shape;33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it-IT" sz="1400" b="0" i="0" u="none" strike="noStrike" cap="none">
                <a:solidFill>
                  <a:srgbClr val="000000"/>
                </a:solidFill>
                <a:latin typeface="Calibri"/>
                <a:ea typeface="Calibri"/>
                <a:cs typeface="Calibri"/>
                <a:sym typeface="Calibri"/>
              </a:rPr>
              <a:t>24</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04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15"/>
        <p:cNvGrpSpPr/>
        <p:nvPr/>
      </p:nvGrpSpPr>
      <p:grpSpPr>
        <a:xfrm>
          <a:off x="0" y="0"/>
          <a:ext cx="0" cy="0"/>
          <a:chOff x="0" y="0"/>
          <a:chExt cx="0" cy="0"/>
        </a:xfrm>
      </p:grpSpPr>
      <p:pic>
        <p:nvPicPr>
          <p:cNvPr id="16" name="Google Shape;16;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31"/>
          <p:cNvSpPr txBox="1">
            <a:spLocks noGrp="1"/>
          </p:cNvSpPr>
          <p:nvPr>
            <p:ph type="body" idx="1"/>
          </p:nvPr>
        </p:nvSpPr>
        <p:spPr>
          <a:xfrm>
            <a:off x="2493963" y="1351170"/>
            <a:ext cx="6828941" cy="112395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EE6E6F"/>
              </a:buClr>
              <a:buSzPts val="5200"/>
              <a:buFont typeface="Noto Sans Symbols"/>
              <a:buNone/>
              <a:defRPr sz="5200" b="0" i="0" u="none" strike="noStrike" cap="none">
                <a:solidFill>
                  <a:srgbClr val="EE6E6F"/>
                </a:solidFill>
                <a:latin typeface="Arial"/>
                <a:ea typeface="Arial"/>
                <a:cs typeface="Arial"/>
                <a:sym typeface="Arial"/>
              </a:defRPr>
            </a:lvl1pPr>
            <a:lvl2pPr marL="914400" marR="0" lvl="1" indent="-228600" algn="l">
              <a:lnSpc>
                <a:spcPct val="90000"/>
              </a:lnSpc>
              <a:spcBef>
                <a:spcPts val="500"/>
              </a:spcBef>
              <a:spcAft>
                <a:spcPts val="0"/>
              </a:spcAft>
              <a:buClr>
                <a:srgbClr val="EE6E6F"/>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5" name="Google Shape;65;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6" name="Google Shape;66;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8" name="Google Shape;68;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7"/>
        <p:cNvGrpSpPr/>
        <p:nvPr/>
      </p:nvGrpSpPr>
      <p:grpSpPr>
        <a:xfrm>
          <a:off x="0" y="0"/>
          <a:ext cx="0" cy="0"/>
          <a:chOff x="0" y="0"/>
          <a:chExt cx="0" cy="0"/>
        </a:xfrm>
      </p:grpSpPr>
      <p:sp>
        <p:nvSpPr>
          <p:cNvPr id="78" name="Google Shape;7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9" name="Google Shape;7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3" name="Google Shape;83;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85" name="Google Shape;8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0" name="Google Shape;90;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1" name="Google Shape;91;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92" name="Google Shape;9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7" name="Google Shape;97;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3" name="Google Shape;103;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989811" y="257694"/>
            <a:ext cx="10515600" cy="73152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E6E6F"/>
              </a:buClr>
              <a:buSzPts val="4400"/>
              <a:buFont typeface="Arial"/>
              <a:buNone/>
              <a:defRPr sz="4400" b="0" i="0" u="none" strike="noStrike" cap="none">
                <a:solidFill>
                  <a:srgbClr val="EE6E6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32"/>
          <p:cNvSpPr txBox="1">
            <a:spLocks noGrp="1"/>
          </p:cNvSpPr>
          <p:nvPr>
            <p:ph type="body" idx="1"/>
          </p:nvPr>
        </p:nvSpPr>
        <p:spPr>
          <a:xfrm>
            <a:off x="1048001" y="1777927"/>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EE6E6F"/>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rgbClr val="EE6E6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3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3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956194" y="229787"/>
            <a:ext cx="10515600" cy="1107998"/>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EE6E6F"/>
              </a:buClr>
              <a:buSzPts val="4400"/>
              <a:buFont typeface="Arial"/>
              <a:buNone/>
              <a:defRPr sz="4400" b="0" i="0" u="none" strike="noStrike" cap="none">
                <a:solidFill>
                  <a:srgbClr val="EE6E6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36"/>
          <p:cNvSpPr/>
          <p:nvPr/>
        </p:nvSpPr>
        <p:spPr>
          <a:xfrm>
            <a:off x="1083429" y="1688992"/>
            <a:ext cx="9287792" cy="3123640"/>
          </a:xfrm>
          <a:prstGeom prst="roundRect">
            <a:avLst>
              <a:gd name="adj" fmla="val 16667"/>
            </a:avLst>
          </a:prstGeom>
          <a:solidFill>
            <a:schemeClr val="lt1"/>
          </a:solidFill>
          <a:ln w="12700" cap="flat" cmpd="sng">
            <a:solidFill>
              <a:srgbClr val="EE6E6F"/>
            </a:solidFill>
            <a:prstDash val="solid"/>
            <a:miter lim="800000"/>
            <a:headEnd type="none" w="sm" len="sm"/>
            <a:tailEnd type="none" w="sm" len="sm"/>
          </a:ln>
        </p:spPr>
        <p:txBody>
          <a:bodyPr spcFirstLastPara="1" wrap="square" lIns="216000" tIns="45700" rIns="216000"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0" i="0" u="none" strike="noStrike" cap="none">
                <a:solidFill>
                  <a:schemeClr val="dk1"/>
                </a:solidFill>
                <a:latin typeface="Arial"/>
                <a:ea typeface="Arial"/>
                <a:cs typeface="Arial"/>
                <a:sym typeface="Arial"/>
              </a:rPr>
              <a:t>asdfasdf</a:t>
            </a: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8"/>
        <p:cNvGrpSpPr/>
        <p:nvPr/>
      </p:nvGrpSpPr>
      <p:grpSpPr>
        <a:xfrm>
          <a:off x="0" y="0"/>
          <a:ext cx="0" cy="0"/>
          <a:chOff x="0" y="0"/>
          <a:chExt cx="0" cy="0"/>
        </a:xfrm>
      </p:grpSpPr>
      <p:sp>
        <p:nvSpPr>
          <p:cNvPr id="29" name="Google Shape;2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EE6E6F"/>
              </a:buClr>
              <a:buSzPts val="3200"/>
              <a:buFont typeface="Arial"/>
              <a:buNone/>
              <a:defRPr sz="3200" b="0" i="0" u="none" strike="noStrike" cap="none">
                <a:solidFill>
                  <a:srgbClr val="EE6E6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 name="Google Shape;30;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EE6E6F"/>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a:lnSpc>
                <a:spcPct val="90000"/>
              </a:lnSpc>
              <a:spcBef>
                <a:spcPts val="500"/>
              </a:spcBef>
              <a:spcAft>
                <a:spcPts val="0"/>
              </a:spcAft>
              <a:buClr>
                <a:srgbClr val="EE6E6F"/>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rgbClr val="FBBC14"/>
              </a:buClr>
              <a:buSzPts val="2000"/>
              <a:buFont typeface="Arial"/>
              <a:buNone/>
              <a:defRPr sz="2000" b="0" i="0" u="none" strike="noStrike" cap="none">
                <a:solidFill>
                  <a:srgbClr val="FBBC14"/>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EE6E6F"/>
              </a:buClr>
              <a:buSzPts val="1600"/>
              <a:buFont typeface="Noto Sans Symbols"/>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rgbClr val="EE6E6F"/>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rgbClr val="FBBC14"/>
              </a:buClr>
              <a:buSzPts val="1000"/>
              <a:buFont typeface="Arial"/>
              <a:buNone/>
              <a:defRPr sz="1000" b="0" i="0" u="none" strike="noStrike" cap="none">
                <a:solidFill>
                  <a:srgbClr val="FBBC14"/>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8"/>
        <p:cNvGrpSpPr/>
        <p:nvPr/>
      </p:nvGrpSpPr>
      <p:grpSpPr>
        <a:xfrm>
          <a:off x="0" y="0"/>
          <a:ext cx="0" cy="0"/>
          <a:chOff x="0" y="0"/>
          <a:chExt cx="0" cy="0"/>
        </a:xfrm>
      </p:grpSpPr>
      <p:sp>
        <p:nvSpPr>
          <p:cNvPr id="39" name="Google Shape;39;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0" name="Google Shape;40;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2" name="Google Shape;52;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53" name="Google Shape;5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6"/>
        <p:cNvGrpSpPr/>
        <p:nvPr/>
      </p:nvGrpSpPr>
      <p:grpSpPr>
        <a:xfrm>
          <a:off x="0" y="0"/>
          <a:ext cx="0" cy="0"/>
          <a:chOff x="0" y="0"/>
          <a:chExt cx="0" cy="0"/>
        </a:xfrm>
      </p:grpSpPr>
      <p:sp>
        <p:nvSpPr>
          <p:cNvPr id="57" name="Google Shape;5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982134" y="323756"/>
            <a:ext cx="10515600" cy="110799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EE6E6F"/>
              </a:buClr>
              <a:buSzPts val="4400"/>
              <a:buFont typeface="Arial"/>
              <a:buNone/>
              <a:defRPr sz="4400" b="0" i="0" u="none" strike="noStrike" cap="none">
                <a:solidFill>
                  <a:srgbClr val="EE6E6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1056313" y="1653236"/>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EE6E6F"/>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rgbClr val="EE6E6F"/>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rgbClr val="FBBC14"/>
              </a:buClr>
              <a:buSzPts val="2400"/>
              <a:buFont typeface="Arial"/>
              <a:buNone/>
              <a:defRPr sz="2400" b="0" i="0" u="none" strike="noStrike" cap="none">
                <a:solidFill>
                  <a:srgbClr val="FBBC1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30"/>
          <p:cNvSpPr/>
          <p:nvPr/>
        </p:nvSpPr>
        <p:spPr>
          <a:xfrm>
            <a:off x="8236" y="1670933"/>
            <a:ext cx="616631" cy="5195455"/>
          </a:xfrm>
          <a:prstGeom prst="rect">
            <a:avLst/>
          </a:prstGeom>
          <a:solidFill>
            <a:srgbClr val="EE6E6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 name="Google Shape;9;p30"/>
          <p:cNvSpPr txBox="1"/>
          <p:nvPr/>
        </p:nvSpPr>
        <p:spPr>
          <a:xfrm>
            <a:off x="581354" y="6450402"/>
            <a:ext cx="544263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E6E6F"/>
              </a:buClr>
              <a:buSzPts val="1800"/>
              <a:buFont typeface="Arial"/>
              <a:buNone/>
            </a:pPr>
            <a:r>
              <a:rPr lang="it-IT" sz="1800" b="1" i="0" u="none" strike="noStrike" cap="none">
                <a:solidFill>
                  <a:srgbClr val="EE6E6F"/>
                </a:solidFill>
                <a:latin typeface="Arial"/>
                <a:ea typeface="Arial"/>
                <a:cs typeface="Arial"/>
                <a:sym typeface="Arial"/>
              </a:rPr>
              <a:t>SOCIAL EMOTIONAL LEARNING</a:t>
            </a:r>
            <a:r>
              <a:rPr lang="it-IT" sz="1400" b="0" i="0" u="none" strike="noStrike" cap="none">
                <a:solidFill>
                  <a:srgbClr val="EE6E6F"/>
                </a:solidFill>
                <a:latin typeface="Arial"/>
                <a:ea typeface="Arial"/>
                <a:cs typeface="Arial"/>
                <a:sym typeface="Arial"/>
              </a:rPr>
              <a:t> </a:t>
            </a:r>
            <a:r>
              <a:rPr lang="it-IT" sz="1400" b="0" i="0" u="none" strike="noStrike" cap="none">
                <a:solidFill>
                  <a:srgbClr val="7F7F7F"/>
                </a:solidFill>
                <a:latin typeface="Arial"/>
                <a:ea typeface="Arial"/>
                <a:cs typeface="Arial"/>
                <a:sym typeface="Arial"/>
              </a:rPr>
              <a:t>/ </a:t>
            </a:r>
            <a:r>
              <a:rPr lang="it-IT" sz="1400" b="1" i="0" u="none" strike="noStrike" cap="none">
                <a:solidFill>
                  <a:srgbClr val="7F7F7F"/>
                </a:solidFill>
                <a:latin typeface="Arial"/>
                <a:ea typeface="Arial"/>
                <a:cs typeface="Arial"/>
                <a:sym typeface="Arial"/>
              </a:rPr>
              <a:t>Self-Management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rgbClr val="7F7F7F"/>
                </a:solidFill>
                <a:latin typeface="Arial"/>
                <a:ea typeface="Arial"/>
                <a:cs typeface="Arial"/>
                <a:sym typeface="Arial"/>
              </a:rPr>
              <a:t>				</a:t>
            </a:r>
            <a:r>
              <a:rPr lang="it-IT" sz="1400" b="1" i="0" u="none" strike="noStrike" cap="none">
                <a:solidFill>
                  <a:srgbClr val="A5A5A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0;p30"/>
          <p:cNvSpPr txBox="1"/>
          <p:nvPr/>
        </p:nvSpPr>
        <p:spPr>
          <a:xfrm>
            <a:off x="-64097" y="1649515"/>
            <a:ext cx="880476"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0"/>
              <a:buFont typeface="Arial"/>
              <a:buNone/>
            </a:pPr>
            <a:r>
              <a:rPr lang="it-IT" sz="6500" b="1" i="0" u="none" strike="noStrike" cap="none">
                <a:solidFill>
                  <a:schemeClr val="lt1"/>
                </a:solidFill>
                <a:latin typeface="Helvetica Neue"/>
                <a:ea typeface="Helvetica Neue"/>
                <a:cs typeface="Helvetica Neue"/>
                <a:sym typeface="Helvetica Neue"/>
              </a:rPr>
              <a:t>4</a:t>
            </a:r>
            <a:endParaRPr sz="1400" b="0" i="0" u="none" strike="noStrike" cap="none">
              <a:solidFill>
                <a:srgbClr val="000000"/>
              </a:solidFill>
              <a:latin typeface="Arial"/>
              <a:ea typeface="Arial"/>
              <a:cs typeface="Arial"/>
              <a:sym typeface="Arial"/>
            </a:endParaRPr>
          </a:p>
        </p:txBody>
      </p:sp>
      <p:pic>
        <p:nvPicPr>
          <p:cNvPr id="11" name="Google Shape;11;p30"/>
          <p:cNvPicPr preferRelativeResize="0"/>
          <p:nvPr/>
        </p:nvPicPr>
        <p:blipFill rotWithShape="1">
          <a:blip r:embed="rId7">
            <a:alphaModFix/>
          </a:blip>
          <a:srcRect/>
          <a:stretch/>
        </p:blipFill>
        <p:spPr>
          <a:xfrm>
            <a:off x="10573931" y="6245803"/>
            <a:ext cx="775404" cy="582499"/>
          </a:xfrm>
          <a:prstGeom prst="rect">
            <a:avLst/>
          </a:prstGeom>
          <a:noFill/>
          <a:ln>
            <a:noFill/>
          </a:ln>
        </p:spPr>
      </p:pic>
      <p:pic>
        <p:nvPicPr>
          <p:cNvPr id="12" name="Google Shape;12;p30"/>
          <p:cNvPicPr preferRelativeResize="0"/>
          <p:nvPr/>
        </p:nvPicPr>
        <p:blipFill rotWithShape="1">
          <a:blip r:embed="rId8">
            <a:alphaModFix/>
          </a:blip>
          <a:srcRect/>
          <a:stretch/>
        </p:blipFill>
        <p:spPr>
          <a:xfrm>
            <a:off x="11455789" y="6400800"/>
            <a:ext cx="463811" cy="305794"/>
          </a:xfrm>
          <a:prstGeom prst="rect">
            <a:avLst/>
          </a:prstGeom>
          <a:noFill/>
          <a:ln>
            <a:noFill/>
          </a:ln>
        </p:spPr>
      </p:pic>
      <p:sp>
        <p:nvSpPr>
          <p:cNvPr id="13" name="Google Shape;13;p30"/>
          <p:cNvSpPr txBox="1"/>
          <p:nvPr/>
        </p:nvSpPr>
        <p:spPr>
          <a:xfrm>
            <a:off x="132890" y="6457923"/>
            <a:ext cx="46399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lt1"/>
                </a:solidFill>
                <a:latin typeface="Helvetica Neue"/>
                <a:ea typeface="Helvetica Neue"/>
                <a:cs typeface="Helvetica Neue"/>
                <a:sym typeface="Helvetica Neue"/>
              </a:rPr>
              <a:t>‹N›</a:t>
            </a:fld>
            <a:endParaRPr sz="1200" b="0" i="0" u="none" strike="noStrike" cap="none">
              <a:solidFill>
                <a:schemeClr val="lt1"/>
              </a:solidFill>
              <a:latin typeface="Helvetica Neue"/>
              <a:ea typeface="Helvetica Neue"/>
              <a:cs typeface="Helvetica Neue"/>
              <a:sym typeface="Helvetica Neue"/>
            </a:endParaRPr>
          </a:p>
        </p:txBody>
      </p:sp>
      <p:pic>
        <p:nvPicPr>
          <p:cNvPr id="14" name="Google Shape;14;p30"/>
          <p:cNvPicPr preferRelativeResize="0"/>
          <p:nvPr/>
        </p:nvPicPr>
        <p:blipFill rotWithShape="1">
          <a:blip r:embed="rId9">
            <a:alphaModFix/>
          </a:blip>
          <a:srcRect/>
          <a:stretch/>
        </p:blipFill>
        <p:spPr>
          <a:xfrm>
            <a:off x="97234" y="323755"/>
            <a:ext cx="457384" cy="12806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80-gPkpH6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vSG-5XHyUX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body" idx="1"/>
          </p:nvPr>
        </p:nvSpPr>
        <p:spPr>
          <a:xfrm>
            <a:off x="2493963" y="1800994"/>
            <a:ext cx="5762277" cy="11239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E6E6F"/>
              </a:buClr>
              <a:buSzPts val="5200"/>
              <a:buFont typeface="Noto Sans Symbols"/>
              <a:buNone/>
            </a:pPr>
            <a:r>
              <a:rPr lang="it-IT" sz="5200" b="1" i="0" u="none" strike="noStrike" cap="none">
                <a:solidFill>
                  <a:srgbClr val="EE6E6F"/>
                </a:solidFill>
                <a:latin typeface="Arial"/>
                <a:ea typeface="Arial"/>
                <a:cs typeface="Arial"/>
                <a:sym typeface="Arial"/>
              </a:rPr>
              <a:t>Auto-</a:t>
            </a:r>
            <a:r>
              <a:rPr lang="it-IT" b="1"/>
              <a:t>g</a:t>
            </a:r>
            <a:r>
              <a:rPr lang="it-IT" sz="5200" b="1" i="0" u="none" strike="noStrike" cap="none">
                <a:solidFill>
                  <a:srgbClr val="EE6E6F"/>
                </a:solidFill>
                <a:latin typeface="Arial"/>
                <a:ea typeface="Arial"/>
                <a:cs typeface="Arial"/>
                <a:sym typeface="Arial"/>
              </a:rPr>
              <a:t>estione</a:t>
            </a:r>
            <a:endParaRPr b="1"/>
          </a:p>
        </p:txBody>
      </p:sp>
      <p:sp>
        <p:nvSpPr>
          <p:cNvPr id="112" name="Google Shape;112;p1"/>
          <p:cNvSpPr txBox="1"/>
          <p:nvPr/>
        </p:nvSpPr>
        <p:spPr>
          <a:xfrm>
            <a:off x="2377441" y="3882683"/>
            <a:ext cx="6513342" cy="584775"/>
          </a:xfrm>
          <a:prstGeom prst="rect">
            <a:avLst/>
          </a:prstGeom>
          <a:solidFill>
            <a:srgbClr val="016E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3200" b="1" i="0" u="none" strike="noStrike" cap="none">
                <a:solidFill>
                  <a:schemeClr val="lt1"/>
                </a:solidFill>
                <a:latin typeface="Arial"/>
                <a:ea typeface="Arial"/>
                <a:cs typeface="Arial"/>
                <a:sym typeface="Arial"/>
              </a:rPr>
              <a:t>COMPETENZE SOCIO EMOTIVE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p:nvPr/>
        </p:nvSpPr>
        <p:spPr>
          <a:xfrm>
            <a:off x="1114396" y="1497645"/>
            <a:ext cx="10020576" cy="50315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300" b="1" i="0" u="none" strike="noStrike" cap="none" dirty="0">
                <a:solidFill>
                  <a:srgbClr val="000000"/>
                </a:solidFill>
                <a:latin typeface="Arial"/>
                <a:ea typeface="Arial"/>
                <a:cs typeface="Arial"/>
                <a:sym typeface="Arial"/>
              </a:rPr>
              <a:t>10 citazioni di </a:t>
            </a:r>
            <a:r>
              <a:rPr lang="it-IT" sz="2300" b="1" i="0" u="none" strike="noStrike" cap="none" dirty="0" err="1">
                <a:solidFill>
                  <a:srgbClr val="000000"/>
                </a:solidFill>
                <a:latin typeface="Arial"/>
                <a:ea typeface="Arial"/>
                <a:cs typeface="Arial"/>
                <a:sym typeface="Arial"/>
              </a:rPr>
              <a:t>Jim</a:t>
            </a:r>
            <a:r>
              <a:rPr lang="it-IT" sz="2300" b="1" i="0" u="none" strike="noStrike" cap="none" dirty="0">
                <a:solidFill>
                  <a:srgbClr val="000000"/>
                </a:solidFill>
                <a:latin typeface="Arial"/>
                <a:ea typeface="Arial"/>
                <a:cs typeface="Arial"/>
                <a:sym typeface="Arial"/>
              </a:rPr>
              <a:t> Carrey dal discorso di inaugurazione del corso di laurea alla </a:t>
            </a:r>
            <a:r>
              <a:rPr lang="it-IT" sz="2300" b="1" i="0" u="none" strike="noStrike" cap="none" dirty="0" err="1">
                <a:solidFill>
                  <a:srgbClr val="000000"/>
                </a:solidFill>
                <a:latin typeface="Arial"/>
                <a:ea typeface="Arial"/>
                <a:cs typeface="Arial"/>
                <a:sym typeface="Arial"/>
              </a:rPr>
              <a:t>Maharishi</a:t>
            </a:r>
            <a:r>
              <a:rPr lang="it-IT" sz="2300" b="1" i="0" u="none" strike="noStrike" cap="none" dirty="0">
                <a:solidFill>
                  <a:srgbClr val="000000"/>
                </a:solidFill>
                <a:latin typeface="Arial"/>
                <a:ea typeface="Arial"/>
                <a:cs typeface="Arial"/>
                <a:sym typeface="Arial"/>
              </a:rPr>
              <a:t> </a:t>
            </a:r>
            <a:r>
              <a:rPr lang="it-IT" sz="2300" b="1" i="0" u="none" strike="noStrike" cap="none" dirty="0" err="1">
                <a:solidFill>
                  <a:srgbClr val="000000"/>
                </a:solidFill>
                <a:latin typeface="Arial"/>
                <a:ea typeface="Arial"/>
                <a:cs typeface="Arial"/>
                <a:sym typeface="Arial"/>
              </a:rPr>
              <a:t>University</a:t>
            </a:r>
            <a:r>
              <a:rPr lang="it-IT" sz="2300" b="1" i="0" u="none" strike="noStrike" cap="none" dirty="0">
                <a:solidFill>
                  <a:srgbClr val="000000"/>
                </a:solidFill>
                <a:latin typeface="Arial"/>
                <a:ea typeface="Arial"/>
                <a:cs typeface="Arial"/>
                <a:sym typeface="Arial"/>
              </a:rPr>
              <a:t> of Management, classe 2014</a:t>
            </a:r>
            <a:endParaRPr dirty="0"/>
          </a:p>
          <a:p>
            <a:pPr marL="0" marR="0" lvl="0" indent="0" algn="just" rtl="0">
              <a:lnSpc>
                <a:spcPct val="90000"/>
              </a:lnSpc>
              <a:spcBef>
                <a:spcPts val="1000"/>
              </a:spcBef>
              <a:spcAft>
                <a:spcPts val="0"/>
              </a:spcAft>
              <a:buNone/>
            </a:pPr>
            <a:r>
              <a:rPr lang="it-IT" sz="2300" b="0" i="0" u="none" strike="noStrike" cap="none" dirty="0">
                <a:solidFill>
                  <a:schemeClr val="dk1"/>
                </a:solidFill>
                <a:latin typeface="Arial"/>
                <a:ea typeface="Arial"/>
                <a:cs typeface="Arial"/>
                <a:sym typeface="Arial"/>
              </a:rPr>
              <a:t>Leggi ad alta voce o guarda il video </a:t>
            </a:r>
            <a:r>
              <a:rPr lang="it-IT" sz="2300" b="0" i="0" u="sng" strike="noStrike" cap="none" dirty="0">
                <a:solidFill>
                  <a:schemeClr val="dk1"/>
                </a:solidFill>
                <a:latin typeface="Arial"/>
                <a:ea typeface="Arial"/>
                <a:cs typeface="Arial"/>
                <a:sym typeface="Arial"/>
                <a:hlinkClick r:id="rId3"/>
              </a:rPr>
              <a:t>YouTube </a:t>
            </a:r>
            <a:endParaRPr sz="2300" b="0" i="0" u="none" strike="noStrike" cap="none" dirty="0">
              <a:solidFill>
                <a:schemeClr val="dk1"/>
              </a:solidFill>
              <a:latin typeface="Arial"/>
              <a:ea typeface="Arial"/>
              <a:cs typeface="Arial"/>
              <a:sym typeface="Arial"/>
            </a:endParaRPr>
          </a:p>
          <a:p>
            <a:pPr lvl="0" algn="just">
              <a:lnSpc>
                <a:spcPct val="90000"/>
              </a:lnSpc>
              <a:spcBef>
                <a:spcPts val="1000"/>
              </a:spcBef>
            </a:pPr>
            <a:r>
              <a:rPr lang="it-IT" sz="2400" dirty="0"/>
              <a:t>Troppo spesso vedo le persone accontentarsi (di meno) e rinunciare ai propri sogni. Nel passaggio dalla scuola elementare alla scuola superiore ho perso la fiducia in ciò che la maggior parte dei miei insegnanti mi aveva detto: “puoi diventare tutto ciò che vuoi, i sogni possono diventare realtà”. Ho iniziato a credere che si trattava di una marea di stupidaggini, che tutti sono limitati dalla loro situazione, dalla politica, dalla gente e da altre influenze esterne. Tuttavia, visto che sono diventato più grande (e forse più saggio), sono giunto a credere pienamente in quella affermazione e nel fatto che costruisci tu il tuo cammino. Puoi davvero diventare tutto ciò che vuoi. I sogni possono davvero diventare realtà</a:t>
            </a:r>
            <a:r>
              <a:rPr lang="it-IT" dirty="0"/>
              <a:t>. </a:t>
            </a:r>
            <a:r>
              <a:rPr lang="it-IT" sz="2300" b="1" i="0" u="none" strike="noStrike" cap="none" dirty="0">
                <a:solidFill>
                  <a:srgbClr val="EE6E6F"/>
                </a:solidFill>
                <a:latin typeface="Arial"/>
                <a:ea typeface="Arial"/>
                <a:cs typeface="Arial"/>
                <a:sym typeface="Arial"/>
              </a:rPr>
              <a:t>(Continua&gt;&gt;)</a:t>
            </a:r>
            <a:endParaRPr sz="2300" b="0" i="0" u="none" strike="noStrike" cap="none" dirty="0">
              <a:solidFill>
                <a:schemeClr val="dk1"/>
              </a:solidFill>
              <a:latin typeface="Arial"/>
              <a:ea typeface="Arial"/>
              <a:cs typeface="Arial"/>
              <a:sym typeface="Arial"/>
            </a:endParaRPr>
          </a:p>
        </p:txBody>
      </p:sp>
      <p:sp>
        <p:nvSpPr>
          <p:cNvPr id="171" name="Google Shape;171;p4"/>
          <p:cNvSpPr txBox="1"/>
          <p:nvPr/>
        </p:nvSpPr>
        <p:spPr>
          <a:xfrm>
            <a:off x="1055440" y="476672"/>
            <a:ext cx="10866830" cy="13953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4400" b="1" i="0" u="none" strike="noStrike" cap="none">
                <a:solidFill>
                  <a:srgbClr val="EE6E6F"/>
                </a:solidFill>
                <a:latin typeface="Arial"/>
                <a:ea typeface="Arial"/>
                <a:cs typeface="Arial"/>
                <a:sym typeface="Arial"/>
              </a:rPr>
              <a:t>Una storia su cui discutere</a:t>
            </a:r>
            <a:endParaRPr sz="4400" b="1" i="0" u="none" strike="noStrike" cap="none">
              <a:solidFill>
                <a:srgbClr val="EE6E6F"/>
              </a:solidFill>
              <a:latin typeface="Arial"/>
              <a:ea typeface="Arial"/>
              <a:cs typeface="Arial"/>
              <a:sym typeface="Arial"/>
            </a:endParaRPr>
          </a:p>
        </p:txBody>
      </p:sp>
      <p:sp>
        <p:nvSpPr>
          <p:cNvPr id="172" name="Google Shape;172;p4"/>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pic>
        <p:nvPicPr>
          <p:cNvPr id="173" name="Google Shape;173;p4"/>
          <p:cNvPicPr preferRelativeResize="0"/>
          <p:nvPr/>
        </p:nvPicPr>
        <p:blipFill rotWithShape="1">
          <a:blip r:embed="rId4">
            <a:alphaModFix/>
          </a:blip>
          <a:srcRect/>
          <a:stretch/>
        </p:blipFill>
        <p:spPr>
          <a:xfrm>
            <a:off x="9484809" y="834134"/>
            <a:ext cx="1650163" cy="6309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1260000" y="384113"/>
            <a:ext cx="10289617" cy="6448392"/>
          </a:xfrm>
          <a:prstGeom prst="rect">
            <a:avLst/>
          </a:prstGeom>
          <a:noFill/>
          <a:ln>
            <a:noFill/>
          </a:ln>
        </p:spPr>
        <p:txBody>
          <a:bodyPr spcFirstLastPara="1" wrap="square" lIns="91425" tIns="45700" rIns="91425" bIns="45700" anchor="t" anchorCtr="0">
            <a:spAutoFit/>
          </a:bodyPr>
          <a:lstStyle/>
          <a:p>
            <a:r>
              <a:rPr lang="it-IT" sz="2400" dirty="0"/>
              <a:t>Christopher Gardner (Will Smith in “La ricerca della felicità”) lo ha detto meglio: “Se hai un sogno ... devi proteggerlo. Quando le persone non sanno fare qualcosa, lo dicono a te che non lo sai fare. Se vuoi qualcosa, vai e inseguilo. Annuncia la tua visione, la tua richiesta all’universo, lavora verso di essa e diventerà realtà. Non aver mai paura di puntare in alto. Sono un convinto sostenitore di “chiedi e riceverai”, combinalo con la volontà di farlo accadere e tutto è possibile. I sogni possono avverarsi. </a:t>
            </a:r>
          </a:p>
          <a:p>
            <a:endParaRPr lang="it-IT" sz="2400" dirty="0"/>
          </a:p>
          <a:p>
            <a:r>
              <a:rPr lang="it-IT" sz="2400" dirty="0"/>
              <a:t>10) “Il tuo compito non è capire come andrà a finire per te, ma aprire la porta nella tua testa e quando le porte si aprono nella vita reale, basta attraversarle. Non preoccuparti se perdi il momento. Ci sarà sempre un’altra porta aperta. Continuano ad aprirsi. “ </a:t>
            </a:r>
          </a:p>
          <a:p>
            <a:endParaRPr lang="it-IT" sz="2400" dirty="0"/>
          </a:p>
          <a:p>
            <a:r>
              <a:rPr lang="it-IT" sz="2400" dirty="0"/>
              <a:t>9) “Il tuo bisogno di accettazione può renderti invisibile in questo mondo, non lasciare che nulla ostacoli la luce che splende attraverso questa forma. Rischia di essere visto in tutta la tua gloria”. </a:t>
            </a:r>
            <a:r>
              <a:rPr lang="it-IT" sz="2400" b="0" i="0" u="none" strike="noStrike" cap="none" dirty="0">
                <a:solidFill>
                  <a:schemeClr val="dk1"/>
                </a:solidFill>
                <a:latin typeface="Arial"/>
                <a:ea typeface="Arial"/>
                <a:cs typeface="Arial"/>
                <a:sym typeface="Arial"/>
              </a:rPr>
              <a:t> </a:t>
            </a:r>
            <a:r>
              <a:rPr lang="it-IT" sz="2300" b="1" i="0" u="none" strike="noStrike" cap="none" dirty="0">
                <a:solidFill>
                  <a:srgbClr val="EE6E6F"/>
                </a:solidFill>
                <a:latin typeface="Arial"/>
                <a:ea typeface="Arial"/>
                <a:cs typeface="Arial"/>
                <a:sym typeface="Arial"/>
              </a:rPr>
              <a:t>(Continua&gt;&gt;)</a:t>
            </a:r>
            <a:endParaRPr sz="2300" b="0" i="0" u="none" strike="noStrike" cap="none" dirty="0">
              <a:solidFill>
                <a:srgbClr val="EE6E6F"/>
              </a:solidFill>
              <a:latin typeface="Arial"/>
              <a:ea typeface="Arial"/>
              <a:cs typeface="Arial"/>
              <a:sym typeface="Arial"/>
            </a:endParaRPr>
          </a:p>
          <a:p>
            <a:pPr marL="76200" marR="0" lvl="0" indent="0" algn="just" rtl="0">
              <a:lnSpc>
                <a:spcPct val="90000"/>
              </a:lnSpc>
              <a:spcBef>
                <a:spcPts val="1000"/>
              </a:spcBef>
              <a:spcAft>
                <a:spcPts val="0"/>
              </a:spcAft>
              <a:buClr>
                <a:srgbClr val="000000"/>
              </a:buClr>
              <a:buSzPts val="2300"/>
              <a:buFont typeface="Arial"/>
              <a:buNone/>
            </a:pPr>
            <a:endParaRPr sz="2300" b="0" i="0" u="none" strike="noStrike" cap="none" dirty="0">
              <a:solidFill>
                <a:schemeClr val="dk1"/>
              </a:solidFill>
              <a:latin typeface="Arial"/>
              <a:ea typeface="Arial"/>
              <a:cs typeface="Arial"/>
              <a:sym typeface="Arial"/>
            </a:endParaRPr>
          </a:p>
        </p:txBody>
      </p:sp>
      <p:sp>
        <p:nvSpPr>
          <p:cNvPr id="179" name="Google Shape;179;p5"/>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cxnSp>
        <p:nvCxnSpPr>
          <p:cNvPr id="180" name="Google Shape;180;p5"/>
          <p:cNvCxnSpPr/>
          <p:nvPr/>
        </p:nvCxnSpPr>
        <p:spPr>
          <a:xfrm>
            <a:off x="1101343" y="3242378"/>
            <a:ext cx="10297144" cy="0"/>
          </a:xfrm>
          <a:prstGeom prst="straightConnector1">
            <a:avLst/>
          </a:prstGeom>
          <a:noFill/>
          <a:ln w="9525" cap="flat" cmpd="sng">
            <a:solidFill>
              <a:srgbClr val="EE6E6F"/>
            </a:solidFill>
            <a:prstDash val="solid"/>
            <a:round/>
            <a:headEnd type="none" w="sm" len="sm"/>
            <a:tailEnd type="none" w="sm" len="sm"/>
          </a:ln>
        </p:spPr>
      </p:cxnSp>
      <p:cxnSp>
        <p:nvCxnSpPr>
          <p:cNvPr id="181" name="Google Shape;181;p5"/>
          <p:cNvCxnSpPr/>
          <p:nvPr/>
        </p:nvCxnSpPr>
        <p:spPr>
          <a:xfrm>
            <a:off x="1101343" y="5002982"/>
            <a:ext cx="10297144" cy="0"/>
          </a:xfrm>
          <a:prstGeom prst="straightConnector1">
            <a:avLst/>
          </a:prstGeom>
          <a:noFill/>
          <a:ln w="9525" cap="flat" cmpd="sng">
            <a:solidFill>
              <a:srgbClr val="EE6E6F"/>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p:nvPr/>
        </p:nvSpPr>
        <p:spPr>
          <a:xfrm>
            <a:off x="1260000" y="273433"/>
            <a:ext cx="10289617" cy="6092910"/>
          </a:xfrm>
          <a:prstGeom prst="rect">
            <a:avLst/>
          </a:prstGeom>
          <a:noFill/>
          <a:ln>
            <a:noFill/>
          </a:ln>
        </p:spPr>
        <p:txBody>
          <a:bodyPr spcFirstLastPara="1" wrap="square" lIns="91425" tIns="45700" rIns="91425" bIns="45700" anchor="t" anchorCtr="0">
            <a:spAutoFit/>
          </a:bodyPr>
          <a:lstStyle/>
          <a:p>
            <a:r>
              <a:rPr lang="it-IT" sz="2400" dirty="0"/>
              <a:t>8) “Perché non dare una possibilità alla fede? Non alla religione, ma alla fede, non alla speranza, ma alla fede, non credo nella speranza, la speranza è un mendicante, la speranza cammina attraverso il fuoco e la fede ci salta sopra”. </a:t>
            </a:r>
          </a:p>
          <a:p>
            <a:r>
              <a:rPr lang="it-IT" sz="2400" dirty="0"/>
              <a:t>7) “Puoi passare tutta la vita a immaginare fantasmi e preoccuparti del percorso verso il futuro, ma tutto quello che ci sarà, sarà ciò che sta accadendo qui e le decisioni che prendiamo in questo momento.” </a:t>
            </a:r>
          </a:p>
          <a:p>
            <a:r>
              <a:rPr lang="it-IT" sz="2400" dirty="0"/>
              <a:t>6) “Ho imparato molte ottime lezioni da mio padre, non ultimo il fatto che puoi fallire in ciò che non vuoi, quindi potresti anche avere la possibilità di fare ciò che ami”. </a:t>
            </a:r>
          </a:p>
          <a:p>
            <a:r>
              <a:rPr lang="it-IT" sz="2400" dirty="0"/>
              <a:t>5) “Sto facendo una scelta consapevole per vedere le sfide come benefiche in modo che io possa affrontarle nel modo più produttivo.” </a:t>
            </a:r>
          </a:p>
          <a:p>
            <a:r>
              <a:rPr lang="it-IT" sz="2400" dirty="0"/>
              <a:t>4) “Posso dirti per esperienza, l’effetto che hai sugli altri è la valuta più preziosa che esista”. </a:t>
            </a:r>
          </a:p>
          <a:p>
            <a:r>
              <a:rPr lang="it-IT" sz="2400" b="1" i="0" u="none" strike="noStrike" cap="none" dirty="0">
                <a:solidFill>
                  <a:srgbClr val="EE6E6F"/>
                </a:solidFill>
                <a:latin typeface="Arial"/>
                <a:ea typeface="Arial"/>
                <a:cs typeface="Arial"/>
                <a:sym typeface="Arial"/>
              </a:rPr>
              <a:t>(Continua&gt;&gt;)</a:t>
            </a:r>
            <a:endParaRPr sz="2400" b="0" i="0" u="none" strike="noStrike" cap="none" dirty="0">
              <a:solidFill>
                <a:srgbClr val="EE6E6F"/>
              </a:solidFill>
              <a:latin typeface="Arial"/>
              <a:ea typeface="Arial"/>
              <a:cs typeface="Arial"/>
              <a:sym typeface="Arial"/>
            </a:endParaRPr>
          </a:p>
          <a:p>
            <a:pPr marL="76200" marR="0" lvl="0" indent="0" algn="just" rtl="0">
              <a:lnSpc>
                <a:spcPct val="90000"/>
              </a:lnSpc>
              <a:spcBef>
                <a:spcPts val="1000"/>
              </a:spcBef>
              <a:spcAft>
                <a:spcPts val="0"/>
              </a:spcAft>
              <a:buClr>
                <a:srgbClr val="000000"/>
              </a:buClr>
              <a:buSzPts val="2300"/>
              <a:buFont typeface="Arial"/>
              <a:buNone/>
            </a:pPr>
            <a:endParaRPr sz="2400" b="0" i="0" u="none" strike="noStrike" cap="none" dirty="0">
              <a:solidFill>
                <a:schemeClr val="dk1"/>
              </a:solidFill>
              <a:latin typeface="Arial"/>
              <a:ea typeface="Arial"/>
              <a:cs typeface="Arial"/>
              <a:sym typeface="Arial"/>
            </a:endParaRPr>
          </a:p>
        </p:txBody>
      </p:sp>
      <p:sp>
        <p:nvSpPr>
          <p:cNvPr id="187" name="Google Shape;187;p6"/>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cxnSp>
        <p:nvCxnSpPr>
          <p:cNvPr id="188" name="Google Shape;188;p6"/>
          <p:cNvCxnSpPr/>
          <p:nvPr/>
        </p:nvCxnSpPr>
        <p:spPr>
          <a:xfrm>
            <a:off x="1260000" y="1762183"/>
            <a:ext cx="10297144" cy="0"/>
          </a:xfrm>
          <a:prstGeom prst="straightConnector1">
            <a:avLst/>
          </a:prstGeom>
          <a:noFill/>
          <a:ln w="9525" cap="flat" cmpd="sng">
            <a:solidFill>
              <a:srgbClr val="EE6E6F"/>
            </a:solidFill>
            <a:prstDash val="solid"/>
            <a:round/>
            <a:headEnd type="none" w="sm" len="sm"/>
            <a:tailEnd type="none" w="sm" len="sm"/>
          </a:ln>
        </p:spPr>
      </p:cxnSp>
      <p:cxnSp>
        <p:nvCxnSpPr>
          <p:cNvPr id="189" name="Google Shape;189;p6"/>
          <p:cNvCxnSpPr/>
          <p:nvPr/>
        </p:nvCxnSpPr>
        <p:spPr>
          <a:xfrm>
            <a:off x="1252473" y="2874201"/>
            <a:ext cx="10297144" cy="0"/>
          </a:xfrm>
          <a:prstGeom prst="straightConnector1">
            <a:avLst/>
          </a:prstGeom>
          <a:noFill/>
          <a:ln w="9525" cap="flat" cmpd="sng">
            <a:solidFill>
              <a:srgbClr val="EE6E6F"/>
            </a:solidFill>
            <a:prstDash val="solid"/>
            <a:round/>
            <a:headEnd type="none" w="sm" len="sm"/>
            <a:tailEnd type="none" w="sm" len="sm"/>
          </a:ln>
        </p:spPr>
      </p:cxnSp>
      <p:cxnSp>
        <p:nvCxnSpPr>
          <p:cNvPr id="190" name="Google Shape;190;p6"/>
          <p:cNvCxnSpPr/>
          <p:nvPr/>
        </p:nvCxnSpPr>
        <p:spPr>
          <a:xfrm>
            <a:off x="1260000" y="3954322"/>
            <a:ext cx="10297144" cy="0"/>
          </a:xfrm>
          <a:prstGeom prst="straightConnector1">
            <a:avLst/>
          </a:prstGeom>
          <a:noFill/>
          <a:ln w="9525" cap="flat" cmpd="sng">
            <a:solidFill>
              <a:srgbClr val="EE6E6F"/>
            </a:solidFill>
            <a:prstDash val="solid"/>
            <a:round/>
            <a:headEnd type="none" w="sm" len="sm"/>
            <a:tailEnd type="none" w="sm" len="sm"/>
          </a:ln>
        </p:spPr>
      </p:cxnSp>
      <p:cxnSp>
        <p:nvCxnSpPr>
          <p:cNvPr id="191" name="Google Shape;191;p6"/>
          <p:cNvCxnSpPr/>
          <p:nvPr/>
        </p:nvCxnSpPr>
        <p:spPr>
          <a:xfrm>
            <a:off x="1252473" y="4748830"/>
            <a:ext cx="10297144" cy="0"/>
          </a:xfrm>
          <a:prstGeom prst="straightConnector1">
            <a:avLst/>
          </a:prstGeom>
          <a:noFill/>
          <a:ln w="9525" cap="flat" cmpd="sng">
            <a:solidFill>
              <a:srgbClr val="EE6E6F"/>
            </a:solidFill>
            <a:prstDash val="solid"/>
            <a:round/>
            <a:headEnd type="none" w="sm" len="sm"/>
            <a:tailEnd type="none" w="sm" len="sm"/>
          </a:ln>
        </p:spPr>
      </p:cxnSp>
      <p:cxnSp>
        <p:nvCxnSpPr>
          <p:cNvPr id="192" name="Google Shape;192;p6"/>
          <p:cNvCxnSpPr/>
          <p:nvPr/>
        </p:nvCxnSpPr>
        <p:spPr>
          <a:xfrm>
            <a:off x="1252473" y="5434596"/>
            <a:ext cx="10297144" cy="0"/>
          </a:xfrm>
          <a:prstGeom prst="straightConnector1">
            <a:avLst/>
          </a:prstGeom>
          <a:noFill/>
          <a:ln w="9525" cap="flat" cmpd="sng">
            <a:solidFill>
              <a:srgbClr val="EE6E6F"/>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p:nvPr/>
        </p:nvSpPr>
        <p:spPr>
          <a:xfrm>
            <a:off x="1267527" y="720000"/>
            <a:ext cx="10289617" cy="4376542"/>
          </a:xfrm>
          <a:prstGeom prst="rect">
            <a:avLst/>
          </a:prstGeom>
          <a:noFill/>
          <a:ln>
            <a:noFill/>
          </a:ln>
        </p:spPr>
        <p:txBody>
          <a:bodyPr spcFirstLastPara="1" wrap="square" lIns="91425" tIns="45700" rIns="91425" bIns="45700" anchor="t" anchorCtr="0">
            <a:spAutoFit/>
          </a:bodyPr>
          <a:lstStyle/>
          <a:p>
            <a:pPr marL="76200" lvl="0" algn="just">
              <a:lnSpc>
                <a:spcPct val="90000"/>
              </a:lnSpc>
            </a:pPr>
            <a:r>
              <a:rPr lang="it-IT" sz="2400" dirty="0"/>
              <a:t>3) “Per quanto posso dire, si tratta solo di lasciare che l’universo sappia quello che vuoi e di lavorare per esso, lasciatelo perdere il modo in cui potrebbe accadere”.</a:t>
            </a:r>
            <a:endParaRPr lang="it-IT" sz="2400" b="0" i="0" u="none" strike="noStrike" cap="none" dirty="0">
              <a:solidFill>
                <a:schemeClr val="dk1"/>
              </a:solidFill>
              <a:latin typeface="Arial"/>
              <a:ea typeface="Arial"/>
              <a:cs typeface="Arial"/>
              <a:sym typeface="Arial"/>
            </a:endParaRPr>
          </a:p>
          <a:p>
            <a:pPr marL="76200" marR="0" lvl="0" indent="0" algn="just" rtl="0">
              <a:lnSpc>
                <a:spcPct val="90000"/>
              </a:lnSpc>
              <a:spcBef>
                <a:spcPts val="0"/>
              </a:spcBef>
              <a:spcAft>
                <a:spcPts val="0"/>
              </a:spcAft>
              <a:buNone/>
            </a:pPr>
            <a:endParaRPr lang="it-IT" sz="2400" dirty="0">
              <a:solidFill>
                <a:schemeClr val="dk1"/>
              </a:solidFill>
            </a:endParaRPr>
          </a:p>
          <a:p>
            <a:r>
              <a:rPr lang="it-IT" sz="2400" dirty="0"/>
              <a:t>2) “Avrai sempre solo due scelte: amore o paura, scegli l’amore e non lasciare mai che la paura ti metta contro il tuo cuore gioioso” </a:t>
            </a:r>
          </a:p>
          <a:p>
            <a:endParaRPr lang="it-IT" sz="2400" dirty="0"/>
          </a:p>
          <a:p>
            <a:r>
              <a:rPr lang="it-IT" sz="2400" dirty="0"/>
              <a:t>1) “Molti di noi scelgono il proprio percorso per paura mascherata da praticità, ciò che vogliamo veramente sembra impossibile da raggiungere e ridicolo da aspettarsi, quindi non osiamo mai chiedere questo all’universo. Vi dico, sono la prova che potete chiedere questo all’universo”.</a:t>
            </a:r>
            <a:endParaRPr sz="2400" b="0" i="0" u="none" strike="noStrike" cap="none" dirty="0">
              <a:solidFill>
                <a:schemeClr val="dk1"/>
              </a:solidFill>
              <a:latin typeface="Arial"/>
              <a:ea typeface="Arial"/>
              <a:cs typeface="Arial"/>
              <a:sym typeface="Arial"/>
            </a:endParaRPr>
          </a:p>
        </p:txBody>
      </p:sp>
      <p:sp>
        <p:nvSpPr>
          <p:cNvPr id="198" name="Google Shape;198;p7"/>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cxnSp>
        <p:nvCxnSpPr>
          <p:cNvPr id="199" name="Google Shape;199;p7"/>
          <p:cNvCxnSpPr/>
          <p:nvPr/>
        </p:nvCxnSpPr>
        <p:spPr>
          <a:xfrm>
            <a:off x="1387000" y="1878484"/>
            <a:ext cx="10297144" cy="0"/>
          </a:xfrm>
          <a:prstGeom prst="straightConnector1">
            <a:avLst/>
          </a:prstGeom>
          <a:noFill/>
          <a:ln w="9525" cap="flat" cmpd="sng">
            <a:solidFill>
              <a:srgbClr val="EE6E6F"/>
            </a:solidFill>
            <a:prstDash val="solid"/>
            <a:round/>
            <a:headEnd type="none" w="sm" len="sm"/>
            <a:tailEnd type="none" w="sm" len="sm"/>
          </a:ln>
        </p:spPr>
      </p:cxnSp>
      <p:cxnSp>
        <p:nvCxnSpPr>
          <p:cNvPr id="200" name="Google Shape;200;p7"/>
          <p:cNvCxnSpPr/>
          <p:nvPr/>
        </p:nvCxnSpPr>
        <p:spPr>
          <a:xfrm>
            <a:off x="1387000" y="2951899"/>
            <a:ext cx="10297144" cy="0"/>
          </a:xfrm>
          <a:prstGeom prst="straightConnector1">
            <a:avLst/>
          </a:prstGeom>
          <a:noFill/>
          <a:ln w="9525" cap="flat" cmpd="sng">
            <a:solidFill>
              <a:srgbClr val="EE6E6F"/>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989811" y="548680"/>
            <a:ext cx="10515600"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4400"/>
              <a:buFont typeface="Arial"/>
              <a:buNone/>
            </a:pPr>
            <a:r>
              <a:rPr lang="it-IT" sz="4400" b="1" i="0" u="none" strike="noStrike" cap="none" dirty="0">
                <a:solidFill>
                  <a:srgbClr val="EE6E6F"/>
                </a:solidFill>
                <a:latin typeface="Arial"/>
                <a:ea typeface="Arial"/>
                <a:cs typeface="Arial"/>
                <a:sym typeface="Arial"/>
              </a:rPr>
              <a:t>Argomento da poter discutere in famiglia</a:t>
            </a:r>
            <a:endParaRPr sz="4400" b="0" i="0" u="none" strike="noStrike" cap="none" dirty="0">
              <a:solidFill>
                <a:srgbClr val="EE6E6F"/>
              </a:solidFill>
              <a:latin typeface="Arial"/>
              <a:ea typeface="Arial"/>
              <a:cs typeface="Arial"/>
              <a:sym typeface="Arial"/>
            </a:endParaRPr>
          </a:p>
        </p:txBody>
      </p:sp>
      <p:grpSp>
        <p:nvGrpSpPr>
          <p:cNvPr id="207" name="Google Shape;207;p13"/>
          <p:cNvGrpSpPr/>
          <p:nvPr/>
        </p:nvGrpSpPr>
        <p:grpSpPr>
          <a:xfrm>
            <a:off x="2032000" y="2276879"/>
            <a:ext cx="8128000" cy="2304239"/>
            <a:chOff x="0" y="1557213"/>
            <a:chExt cx="8128000" cy="2304239"/>
          </a:xfrm>
        </p:grpSpPr>
        <p:sp>
          <p:nvSpPr>
            <p:cNvPr id="208" name="Google Shape;208;p13"/>
            <p:cNvSpPr/>
            <p:nvPr/>
          </p:nvSpPr>
          <p:spPr>
            <a:xfrm>
              <a:off x="0" y="1557213"/>
              <a:ext cx="8128000" cy="2304239"/>
            </a:xfrm>
            <a:prstGeom prst="rect">
              <a:avLst/>
            </a:prstGeom>
            <a:solidFill>
              <a:schemeClr val="lt1"/>
            </a:solidFill>
            <a:ln w="38100" cap="flat" cmpd="sng">
              <a:solidFill>
                <a:srgbClr val="EE6E6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txBox="1"/>
            <p:nvPr/>
          </p:nvSpPr>
          <p:spPr>
            <a:xfrm>
              <a:off x="0" y="1557213"/>
              <a:ext cx="8128000" cy="230423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it-IT" sz="2400" b="1" i="0" u="none" strike="noStrike" cap="none">
                  <a:solidFill>
                    <a:schemeClr val="lt1"/>
                  </a:solidFill>
                  <a:latin typeface="Arial"/>
                  <a:ea typeface="Arial"/>
                  <a:cs typeface="Arial"/>
                  <a:sym typeface="Arial"/>
                </a:rPr>
                <a:t>“Dovresti fare solo cose di cui sei entusiasta”</a:t>
              </a:r>
              <a:endParaRPr sz="2400" b="1" i="0" u="none" strike="noStrike" cap="none">
                <a:solidFill>
                  <a:schemeClr val="lt1"/>
                </a:solidFill>
                <a:latin typeface="Calibri"/>
                <a:ea typeface="Calibri"/>
                <a:cs typeface="Calibri"/>
                <a:sym typeface="Calibri"/>
              </a:endParaRPr>
            </a:p>
          </p:txBody>
        </p:sp>
      </p:grpSp>
      <p:sp>
        <p:nvSpPr>
          <p:cNvPr id="210" name="Google Shape;210;p13"/>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7" name="Rettangolo 6">
            <a:extLst>
              <a:ext uri="{FF2B5EF4-FFF2-40B4-BE49-F238E27FC236}">
                <a16:creationId xmlns:a16="http://schemas.microsoft.com/office/drawing/2014/main" id="{9163E4D0-02BC-4C9F-90D1-099A506786C6}"/>
              </a:ext>
            </a:extLst>
          </p:cNvPr>
          <p:cNvSpPr/>
          <p:nvPr/>
        </p:nvSpPr>
        <p:spPr>
          <a:xfrm>
            <a:off x="3582331" y="2773938"/>
            <a:ext cx="5027338" cy="1323439"/>
          </a:xfrm>
          <a:prstGeom prst="rect">
            <a:avLst/>
          </a:prstGeom>
        </p:spPr>
        <p:txBody>
          <a:bodyPr wrap="square">
            <a:spAutoFit/>
          </a:bodyPr>
          <a:lstStyle/>
          <a:p>
            <a:pPr algn="ctr"/>
            <a:r>
              <a:rPr lang="it-IT" sz="4000" dirty="0">
                <a:latin typeface="Rotis SemiSans Std"/>
              </a:rPr>
              <a:t>Dovresti fare solo cose </a:t>
            </a:r>
          </a:p>
          <a:p>
            <a:pPr algn="ctr"/>
            <a:r>
              <a:rPr lang="it-IT" sz="4000" dirty="0">
                <a:latin typeface="Rotis SemiSans Std"/>
              </a:rPr>
              <a:t>di cui sei entusiasta </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1260000" y="548680"/>
            <a:ext cx="10261580"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3959"/>
              <a:buFont typeface="Arial"/>
              <a:buNone/>
            </a:pPr>
            <a:r>
              <a:rPr lang="it-IT" b="1" i="0" u="none" strike="noStrike" cap="none">
                <a:solidFill>
                  <a:srgbClr val="EE6E6F"/>
                </a:solidFill>
                <a:latin typeface="Arial"/>
                <a:ea typeface="Arial"/>
                <a:cs typeface="Arial"/>
                <a:sym typeface="Arial"/>
              </a:rPr>
              <a:t>La mia motivazione </a:t>
            </a:r>
            <a:r>
              <a:rPr lang="it-IT" sz="2800" b="1" i="0" u="none" strike="noStrike" cap="none">
                <a:solidFill>
                  <a:srgbClr val="EE6E6F"/>
                </a:solidFill>
                <a:latin typeface="Arial"/>
                <a:ea typeface="Arial"/>
                <a:cs typeface="Arial"/>
                <a:sym typeface="Arial"/>
              </a:rPr>
              <a:t>(1)</a:t>
            </a:r>
            <a:endParaRPr sz="2800" b="0" i="0" u="none" strike="noStrike" cap="none">
              <a:solidFill>
                <a:srgbClr val="EE6E6F"/>
              </a:solidFill>
              <a:latin typeface="Arial"/>
              <a:ea typeface="Arial"/>
              <a:cs typeface="Arial"/>
              <a:sym typeface="Arial"/>
            </a:endParaRPr>
          </a:p>
        </p:txBody>
      </p:sp>
      <p:sp>
        <p:nvSpPr>
          <p:cNvPr id="215" name="Google Shape;215;p9"/>
          <p:cNvSpPr txBox="1">
            <a:spLocks noGrp="1"/>
          </p:cNvSpPr>
          <p:nvPr>
            <p:ph type="body" idx="1"/>
          </p:nvPr>
        </p:nvSpPr>
        <p:spPr>
          <a:xfrm>
            <a:off x="1260000" y="1567200"/>
            <a:ext cx="10261580" cy="407728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SzPts val="2000"/>
              <a:buNone/>
            </a:pPr>
            <a:r>
              <a:rPr lang="it-IT" dirty="0"/>
              <a:t>Fate una chiacchierata sulle attività quotidiane di ogni membro della famiglia; le attività che fate a scuola, al lavoro, a casa, </a:t>
            </a:r>
            <a:r>
              <a:rPr lang="it-IT" dirty="0" err="1"/>
              <a:t>ecc</a:t>
            </a:r>
            <a:r>
              <a:rPr lang="it-IT" dirty="0"/>
              <a:t>… </a:t>
            </a:r>
            <a:endParaRPr dirty="0"/>
          </a:p>
          <a:p>
            <a:pPr marL="0" lvl="0" indent="0" algn="just" rtl="0">
              <a:lnSpc>
                <a:spcPct val="90000"/>
              </a:lnSpc>
              <a:spcBef>
                <a:spcPts val="1000"/>
              </a:spcBef>
              <a:spcAft>
                <a:spcPts val="0"/>
              </a:spcAft>
              <a:buSzPts val="2000"/>
              <a:buNone/>
            </a:pPr>
            <a:r>
              <a:rPr lang="it-IT" dirty="0"/>
              <a:t>Date un’occhiata alla tabella che segue: vi consente di vedere che ci sono diversi tipi di motivazione in base alla quale compiamo le azioni quotidiane.</a:t>
            </a:r>
            <a:endParaRPr dirty="0"/>
          </a:p>
          <a:p>
            <a:pPr marL="0" lvl="0" indent="0" algn="just" rtl="0">
              <a:lnSpc>
                <a:spcPct val="90000"/>
              </a:lnSpc>
              <a:spcBef>
                <a:spcPts val="1000"/>
              </a:spcBef>
              <a:spcAft>
                <a:spcPts val="0"/>
              </a:spcAft>
              <a:buSzPts val="2000"/>
              <a:buNone/>
            </a:pPr>
            <a:r>
              <a:rPr lang="it-IT" dirty="0"/>
              <a:t>Create la vostra tabella personale e inseritevi le attività di una giornata qualunque. Perché fate ognuna di queste attività? Cercate di capire quale colonna si incastri al meglio con ogni attività.</a:t>
            </a:r>
            <a:endParaRPr dirty="0"/>
          </a:p>
          <a:p>
            <a:pPr marL="0" lvl="0" indent="0" algn="just" rtl="0">
              <a:lnSpc>
                <a:spcPct val="90000"/>
              </a:lnSpc>
              <a:spcBef>
                <a:spcPts val="1000"/>
              </a:spcBef>
              <a:spcAft>
                <a:spcPts val="0"/>
              </a:spcAft>
              <a:buSzPts val="2000"/>
              <a:buNone/>
            </a:pPr>
            <a:r>
              <a:rPr lang="it-IT" dirty="0"/>
              <a:t>Ora provate a parlare di come sia una giornata qualunque: le attività si concentrano più nella colonna di sinistra (estrinseca, introiettata), oppure dal lato destro (identificata, intrinseca, integrata)?</a:t>
            </a:r>
            <a:endParaRPr dirty="0"/>
          </a:p>
          <a:p>
            <a:pPr marL="0" lvl="0" indent="0" algn="just" rtl="0">
              <a:lnSpc>
                <a:spcPct val="90000"/>
              </a:lnSpc>
              <a:spcBef>
                <a:spcPts val="1000"/>
              </a:spcBef>
              <a:spcAft>
                <a:spcPts val="0"/>
              </a:spcAft>
              <a:buSzPts val="2000"/>
              <a:buNone/>
            </a:pPr>
            <a:r>
              <a:rPr lang="it-IT" dirty="0"/>
              <a:t>Provate a discutere per vedere se questo è un buon equilibrio per voi.</a:t>
            </a:r>
            <a:endParaRPr b="0" i="0" u="none" strike="noStrike" cap="none" dirty="0">
              <a:solidFill>
                <a:schemeClr val="dk1"/>
              </a:solidFill>
              <a:latin typeface="Arial"/>
              <a:ea typeface="Arial"/>
              <a:cs typeface="Arial"/>
              <a:sym typeface="Arial"/>
            </a:endParaRPr>
          </a:p>
        </p:txBody>
      </p:sp>
      <p:sp>
        <p:nvSpPr>
          <p:cNvPr id="216" name="Google Shape;216;p9"/>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216" name="Google Shape;216;p14"/>
          <p:cNvSpPr txBox="1">
            <a:spLocks noGrp="1"/>
          </p:cNvSpPr>
          <p:nvPr>
            <p:ph type="title"/>
          </p:nvPr>
        </p:nvSpPr>
        <p:spPr>
          <a:xfrm>
            <a:off x="1260000" y="548680"/>
            <a:ext cx="10261580"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3959"/>
              <a:buFont typeface="Arial"/>
              <a:buNone/>
            </a:pPr>
            <a:r>
              <a:rPr lang="it-IT" b="1" dirty="0"/>
              <a:t>L</a:t>
            </a:r>
            <a:r>
              <a:rPr lang="it-IT" b="1" i="0" u="none" strike="noStrike" cap="none" dirty="0">
                <a:solidFill>
                  <a:srgbClr val="EE6E6F"/>
                </a:solidFill>
                <a:latin typeface="Arial"/>
                <a:ea typeface="Arial"/>
                <a:cs typeface="Arial"/>
                <a:sym typeface="Arial"/>
              </a:rPr>
              <a:t>a mia motivazione </a:t>
            </a:r>
            <a:r>
              <a:rPr lang="it-IT" sz="2800" b="1" i="0" u="none" strike="noStrike" cap="none" dirty="0">
                <a:solidFill>
                  <a:srgbClr val="EE6E6F"/>
                </a:solidFill>
                <a:latin typeface="Arial"/>
                <a:ea typeface="Arial"/>
                <a:cs typeface="Arial"/>
                <a:sym typeface="Arial"/>
              </a:rPr>
              <a:t>(2)</a:t>
            </a:r>
            <a:endParaRPr b="0" i="0" u="none" strike="noStrike" cap="none" dirty="0">
              <a:solidFill>
                <a:srgbClr val="EE6E6F"/>
              </a:solidFill>
              <a:latin typeface="Arial"/>
              <a:ea typeface="Arial"/>
              <a:cs typeface="Arial"/>
              <a:sym typeface="Arial"/>
            </a:endParaRPr>
          </a:p>
        </p:txBody>
      </p:sp>
      <p:pic>
        <p:nvPicPr>
          <p:cNvPr id="217" name="Google Shape;217;p14"/>
          <p:cNvPicPr preferRelativeResize="0"/>
          <p:nvPr/>
        </p:nvPicPr>
        <p:blipFill rotWithShape="1">
          <a:blip r:embed="rId3">
            <a:alphaModFix/>
          </a:blip>
          <a:srcRect/>
          <a:stretch/>
        </p:blipFill>
        <p:spPr>
          <a:xfrm>
            <a:off x="2202120" y="1628800"/>
            <a:ext cx="7787759" cy="4680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1260000" y="548680"/>
            <a:ext cx="10261580"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3959"/>
              <a:buFont typeface="Arial"/>
              <a:buNone/>
            </a:pPr>
            <a:r>
              <a:rPr lang="it-IT" b="1" i="0" u="none" strike="noStrike" cap="none">
                <a:solidFill>
                  <a:srgbClr val="EE6E6F"/>
                </a:solidFill>
                <a:latin typeface="Arial"/>
                <a:ea typeface="Arial"/>
                <a:cs typeface="Arial"/>
                <a:sym typeface="Arial"/>
              </a:rPr>
              <a:t>La mia motivazione </a:t>
            </a:r>
            <a:r>
              <a:rPr lang="it-IT" sz="2800" b="1" i="0" u="none" strike="noStrike" cap="none">
                <a:solidFill>
                  <a:srgbClr val="EE6E6F"/>
                </a:solidFill>
                <a:latin typeface="Arial"/>
                <a:ea typeface="Arial"/>
                <a:cs typeface="Arial"/>
                <a:sym typeface="Arial"/>
              </a:rPr>
              <a:t>(3)</a:t>
            </a:r>
            <a:endParaRPr sz="2800" b="0" i="0" u="none" strike="noStrike" cap="none">
              <a:solidFill>
                <a:srgbClr val="EE6E6F"/>
              </a:solidFill>
              <a:latin typeface="Arial"/>
              <a:ea typeface="Arial"/>
              <a:cs typeface="Arial"/>
              <a:sym typeface="Arial"/>
            </a:endParaRPr>
          </a:p>
        </p:txBody>
      </p:sp>
      <p:sp>
        <p:nvSpPr>
          <p:cNvPr id="229" name="Google Shape;229;p11"/>
          <p:cNvSpPr txBox="1">
            <a:spLocks noGrp="1"/>
          </p:cNvSpPr>
          <p:nvPr>
            <p:ph type="body" idx="1"/>
          </p:nvPr>
        </p:nvSpPr>
        <p:spPr>
          <a:xfrm>
            <a:off x="1260000" y="1872000"/>
            <a:ext cx="10261580" cy="4077280"/>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SzPts val="2400"/>
              <a:buNone/>
            </a:pPr>
            <a:r>
              <a:rPr lang="it-IT"/>
              <a:t>Le persone tendono a progredire quando la maggior parte delle loro attività quotidiane sono nelle tre colonne del lato di destra. </a:t>
            </a:r>
            <a:endParaRPr/>
          </a:p>
          <a:p>
            <a:pPr marL="76200" lvl="0" indent="0" algn="just" rtl="0">
              <a:lnSpc>
                <a:spcPct val="90000"/>
              </a:lnSpc>
              <a:spcBef>
                <a:spcPts val="1000"/>
              </a:spcBef>
              <a:spcAft>
                <a:spcPts val="0"/>
              </a:spcAft>
              <a:buSzPts val="2400"/>
              <a:buNone/>
            </a:pPr>
            <a:r>
              <a:rPr lang="it-IT"/>
              <a:t>Possiamo influenzare la nostra motivazione concentrandoci su di essa:</a:t>
            </a:r>
            <a:endParaRPr/>
          </a:p>
          <a:p>
            <a:pPr marL="457200" lvl="0" indent="-381000" algn="just" rtl="0">
              <a:lnSpc>
                <a:spcPct val="90000"/>
              </a:lnSpc>
              <a:spcBef>
                <a:spcPts val="1000"/>
              </a:spcBef>
              <a:spcAft>
                <a:spcPts val="0"/>
              </a:spcAft>
              <a:buSzPts val="2400"/>
              <a:buChar char="▪"/>
            </a:pPr>
            <a:r>
              <a:rPr lang="it-IT"/>
              <a:t>Come posso dire la mia su una determinata cosa? Per esempio, fare le cose in un modo o in un momento che mi si addice.</a:t>
            </a:r>
            <a:endParaRPr/>
          </a:p>
          <a:p>
            <a:pPr marL="457200" lvl="0" indent="-381000" algn="just" rtl="0">
              <a:lnSpc>
                <a:spcPct val="90000"/>
              </a:lnSpc>
              <a:spcBef>
                <a:spcPts val="1000"/>
              </a:spcBef>
              <a:spcAft>
                <a:spcPts val="0"/>
              </a:spcAft>
              <a:buSzPts val="2400"/>
              <a:buChar char="▪"/>
            </a:pPr>
            <a:r>
              <a:rPr lang="it-IT"/>
              <a:t>Posso farlo insieme ad amici o persone che mi piacciono?</a:t>
            </a:r>
            <a:endParaRPr/>
          </a:p>
          <a:p>
            <a:pPr marL="457200" lvl="0" indent="-381000" algn="just" rtl="0">
              <a:lnSpc>
                <a:spcPct val="90000"/>
              </a:lnSpc>
              <a:spcBef>
                <a:spcPts val="1000"/>
              </a:spcBef>
              <a:spcAft>
                <a:spcPts val="0"/>
              </a:spcAft>
              <a:buSzPts val="2400"/>
              <a:buChar char="▪"/>
            </a:pPr>
            <a:r>
              <a:rPr lang="it-IT"/>
              <a:t>Cosa posso imparare da questa cosa? Come può essermi di aiuto?</a:t>
            </a:r>
            <a:endParaRPr/>
          </a:p>
          <a:p>
            <a:pPr marL="457200" lvl="0" indent="-381000" algn="just" rtl="0">
              <a:lnSpc>
                <a:spcPct val="90000"/>
              </a:lnSpc>
              <a:spcBef>
                <a:spcPts val="1000"/>
              </a:spcBef>
              <a:spcAft>
                <a:spcPts val="0"/>
              </a:spcAft>
              <a:buSzPts val="2400"/>
              <a:buChar char="▪"/>
            </a:pPr>
            <a:r>
              <a:rPr lang="it-IT"/>
              <a:t>Come posso rendere questa cosa più interessante, divertente, emozionante e significativa? </a:t>
            </a:r>
            <a:endParaRPr b="0" i="0" u="none" strike="noStrike" cap="none">
              <a:solidFill>
                <a:schemeClr val="dk1"/>
              </a:solidFill>
              <a:latin typeface="Arial"/>
              <a:ea typeface="Arial"/>
              <a:cs typeface="Arial"/>
              <a:sym typeface="Arial"/>
            </a:endParaRPr>
          </a:p>
        </p:txBody>
      </p:sp>
      <p:sp>
        <p:nvSpPr>
          <p:cNvPr id="230" name="Google Shape;230;p11"/>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title"/>
          </p:nvPr>
        </p:nvSpPr>
        <p:spPr>
          <a:xfrm>
            <a:off x="1260000" y="548680"/>
            <a:ext cx="10261580"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3959"/>
              <a:buFont typeface="Arial"/>
              <a:buNone/>
            </a:pPr>
            <a:r>
              <a:rPr lang="it-IT" b="1" i="0" u="none" strike="noStrike" cap="none">
                <a:solidFill>
                  <a:srgbClr val="EE6E6F"/>
                </a:solidFill>
                <a:latin typeface="Arial"/>
                <a:ea typeface="Arial"/>
                <a:cs typeface="Arial"/>
                <a:sym typeface="Arial"/>
              </a:rPr>
              <a:t>La mia motivazione </a:t>
            </a:r>
            <a:r>
              <a:rPr lang="it-IT" sz="2800" b="1" i="0" u="none" strike="noStrike" cap="none">
                <a:solidFill>
                  <a:srgbClr val="EE6E6F"/>
                </a:solidFill>
                <a:latin typeface="Arial"/>
                <a:ea typeface="Arial"/>
                <a:cs typeface="Arial"/>
                <a:sym typeface="Arial"/>
              </a:rPr>
              <a:t>(4)</a:t>
            </a:r>
            <a:endParaRPr sz="2800" b="0" i="0" u="none" strike="noStrike" cap="none">
              <a:solidFill>
                <a:srgbClr val="EE6E6F"/>
              </a:solidFill>
              <a:latin typeface="Arial"/>
              <a:ea typeface="Arial"/>
              <a:cs typeface="Arial"/>
              <a:sym typeface="Arial"/>
            </a:endParaRPr>
          </a:p>
        </p:txBody>
      </p:sp>
      <p:sp>
        <p:nvSpPr>
          <p:cNvPr id="236" name="Google Shape;236;p12"/>
          <p:cNvSpPr txBox="1">
            <a:spLocks noGrp="1"/>
          </p:cNvSpPr>
          <p:nvPr>
            <p:ph type="body" idx="1"/>
          </p:nvPr>
        </p:nvSpPr>
        <p:spPr>
          <a:xfrm>
            <a:off x="1260000" y="1872000"/>
            <a:ext cx="10261580" cy="4077280"/>
          </a:xfrm>
          <a:prstGeom prst="rect">
            <a:avLst/>
          </a:prstGeom>
          <a:noFill/>
          <a:ln>
            <a:noFill/>
          </a:ln>
        </p:spPr>
        <p:txBody>
          <a:bodyPr spcFirstLastPara="1" wrap="square" lIns="91425" tIns="45700" rIns="91425" bIns="45700" anchor="t" anchorCtr="0">
            <a:noAutofit/>
          </a:bodyPr>
          <a:lstStyle/>
          <a:p>
            <a:pPr marL="457200" lvl="0" indent="-381000" algn="just" rtl="0">
              <a:lnSpc>
                <a:spcPct val="90000"/>
              </a:lnSpc>
              <a:spcBef>
                <a:spcPts val="1000"/>
              </a:spcBef>
              <a:spcAft>
                <a:spcPts val="0"/>
              </a:spcAft>
              <a:buSzPts val="2400"/>
              <a:buChar char="▪"/>
            </a:pPr>
            <a:r>
              <a:rPr lang="it-IT"/>
              <a:t>Come posso collegare l'attività con i miei punti di forza/interessi/valori?</a:t>
            </a:r>
            <a:endParaRPr/>
          </a:p>
          <a:p>
            <a:pPr marL="457200" lvl="0" indent="-381000" algn="just" rtl="0">
              <a:lnSpc>
                <a:spcPct val="90000"/>
              </a:lnSpc>
              <a:spcBef>
                <a:spcPts val="1000"/>
              </a:spcBef>
              <a:spcAft>
                <a:spcPts val="0"/>
              </a:spcAft>
              <a:buSzPts val="2400"/>
              <a:buChar char="▪"/>
            </a:pPr>
            <a:r>
              <a:rPr lang="it-IT"/>
              <a:t>Quale valore posso creare per gli altri quando svolgo questa attività? </a:t>
            </a:r>
            <a:endParaRPr/>
          </a:p>
          <a:p>
            <a:pPr marL="76200" lvl="0" indent="0" algn="ctr" rtl="0">
              <a:lnSpc>
                <a:spcPct val="90000"/>
              </a:lnSpc>
              <a:spcBef>
                <a:spcPts val="1000"/>
              </a:spcBef>
              <a:spcAft>
                <a:spcPts val="0"/>
              </a:spcAft>
              <a:buSzPts val="2400"/>
              <a:buNone/>
            </a:pPr>
            <a:endParaRPr b="1"/>
          </a:p>
          <a:p>
            <a:pPr marL="76200" lvl="0" indent="0" algn="ctr" rtl="0">
              <a:lnSpc>
                <a:spcPct val="90000"/>
              </a:lnSpc>
              <a:spcBef>
                <a:spcPts val="1000"/>
              </a:spcBef>
              <a:spcAft>
                <a:spcPts val="0"/>
              </a:spcAft>
              <a:buSzPts val="2400"/>
              <a:buNone/>
            </a:pPr>
            <a:r>
              <a:rPr lang="it-IT" b="1"/>
              <a:t>Pensa a dei modi per aumentare la tua motivazione a fare le cose che devi fare per forza nella tua vita.</a:t>
            </a:r>
            <a:endParaRPr sz="2200" b="1" i="0" u="none" strike="noStrike" cap="none">
              <a:solidFill>
                <a:schemeClr val="dk1"/>
              </a:solidFill>
              <a:latin typeface="Arial"/>
              <a:ea typeface="Arial"/>
              <a:cs typeface="Arial"/>
              <a:sym typeface="Arial"/>
            </a:endParaRPr>
          </a:p>
        </p:txBody>
      </p:sp>
      <p:sp>
        <p:nvSpPr>
          <p:cNvPr id="237" name="Google Shape;237;p12"/>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1260000" y="548680"/>
            <a:ext cx="10253190"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3959"/>
              <a:buFont typeface="Arial"/>
              <a:buNone/>
            </a:pPr>
            <a:r>
              <a:rPr lang="it-IT" sz="3959" b="1" i="0" u="none" strike="noStrike" cap="none">
                <a:solidFill>
                  <a:srgbClr val="EE6E6F"/>
                </a:solidFill>
                <a:latin typeface="Arial"/>
                <a:ea typeface="Arial"/>
                <a:cs typeface="Arial"/>
                <a:sym typeface="Arial"/>
              </a:rPr>
              <a:t>Piano B </a:t>
            </a:r>
            <a:r>
              <a:rPr lang="it-IT" sz="2800" b="1" i="0" u="none" strike="noStrike" cap="none">
                <a:solidFill>
                  <a:srgbClr val="EE6E6F"/>
                </a:solidFill>
                <a:latin typeface="Arial"/>
                <a:ea typeface="Arial"/>
                <a:cs typeface="Arial"/>
                <a:sym typeface="Arial"/>
              </a:rPr>
              <a:t>(1)</a:t>
            </a:r>
            <a:endParaRPr sz="3959" b="0" i="0" u="sng" strike="noStrike" cap="none">
              <a:solidFill>
                <a:srgbClr val="FF0000"/>
              </a:solidFill>
              <a:latin typeface="Arial"/>
              <a:ea typeface="Arial"/>
              <a:cs typeface="Arial"/>
              <a:sym typeface="Arial"/>
            </a:endParaRPr>
          </a:p>
        </p:txBody>
      </p:sp>
      <p:sp>
        <p:nvSpPr>
          <p:cNvPr id="243" name="Google Shape;243;p13"/>
          <p:cNvSpPr/>
          <p:nvPr/>
        </p:nvSpPr>
        <p:spPr>
          <a:xfrm>
            <a:off x="1260000" y="1872000"/>
            <a:ext cx="10282986" cy="429330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it-IT" sz="2400" b="0" i="0" u="none" strike="noStrike" cap="none">
                <a:solidFill>
                  <a:srgbClr val="000000"/>
                </a:solidFill>
                <a:latin typeface="Arial"/>
                <a:ea typeface="Arial"/>
                <a:cs typeface="Arial"/>
                <a:sym typeface="Arial"/>
              </a:rPr>
              <a:t>Una strategia per migliorare l’autogestione è quella di ridurre lo stress creando un piano B. Potreste discutere questi due possibili scenari:</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it-IT" sz="2400" b="1" i="0" u="none" strike="noStrike" cap="none">
                <a:solidFill>
                  <a:srgbClr val="000000"/>
                </a:solidFill>
                <a:latin typeface="Arial"/>
                <a:ea typeface="Arial"/>
                <a:cs typeface="Arial"/>
                <a:sym typeface="Arial"/>
              </a:rPr>
              <a:t>Scenario 1: </a:t>
            </a:r>
            <a:endParaRPr/>
          </a:p>
          <a:p>
            <a:pPr marL="0" marR="0" lvl="0" indent="0" algn="just" rtl="0">
              <a:lnSpc>
                <a:spcPct val="100000"/>
              </a:lnSpc>
              <a:spcBef>
                <a:spcPts val="0"/>
              </a:spcBef>
              <a:spcAft>
                <a:spcPts val="0"/>
              </a:spcAft>
              <a:buNone/>
            </a:pPr>
            <a:r>
              <a:rPr lang="it-IT" sz="2400" b="0" i="0" u="none" strike="noStrike" cap="none">
                <a:solidFill>
                  <a:srgbClr val="000000"/>
                </a:solidFill>
                <a:latin typeface="Arial"/>
                <a:ea typeface="Arial"/>
                <a:cs typeface="Arial"/>
                <a:sym typeface="Arial"/>
              </a:rPr>
              <a:t>Stai lavorando a un compito sul PC e all’improvviso il PC si rompe. </a:t>
            </a:r>
            <a:endParaRPr/>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a:solidFill>
                  <a:srgbClr val="000000"/>
                </a:solidFill>
                <a:latin typeface="Arial"/>
                <a:ea typeface="Arial"/>
                <a:cs typeface="Arial"/>
                <a:sym typeface="Arial"/>
              </a:rPr>
              <a:t>Qual è il tuo piano B? Pensa ad un paio di alternative. </a:t>
            </a:r>
            <a:endParaRPr/>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a:solidFill>
                  <a:srgbClr val="000000"/>
                </a:solidFill>
                <a:latin typeface="Arial"/>
                <a:ea typeface="Arial"/>
                <a:cs typeface="Arial"/>
                <a:sym typeface="Arial"/>
              </a:rPr>
              <a:t>Cosa farebbe qualcun altro? Chiedi ad un membro della tua famiglia. </a:t>
            </a:r>
            <a:endParaRPr/>
          </a:p>
        </p:txBody>
      </p:sp>
      <p:sp>
        <p:nvSpPr>
          <p:cNvPr id="244" name="Google Shape;244;p13"/>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245" name="Google Shape;245;p13"/>
          <p:cNvSpPr/>
          <p:nvPr/>
        </p:nvSpPr>
        <p:spPr>
          <a:xfrm>
            <a:off x="8976320" y="5517232"/>
            <a:ext cx="1008112" cy="648072"/>
          </a:xfrm>
          <a:prstGeom prst="notchedRightArrow">
            <a:avLst>
              <a:gd name="adj1" fmla="val 50000"/>
              <a:gd name="adj2" fmla="val 50000"/>
            </a:avLst>
          </a:prstGeom>
          <a:noFill/>
          <a:ln w="25400" cap="flat" cmpd="sng">
            <a:solidFill>
              <a:srgbClr val="EE6E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1192427" y="820431"/>
            <a:ext cx="9767436" cy="10515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4400"/>
              <a:buFont typeface="Arial"/>
              <a:buNone/>
            </a:pPr>
            <a:r>
              <a:rPr lang="it-IT" sz="3600" b="1" dirty="0">
                <a:latin typeface="Arial"/>
                <a:ea typeface="Arial"/>
                <a:cs typeface="Arial"/>
                <a:sym typeface="Arial"/>
              </a:rPr>
              <a:t>Panoramica generale</a:t>
            </a:r>
            <a:endParaRPr dirty="0"/>
          </a:p>
        </p:txBody>
      </p:sp>
      <p:sp>
        <p:nvSpPr>
          <p:cNvPr id="119" name="Google Shape;119;p2"/>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pic>
        <p:nvPicPr>
          <p:cNvPr id="3" name="Immagine 2">
            <a:extLst>
              <a:ext uri="{FF2B5EF4-FFF2-40B4-BE49-F238E27FC236}">
                <a16:creationId xmlns:a16="http://schemas.microsoft.com/office/drawing/2014/main" id="{47CFC1EC-0B21-4C45-8B0D-9AF69A912255}"/>
              </a:ext>
            </a:extLst>
          </p:cNvPr>
          <p:cNvPicPr>
            <a:picLocks noChangeAspect="1"/>
          </p:cNvPicPr>
          <p:nvPr/>
        </p:nvPicPr>
        <p:blipFill>
          <a:blip r:embed="rId3"/>
          <a:stretch>
            <a:fillRect/>
          </a:stretch>
        </p:blipFill>
        <p:spPr>
          <a:xfrm>
            <a:off x="2384783" y="1612505"/>
            <a:ext cx="7422433" cy="5220000"/>
          </a:xfrm>
          <a:prstGeom prst="rect">
            <a:avLst/>
          </a:prstGeom>
        </p:spPr>
      </p:pic>
      <p:sp>
        <p:nvSpPr>
          <p:cNvPr id="4" name="Rettangolo 3">
            <a:extLst>
              <a:ext uri="{FF2B5EF4-FFF2-40B4-BE49-F238E27FC236}">
                <a16:creationId xmlns:a16="http://schemas.microsoft.com/office/drawing/2014/main" id="{AFE25967-7B85-434D-960D-D15665ADA8EB}"/>
              </a:ext>
            </a:extLst>
          </p:cNvPr>
          <p:cNvSpPr/>
          <p:nvPr/>
        </p:nvSpPr>
        <p:spPr>
          <a:xfrm>
            <a:off x="7946136" y="4453128"/>
            <a:ext cx="1088136" cy="356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1260000" y="548680"/>
            <a:ext cx="10253190" cy="13233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959"/>
              <a:buNone/>
            </a:pPr>
            <a:r>
              <a:rPr lang="it-IT" sz="3959" b="1" i="0" u="none" strike="noStrike" cap="none">
                <a:solidFill>
                  <a:srgbClr val="EE6E6F"/>
                </a:solidFill>
                <a:latin typeface="Arial"/>
                <a:ea typeface="Arial"/>
                <a:cs typeface="Arial"/>
                <a:sym typeface="Arial"/>
              </a:rPr>
              <a:t>Piano B </a:t>
            </a:r>
            <a:r>
              <a:rPr lang="it-IT" sz="2800" b="1"/>
              <a:t>(2)</a:t>
            </a:r>
            <a:endParaRPr sz="3959" b="0" i="0" u="sng" strike="noStrike" cap="none">
              <a:solidFill>
                <a:srgbClr val="FF0000"/>
              </a:solidFill>
              <a:latin typeface="Arial"/>
              <a:ea typeface="Arial"/>
              <a:cs typeface="Arial"/>
              <a:sym typeface="Arial"/>
            </a:endParaRPr>
          </a:p>
        </p:txBody>
      </p:sp>
      <p:sp>
        <p:nvSpPr>
          <p:cNvPr id="251" name="Google Shape;251;p14"/>
          <p:cNvSpPr/>
          <p:nvPr/>
        </p:nvSpPr>
        <p:spPr>
          <a:xfrm>
            <a:off x="1260000" y="1872000"/>
            <a:ext cx="10282986" cy="462195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it-IT" sz="2400" b="1" i="0" u="none" strike="noStrike" cap="none" dirty="0">
                <a:solidFill>
                  <a:srgbClr val="000000"/>
                </a:solidFill>
                <a:latin typeface="Arial"/>
                <a:ea typeface="Arial"/>
                <a:cs typeface="Arial"/>
                <a:sym typeface="Arial"/>
              </a:rPr>
              <a:t>Scenario 2: </a:t>
            </a:r>
            <a:endParaRPr dirty="0"/>
          </a:p>
          <a:p>
            <a:pPr marL="0" marR="0" lvl="0" indent="0" algn="just" rtl="0">
              <a:lnSpc>
                <a:spcPct val="100000"/>
              </a:lnSpc>
              <a:spcBef>
                <a:spcPts val="0"/>
              </a:spcBef>
              <a:spcAft>
                <a:spcPts val="0"/>
              </a:spcAft>
              <a:buNone/>
            </a:pPr>
            <a:r>
              <a:rPr lang="it-IT" sz="2400" b="0" i="0" u="none" strike="noStrike" cap="none" dirty="0">
                <a:solidFill>
                  <a:srgbClr val="000000"/>
                </a:solidFill>
                <a:latin typeface="Arial"/>
                <a:ea typeface="Arial"/>
                <a:cs typeface="Arial"/>
                <a:sym typeface="Arial"/>
              </a:rPr>
              <a:t>Sei fuori con gli amici e perdi l’ultimo bus per casa. </a:t>
            </a:r>
            <a:endParaRPr dirty="0"/>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dirty="0">
                <a:solidFill>
                  <a:srgbClr val="000000"/>
                </a:solidFill>
                <a:latin typeface="Arial"/>
                <a:ea typeface="Arial"/>
                <a:cs typeface="Arial"/>
                <a:sym typeface="Arial"/>
              </a:rPr>
              <a:t>Qual è il tuo piano B? Pensa ad un paio di alternative. </a:t>
            </a:r>
            <a:endParaRPr dirty="0"/>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dirty="0">
                <a:solidFill>
                  <a:srgbClr val="000000"/>
                </a:solidFill>
                <a:latin typeface="Arial"/>
                <a:ea typeface="Arial"/>
                <a:cs typeface="Arial"/>
                <a:sym typeface="Arial"/>
              </a:rPr>
              <a:t>Cosa farebbe qualcun altro? Chiedi ad un membro della tua famiglia.</a:t>
            </a:r>
            <a:endParaRPr dirty="0"/>
          </a:p>
          <a:p>
            <a:pPr marL="0" marR="0" lvl="0" indent="0" algn="just"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it-IT" sz="2400" b="0" i="0" u="none" strike="noStrike" cap="none" dirty="0">
                <a:solidFill>
                  <a:srgbClr val="000000"/>
                </a:solidFill>
                <a:latin typeface="Arial"/>
                <a:ea typeface="Arial"/>
                <a:cs typeface="Arial"/>
                <a:sym typeface="Arial"/>
              </a:rPr>
              <a:t>Discutete in famiglia: in quali situazioni un piano B potrebbe rivelarsi utile?</a:t>
            </a:r>
            <a:endParaRPr dirty="0"/>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dirty="0">
                <a:solidFill>
                  <a:srgbClr val="000000"/>
                </a:solidFill>
                <a:latin typeface="Arial"/>
                <a:ea typeface="Arial"/>
                <a:cs typeface="Arial"/>
                <a:sym typeface="Arial"/>
              </a:rPr>
              <a:t>In che modo avere Piani B riduce lo stress che percepisci?</a:t>
            </a:r>
            <a:endParaRPr dirty="0"/>
          </a:p>
          <a:p>
            <a:pPr marL="342900" marR="0" lvl="0" indent="-342900" algn="just" rtl="0">
              <a:lnSpc>
                <a:spcPct val="100000"/>
              </a:lnSpc>
              <a:spcBef>
                <a:spcPts val="0"/>
              </a:spcBef>
              <a:spcAft>
                <a:spcPts val="0"/>
              </a:spcAft>
              <a:buClr>
                <a:srgbClr val="EE6E6F"/>
              </a:buClr>
              <a:buSzPts val="2400"/>
              <a:buFont typeface="Noto Sans Symbols"/>
              <a:buChar char="▪"/>
            </a:pPr>
            <a:r>
              <a:rPr lang="it-IT" sz="2400" b="0" i="0" u="none" strike="noStrike" cap="none" dirty="0">
                <a:solidFill>
                  <a:srgbClr val="000000"/>
                </a:solidFill>
                <a:latin typeface="Arial"/>
                <a:ea typeface="Arial"/>
                <a:cs typeface="Arial"/>
                <a:sym typeface="Arial"/>
              </a:rPr>
              <a:t>Come puoi migliorare nel creare Piani B? </a:t>
            </a:r>
            <a:endParaRPr dirty="0"/>
          </a:p>
          <a:p>
            <a:pPr marL="0" marR="0" lvl="0" indent="0" algn="just"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it-IT" sz="1200" b="0" i="0" u="none" strike="noStrike" cap="none" dirty="0" err="1">
                <a:solidFill>
                  <a:srgbClr val="000000"/>
                </a:solidFill>
                <a:latin typeface="Arial"/>
                <a:ea typeface="Arial"/>
                <a:cs typeface="Arial"/>
                <a:sym typeface="Arial"/>
              </a:rPr>
              <a:t>Reivich</a:t>
            </a:r>
            <a:r>
              <a:rPr lang="it-IT" sz="1200" b="0" i="0" u="none" strike="noStrike" cap="none" dirty="0">
                <a:solidFill>
                  <a:srgbClr val="000000"/>
                </a:solidFill>
                <a:latin typeface="Arial"/>
                <a:ea typeface="Arial"/>
                <a:cs typeface="Arial"/>
                <a:sym typeface="Arial"/>
              </a:rPr>
              <a:t>, K., &amp; </a:t>
            </a:r>
            <a:r>
              <a:rPr lang="it-IT" sz="1200" b="0" i="0" u="none" strike="noStrike" cap="none" dirty="0" err="1">
                <a:solidFill>
                  <a:srgbClr val="000000"/>
                </a:solidFill>
                <a:latin typeface="Arial"/>
                <a:ea typeface="Arial"/>
                <a:cs typeface="Arial"/>
                <a:sym typeface="Arial"/>
              </a:rPr>
              <a:t>Shatte</a:t>
            </a:r>
            <a:r>
              <a:rPr lang="it-IT" sz="1200" b="0" i="0" u="none" strike="noStrike" cap="none" dirty="0">
                <a:solidFill>
                  <a:srgbClr val="000000"/>
                </a:solidFill>
                <a:latin typeface="Arial"/>
                <a:ea typeface="Arial"/>
                <a:cs typeface="Arial"/>
                <a:sym typeface="Arial"/>
              </a:rPr>
              <a:t>, A. (2012). </a:t>
            </a:r>
            <a:r>
              <a:rPr lang="it-IT" sz="1200" b="0" i="0" u="none" strike="noStrike" cap="none" dirty="0" err="1">
                <a:solidFill>
                  <a:srgbClr val="000000"/>
                </a:solidFill>
                <a:latin typeface="Arial"/>
                <a:ea typeface="Arial"/>
                <a:cs typeface="Arial"/>
                <a:sym typeface="Arial"/>
              </a:rPr>
              <a:t>Wellbeing@School</a:t>
            </a:r>
            <a:r>
              <a:rPr lang="it-IT" sz="1200" b="0" i="0" u="none" strike="noStrike" cap="none" dirty="0">
                <a:solidFill>
                  <a:srgbClr val="000000"/>
                </a:solidFill>
                <a:latin typeface="Arial"/>
                <a:ea typeface="Arial"/>
                <a:cs typeface="Arial"/>
                <a:sym typeface="Arial"/>
              </a:rPr>
              <a:t>. Building </a:t>
            </a:r>
            <a:r>
              <a:rPr lang="it-IT" sz="1200" b="0" i="0" u="none" strike="noStrike" cap="none" dirty="0" err="1">
                <a:solidFill>
                  <a:srgbClr val="000000"/>
                </a:solidFill>
                <a:latin typeface="Arial"/>
                <a:ea typeface="Arial"/>
                <a:cs typeface="Arial"/>
                <a:sym typeface="Arial"/>
              </a:rPr>
              <a:t>Resiliency</a:t>
            </a:r>
            <a:r>
              <a:rPr lang="it-IT" sz="1200" b="0" i="0" u="none" strike="noStrike" cap="none" dirty="0">
                <a:solidFill>
                  <a:srgbClr val="000000"/>
                </a:solidFill>
                <a:latin typeface="Arial"/>
                <a:ea typeface="Arial"/>
                <a:cs typeface="Arial"/>
                <a:sym typeface="Arial"/>
              </a:rPr>
              <a:t> In Young People. </a:t>
            </a:r>
            <a:r>
              <a:rPr lang="it-IT" sz="1200" b="0" i="0" u="none" strike="noStrike" cap="none" dirty="0" err="1">
                <a:solidFill>
                  <a:srgbClr val="000000"/>
                </a:solidFill>
                <a:latin typeface="Arial"/>
                <a:ea typeface="Arial"/>
                <a:cs typeface="Arial"/>
                <a:sym typeface="Arial"/>
              </a:rPr>
              <a:t>Retrieved</a:t>
            </a:r>
            <a:r>
              <a:rPr lang="it-IT" sz="1200" b="0" i="0" u="none" strike="noStrike" cap="none" dirty="0">
                <a:solidFill>
                  <a:srgbClr val="000000"/>
                </a:solidFill>
                <a:latin typeface="Arial"/>
                <a:ea typeface="Arial"/>
                <a:cs typeface="Arial"/>
                <a:sym typeface="Arial"/>
              </a:rPr>
              <a:t> from</a:t>
            </a:r>
            <a:endParaRPr sz="12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it-IT" sz="1200" b="0" i="0" u="none" strike="noStrike" cap="none" dirty="0">
                <a:solidFill>
                  <a:srgbClr val="000000"/>
                </a:solidFill>
                <a:latin typeface="Arial"/>
                <a:ea typeface="Arial"/>
                <a:cs typeface="Arial"/>
                <a:sym typeface="Arial"/>
              </a:rPr>
              <a:t>https://positivepsychologyprogram.com/wp-content/uploads/2017/06/Building-Resiliency-in-Young-people-Resource-2013.pdf/</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252" name="Google Shape;252;p14"/>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title"/>
          </p:nvPr>
        </p:nvSpPr>
        <p:spPr>
          <a:xfrm>
            <a:off x="1259999" y="692696"/>
            <a:ext cx="10239716" cy="117930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C000"/>
              </a:buClr>
              <a:buSzPts val="3959"/>
              <a:buFont typeface="Arial"/>
              <a:buNone/>
            </a:pPr>
            <a:r>
              <a:rPr lang="it-IT" sz="3959" b="1" i="0" u="none" strike="noStrike" cap="none">
                <a:solidFill>
                  <a:srgbClr val="FFC000"/>
                </a:solidFill>
                <a:latin typeface="Arial"/>
                <a:ea typeface="Arial"/>
                <a:cs typeface="Arial"/>
                <a:sym typeface="Arial"/>
              </a:rPr>
              <a:t>Esercizio mindfulness:</a:t>
            </a:r>
            <a:br>
              <a:rPr lang="it-IT" sz="3959" b="1" i="0" u="none" strike="noStrike" cap="none">
                <a:solidFill>
                  <a:srgbClr val="FFC000"/>
                </a:solidFill>
                <a:latin typeface="Arial"/>
                <a:ea typeface="Arial"/>
                <a:cs typeface="Arial"/>
                <a:sym typeface="Arial"/>
              </a:rPr>
            </a:br>
            <a:r>
              <a:rPr lang="it-IT" sz="3959" b="1" i="0" u="none" strike="noStrike" cap="none">
                <a:solidFill>
                  <a:srgbClr val="FFC000"/>
                </a:solidFill>
                <a:latin typeface="Arial"/>
                <a:ea typeface="Arial"/>
                <a:cs typeface="Arial"/>
                <a:sym typeface="Arial"/>
              </a:rPr>
              <a:t>Meditazione heartfulness</a:t>
            </a:r>
            <a:endParaRPr sz="3959" b="0" i="0" u="none" strike="noStrike" cap="none">
              <a:solidFill>
                <a:srgbClr val="FFC000"/>
              </a:solidFill>
              <a:latin typeface="Arial"/>
              <a:ea typeface="Arial"/>
              <a:cs typeface="Arial"/>
              <a:sym typeface="Arial"/>
            </a:endParaRPr>
          </a:p>
        </p:txBody>
      </p:sp>
      <p:sp>
        <p:nvSpPr>
          <p:cNvPr id="294" name="Google Shape;294;p24"/>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295" name="Google Shape;295;p24"/>
          <p:cNvSpPr/>
          <p:nvPr/>
        </p:nvSpPr>
        <p:spPr>
          <a:xfrm>
            <a:off x="1259999" y="1872000"/>
            <a:ext cx="10239715" cy="4693593"/>
          </a:xfrm>
          <a:prstGeom prst="rect">
            <a:avLst/>
          </a:prstGeom>
          <a:noFill/>
          <a:ln>
            <a:noFill/>
          </a:ln>
        </p:spPr>
        <p:txBody>
          <a:bodyPr spcFirstLastPara="1" wrap="square" lIns="91425" tIns="45700" rIns="91425" bIns="45700" anchor="t" anchorCtr="0">
            <a:spAutoFit/>
          </a:bodyPr>
          <a:lstStyle/>
          <a:p>
            <a:pPr marL="76200" marR="0" lvl="0" indent="0" algn="just" rtl="0">
              <a:lnSpc>
                <a:spcPct val="90000"/>
              </a:lnSpc>
              <a:spcBef>
                <a:spcPts val="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Questa è la meditazione hearthfulness. In questa pratica stai coltivando un senso di gentilezza verso te stesso e gli altri. Ricorda che tutti noi vogliamo essere felici e in salute. Quindi prenditi un po’ di tempo e augurati tutto il bene e poi estendi questa gentilezza agli altri. </a:t>
            </a:r>
            <a:endParaRPr/>
          </a:p>
          <a:p>
            <a:pPr marL="76200" marR="0" lvl="0" indent="0" algn="just" rtl="0">
              <a:lnSpc>
                <a:spcPct val="90000"/>
              </a:lnSpc>
              <a:spcBef>
                <a:spcPts val="100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Puoi iniziare stando semplicemente seduto, nota il tuo respiro così com’è ora. Se ti senti a tuo agio, puoi chiudere gli occhi oppure puoi semplicemente posare gli occhi su qualcosa di fronte a te. Se vuoi, puoi mettere una mano sul cuore e notare come ci si sente. Puoi tenere la mano sul cuore durante tutta la pratica oppure riposarla in grembo. </a:t>
            </a:r>
            <a:endParaRPr/>
          </a:p>
          <a:p>
            <a:pPr marL="76200" marR="0" lvl="0" indent="0" algn="just" rtl="0">
              <a:lnSpc>
                <a:spcPct val="90000"/>
              </a:lnSpc>
              <a:spcBef>
                <a:spcPts val="100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Quando ti senti pronto rivolgi gentilezza e amicizia a te stesso, dicendoti in silenzio: </a:t>
            </a:r>
            <a:endParaRPr/>
          </a:p>
          <a:p>
            <a:pPr marL="76200" marR="0" lvl="0" indent="0" algn="just" rtl="0">
              <a:lnSpc>
                <a:spcPct val="90000"/>
              </a:lnSpc>
              <a:spcBef>
                <a:spcPts val="100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Che io possa essere felice, possa essere in salute, possa essere capace di affrontare le difficoltà, possa godermi la vita. </a:t>
            </a:r>
            <a:r>
              <a:rPr lang="it-IT" sz="2300" b="1" i="0" u="none" strike="noStrike" cap="none">
                <a:solidFill>
                  <a:srgbClr val="FFC000"/>
                </a:solidFill>
                <a:latin typeface="Arial"/>
                <a:ea typeface="Arial"/>
                <a:cs typeface="Arial"/>
                <a:sym typeface="Arial"/>
              </a:rPr>
              <a:t>(Continua&gt;&gt;)</a:t>
            </a:r>
            <a:endParaRPr sz="2300" b="0" i="0" u="none" strike="noStrike" cap="none">
              <a:solidFill>
                <a:srgbClr val="FFC000"/>
              </a:solidFill>
              <a:latin typeface="Arial"/>
              <a:ea typeface="Arial"/>
              <a:cs typeface="Arial"/>
              <a:sym typeface="Arial"/>
            </a:endParaRPr>
          </a:p>
        </p:txBody>
      </p:sp>
      <p:pic>
        <p:nvPicPr>
          <p:cNvPr id="296" name="Google Shape;296;p24"/>
          <p:cNvPicPr preferRelativeResize="0"/>
          <p:nvPr/>
        </p:nvPicPr>
        <p:blipFill rotWithShape="1">
          <a:blip r:embed="rId3">
            <a:alphaModFix/>
          </a:blip>
          <a:srcRect/>
          <a:stretch/>
        </p:blipFill>
        <p:spPr>
          <a:xfrm>
            <a:off x="9196675" y="653956"/>
            <a:ext cx="1084467" cy="1040570"/>
          </a:xfrm>
          <a:prstGeom prst="rect">
            <a:avLst/>
          </a:prstGeom>
          <a:noFill/>
          <a:ln>
            <a:noFill/>
          </a:ln>
        </p:spPr>
      </p:pic>
      <p:pic>
        <p:nvPicPr>
          <p:cNvPr id="297" name="Google Shape;297;p24"/>
          <p:cNvPicPr preferRelativeResize="0"/>
          <p:nvPr/>
        </p:nvPicPr>
        <p:blipFill rotWithShape="1">
          <a:blip r:embed="rId4">
            <a:alphaModFix/>
          </a:blip>
          <a:srcRect/>
          <a:stretch/>
        </p:blipFill>
        <p:spPr>
          <a:xfrm>
            <a:off x="10411800" y="654126"/>
            <a:ext cx="1040400" cy="104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5"/>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303" name="Google Shape;303;p25"/>
          <p:cNvSpPr/>
          <p:nvPr/>
        </p:nvSpPr>
        <p:spPr>
          <a:xfrm>
            <a:off x="1259999" y="620688"/>
            <a:ext cx="10239715" cy="5968813"/>
          </a:xfrm>
          <a:prstGeom prst="rect">
            <a:avLst/>
          </a:prstGeom>
          <a:noFill/>
          <a:ln>
            <a:noFill/>
          </a:ln>
        </p:spPr>
        <p:txBody>
          <a:bodyPr spcFirstLastPara="1" wrap="square" lIns="91425" tIns="45700" rIns="91425" bIns="45700" anchor="t" anchorCtr="0">
            <a:spAutoFit/>
          </a:bodyPr>
          <a:lstStyle/>
          <a:p>
            <a:pPr marL="76200" marR="0" lvl="0" indent="0" algn="just" rtl="0">
              <a:lnSpc>
                <a:spcPct val="90000"/>
              </a:lnSpc>
              <a:spcBef>
                <a:spcPts val="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Ora prenditi il tuo tempo e ripeti questi pensieri di nuovo in silenzio. </a:t>
            </a:r>
            <a:endParaRPr/>
          </a:p>
          <a:p>
            <a:pPr marL="76200" marR="0" lvl="0" indent="0" algn="just" rtl="0">
              <a:lnSpc>
                <a:spcPct val="90000"/>
              </a:lnSpc>
              <a:spcBef>
                <a:spcPts val="100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Forse penserai che sia strano mandare a te stesso dei messaggi, ma non ti preoccupare di questo, non devi provare niente di speciale, basta ripetere queste frasi: </a:t>
            </a:r>
            <a:endParaRPr/>
          </a:p>
          <a:p>
            <a:pPr marL="76200" marR="0" lvl="0" indent="0" algn="just" rtl="0">
              <a:lnSpc>
                <a:spcPct val="90000"/>
              </a:lnSpc>
              <a:spcBef>
                <a:spcPts val="1000"/>
              </a:spcBef>
              <a:spcAft>
                <a:spcPts val="0"/>
              </a:spcAft>
              <a:buClr>
                <a:srgbClr val="000000"/>
              </a:buClr>
              <a:buSzPts val="2300"/>
              <a:buFont typeface="Arial"/>
              <a:buNone/>
            </a:pPr>
            <a:r>
              <a:rPr lang="it-IT" sz="2300" b="0" i="0" u="none" strike="noStrike" cap="none">
                <a:solidFill>
                  <a:srgbClr val="000000"/>
                </a:solidFill>
                <a:latin typeface="Arial"/>
                <a:ea typeface="Arial"/>
                <a:cs typeface="Arial"/>
                <a:sym typeface="Arial"/>
              </a:rPr>
              <a:t>Che io possa essere felice, possa essere in salute, possa essere capace di affrontare le difficoltà, possa godermi la vita. </a:t>
            </a:r>
            <a:endParaRPr/>
          </a:p>
          <a:p>
            <a:pPr marL="76200" marR="0" lvl="0" indent="0" algn="just" rtl="0">
              <a:lnSpc>
                <a:spcPct val="90000"/>
              </a:lnSpc>
              <a:spcBef>
                <a:spcPts val="100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E adesso manda pensieri gentili agli altri. C’è qualcuno che ti viene in mente a cui vorresti inviare degli auguri? Potrebbe essere qualcuno a cui tieni, qualcuno in questa classe o qualcuno che a malapena conosci. Invia a quella persona pensieri gentili: </a:t>
            </a:r>
            <a:endParaRPr/>
          </a:p>
          <a:p>
            <a:pPr marL="76200" marR="0" lvl="0" indent="0" algn="just" rtl="0">
              <a:lnSpc>
                <a:spcPct val="90000"/>
              </a:lnSpc>
              <a:spcBef>
                <a:spcPts val="100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Che tu possa essere felice, che tu possa essere in salute, che tu possa essere capace di affrontare le difficoltà e che tu possa goderti la vita meglio che puoi. </a:t>
            </a:r>
            <a:endParaRPr/>
          </a:p>
          <a:p>
            <a:pPr marL="76200" marR="0" lvl="0" indent="0" algn="just" rtl="0">
              <a:lnSpc>
                <a:spcPct val="90000"/>
              </a:lnSpc>
              <a:spcBef>
                <a:spcPts val="1000"/>
              </a:spcBef>
              <a:spcAft>
                <a:spcPts val="0"/>
              </a:spcAft>
              <a:buNone/>
            </a:pPr>
            <a:r>
              <a:rPr lang="it-IT" sz="2400" b="0" i="0" u="none" strike="noStrike" cap="none">
                <a:solidFill>
                  <a:srgbClr val="000000"/>
                </a:solidFill>
                <a:latin typeface="Arial"/>
                <a:ea typeface="Arial"/>
                <a:cs typeface="Arial"/>
                <a:sym typeface="Arial"/>
              </a:rPr>
              <a:t>Ora pensa a tutti gli studenti di questa classe e invia loro pensieri gentili. Mentre invii loro dei buoni auguri, ricorda che sei uno di loro, così quando li mandi, anche tu stai ricevendo questi pensieri gentili. </a:t>
            </a:r>
            <a:r>
              <a:rPr lang="it-IT" sz="2400" b="1" i="0" u="none" strike="noStrike" cap="none">
                <a:solidFill>
                  <a:srgbClr val="FFC000"/>
                </a:solidFill>
                <a:latin typeface="Arial"/>
                <a:ea typeface="Arial"/>
                <a:cs typeface="Arial"/>
                <a:sym typeface="Arial"/>
              </a:rPr>
              <a:t>(Continua&gt;&gt;)</a:t>
            </a:r>
            <a:endParaRPr sz="2400" b="0" i="0" u="none" strike="noStrike" cap="none">
              <a:solidFill>
                <a:srgbClr val="FFC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309" name="Google Shape;309;p26"/>
          <p:cNvSpPr/>
          <p:nvPr/>
        </p:nvSpPr>
        <p:spPr>
          <a:xfrm>
            <a:off x="1259999" y="620688"/>
            <a:ext cx="10239715" cy="4119589"/>
          </a:xfrm>
          <a:prstGeom prst="rect">
            <a:avLst/>
          </a:prstGeom>
          <a:noFill/>
          <a:ln>
            <a:noFill/>
          </a:ln>
        </p:spPr>
        <p:txBody>
          <a:bodyPr spcFirstLastPara="1" wrap="square" lIns="91425" tIns="45700" rIns="91425" bIns="45700" anchor="t" anchorCtr="0">
            <a:spAutoFit/>
          </a:bodyPr>
          <a:lstStyle/>
          <a:p>
            <a:pPr marL="76200" marR="0" lvl="0" indent="0" algn="just" rtl="0">
              <a:lnSpc>
                <a:spcPct val="90000"/>
              </a:lnSpc>
              <a:spcBef>
                <a:spcPts val="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Che tutti noi possiamo essere felici, in salute e possiamo goderci la vita nel miglior modo possibile. </a:t>
            </a:r>
            <a:endParaRPr/>
          </a:p>
          <a:p>
            <a:pPr marL="76200" marR="0" lvl="0" indent="0" algn="just" rtl="0">
              <a:lnSpc>
                <a:spcPct val="90000"/>
              </a:lnSpc>
              <a:spcBef>
                <a:spcPts val="100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Puoi anche inviare pensieri gentili a tutte le persone di questo pianeta. Alle persone che vivono in pace o in guerra, a quelle che sono ricche o povere. Noi tutti condividiamo il desiderio di felicità e salute. </a:t>
            </a:r>
            <a:endParaRPr/>
          </a:p>
          <a:p>
            <a:pPr marL="76200" marR="0" lvl="0" indent="0" algn="just" rtl="0">
              <a:lnSpc>
                <a:spcPct val="90000"/>
              </a:lnSpc>
              <a:spcBef>
                <a:spcPts val="100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Che tutti noi possiamo essere felici, in salute e possiamo goderci la vita nel miglior modo possibile. </a:t>
            </a:r>
            <a:endParaRPr/>
          </a:p>
          <a:p>
            <a:pPr marL="76200" marR="0" lvl="0" indent="0" algn="just" rtl="0">
              <a:lnSpc>
                <a:spcPct val="90000"/>
              </a:lnSpc>
              <a:spcBef>
                <a:spcPts val="1000"/>
              </a:spcBef>
              <a:spcAft>
                <a:spcPts val="0"/>
              </a:spcAft>
              <a:buClr>
                <a:srgbClr val="000000"/>
              </a:buClr>
              <a:buSzPts val="2400"/>
              <a:buFont typeface="Arial"/>
              <a:buNone/>
            </a:pPr>
            <a:r>
              <a:rPr lang="it-IT" sz="2400" b="0" i="0" u="none" strike="noStrike" cap="none">
                <a:solidFill>
                  <a:srgbClr val="000000"/>
                </a:solidFill>
                <a:latin typeface="Arial"/>
                <a:ea typeface="Arial"/>
                <a:cs typeface="Arial"/>
                <a:sym typeface="Arial"/>
              </a:rPr>
              <a:t>Ora ritorna al tuo respiro. Porta la tua attenzione a seguire il tuo respiro meglio che puoi. Concedi a te stesso di essere semplicemente così come sei. Concedi agli altri di essere semplicemente così come sono. </a:t>
            </a:r>
            <a:r>
              <a:rPr lang="it-IT" sz="2400" b="0" i="0" u="none" strike="noStrike" cap="none">
                <a:solidFill>
                  <a:schemeClr val="dk1"/>
                </a:solidFill>
                <a:latin typeface="Calibri"/>
                <a:ea typeface="Calibri"/>
                <a:cs typeface="Calibri"/>
                <a:sym typeface="Calibri"/>
              </a:rPr>
              <a:t>	</a:t>
            </a:r>
            <a:r>
              <a:rPr lang="it-IT" sz="2000" b="0" i="0" u="none" strike="noStrike" cap="none">
                <a:solidFill>
                  <a:schemeClr val="dk1"/>
                </a:solidFill>
                <a:latin typeface="Calibri"/>
                <a:ea typeface="Calibri"/>
                <a:cs typeface="Calibri"/>
                <a:sym typeface="Calibri"/>
              </a:rPr>
              <a:t>		</a:t>
            </a:r>
            <a:r>
              <a:rPr lang="it-IT" sz="2300" b="0" i="0" u="none" strike="noStrike" cap="none">
                <a:solidFill>
                  <a:srgbClr val="FFC000"/>
                </a:solidFill>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29"/>
          <p:cNvSpPr txBox="1">
            <a:spLocks noGrp="1"/>
          </p:cNvSpPr>
          <p:nvPr>
            <p:ph type="ctrTitle"/>
          </p:nvPr>
        </p:nvSpPr>
        <p:spPr>
          <a:xfrm>
            <a:off x="220" y="-14083"/>
            <a:ext cx="12191780" cy="2044143"/>
          </a:xfrm>
          <a:prstGeom prst="rect">
            <a:avLst/>
          </a:prstGeom>
          <a:solidFill>
            <a:srgbClr val="EE6E6F"/>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8800"/>
              <a:buFont typeface="Arial"/>
              <a:buNone/>
            </a:pPr>
            <a:r>
              <a:rPr lang="it-IT" sz="8800" b="1" i="0" u="none" strike="noStrike" cap="none">
                <a:solidFill>
                  <a:schemeClr val="lt1"/>
                </a:solidFill>
                <a:latin typeface="Arial"/>
                <a:ea typeface="Arial"/>
                <a:cs typeface="Arial"/>
                <a:sym typeface="Arial"/>
              </a:rPr>
              <a:t>Grazie!</a:t>
            </a:r>
            <a:endParaRPr/>
          </a:p>
        </p:txBody>
      </p:sp>
      <p:pic>
        <p:nvPicPr>
          <p:cNvPr id="336" name="Google Shape;336;p29"/>
          <p:cNvPicPr preferRelativeResize="0"/>
          <p:nvPr/>
        </p:nvPicPr>
        <p:blipFill rotWithShape="1">
          <a:blip r:embed="rId3">
            <a:alphaModFix/>
          </a:blip>
          <a:srcRect/>
          <a:stretch/>
        </p:blipFill>
        <p:spPr>
          <a:xfrm>
            <a:off x="1223705" y="2797589"/>
            <a:ext cx="1321118" cy="874173"/>
          </a:xfrm>
          <a:prstGeom prst="rect">
            <a:avLst/>
          </a:prstGeom>
          <a:noFill/>
          <a:ln>
            <a:noFill/>
          </a:ln>
        </p:spPr>
      </p:pic>
      <p:sp>
        <p:nvSpPr>
          <p:cNvPr id="337" name="Google Shape;337;p29"/>
          <p:cNvSpPr txBox="1"/>
          <p:nvPr/>
        </p:nvSpPr>
        <p:spPr>
          <a:xfrm>
            <a:off x="2811815" y="2795050"/>
            <a:ext cx="5214027"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1200" b="1" i="0" u="none" strike="noStrike" cap="none">
                <a:solidFill>
                  <a:schemeClr val="dk1"/>
                </a:solidFill>
                <a:latin typeface="Calibri"/>
                <a:ea typeface="Calibri"/>
                <a:cs typeface="Calibri"/>
                <a:sym typeface="Calibri"/>
              </a:rPr>
              <a:t>This document is part of a project that has received funding from the European Union’s Horizon 2020 research and innovation programme under grant agreement No 754919. The information reflects only the authors´ view and the European Commission is not responsible for any use that may be made of the information it contains.</a:t>
            </a:r>
            <a:endParaRPr sz="1200" b="1" i="0" u="none" strike="noStrike" cap="none">
              <a:solidFill>
                <a:schemeClr val="dk1"/>
              </a:solidFill>
              <a:latin typeface="Calibri"/>
              <a:ea typeface="Calibri"/>
              <a:cs typeface="Calibri"/>
              <a:sym typeface="Calibri"/>
            </a:endParaRPr>
          </a:p>
        </p:txBody>
      </p:sp>
      <p:pic>
        <p:nvPicPr>
          <p:cNvPr id="338" name="Google Shape;338;p29"/>
          <p:cNvPicPr preferRelativeResize="0"/>
          <p:nvPr/>
        </p:nvPicPr>
        <p:blipFill rotWithShape="1">
          <a:blip r:embed="rId4">
            <a:alphaModFix/>
          </a:blip>
          <a:srcRect/>
          <a:stretch/>
        </p:blipFill>
        <p:spPr>
          <a:xfrm>
            <a:off x="563146" y="4490090"/>
            <a:ext cx="1321118" cy="1046164"/>
          </a:xfrm>
          <a:prstGeom prst="rect">
            <a:avLst/>
          </a:prstGeom>
          <a:noFill/>
          <a:ln>
            <a:noFill/>
          </a:ln>
        </p:spPr>
      </p:pic>
      <p:pic>
        <p:nvPicPr>
          <p:cNvPr id="339" name="Google Shape;339;p29"/>
          <p:cNvPicPr preferRelativeResize="0"/>
          <p:nvPr/>
        </p:nvPicPr>
        <p:blipFill rotWithShape="1">
          <a:blip r:embed="rId5">
            <a:alphaModFix/>
          </a:blip>
          <a:srcRect/>
          <a:stretch/>
        </p:blipFill>
        <p:spPr>
          <a:xfrm>
            <a:off x="2187943" y="4633107"/>
            <a:ext cx="2474581" cy="811448"/>
          </a:xfrm>
          <a:prstGeom prst="rect">
            <a:avLst/>
          </a:prstGeom>
          <a:noFill/>
          <a:ln>
            <a:noFill/>
          </a:ln>
        </p:spPr>
      </p:pic>
      <p:pic>
        <p:nvPicPr>
          <p:cNvPr id="340" name="Google Shape;340;p29"/>
          <p:cNvPicPr preferRelativeResize="0"/>
          <p:nvPr/>
        </p:nvPicPr>
        <p:blipFill rotWithShape="1">
          <a:blip r:embed="rId6">
            <a:alphaModFix/>
          </a:blip>
          <a:srcRect/>
          <a:stretch/>
        </p:blipFill>
        <p:spPr>
          <a:xfrm>
            <a:off x="4673776" y="5868757"/>
            <a:ext cx="4966335" cy="754380"/>
          </a:xfrm>
          <a:prstGeom prst="rect">
            <a:avLst/>
          </a:prstGeom>
          <a:noFill/>
          <a:ln>
            <a:noFill/>
          </a:ln>
        </p:spPr>
      </p:pic>
      <p:pic>
        <p:nvPicPr>
          <p:cNvPr id="341" name="Google Shape;341;p29"/>
          <p:cNvPicPr preferRelativeResize="0"/>
          <p:nvPr/>
        </p:nvPicPr>
        <p:blipFill rotWithShape="1">
          <a:blip r:embed="rId7">
            <a:alphaModFix/>
          </a:blip>
          <a:srcRect/>
          <a:stretch/>
        </p:blipFill>
        <p:spPr>
          <a:xfrm>
            <a:off x="5090545" y="4572363"/>
            <a:ext cx="2301292" cy="841825"/>
          </a:xfrm>
          <a:prstGeom prst="rect">
            <a:avLst/>
          </a:prstGeom>
          <a:noFill/>
          <a:ln>
            <a:noFill/>
          </a:ln>
        </p:spPr>
      </p:pic>
      <p:pic>
        <p:nvPicPr>
          <p:cNvPr id="342" name="Google Shape;342;p29"/>
          <p:cNvPicPr preferRelativeResize="0"/>
          <p:nvPr/>
        </p:nvPicPr>
        <p:blipFill rotWithShape="1">
          <a:blip r:embed="rId8">
            <a:alphaModFix/>
          </a:blip>
          <a:srcRect/>
          <a:stretch/>
        </p:blipFill>
        <p:spPr>
          <a:xfrm>
            <a:off x="7819858" y="4476052"/>
            <a:ext cx="4199009" cy="922108"/>
          </a:xfrm>
          <a:prstGeom prst="rect">
            <a:avLst/>
          </a:prstGeom>
          <a:noFill/>
          <a:ln>
            <a:noFill/>
          </a:ln>
        </p:spPr>
      </p:pic>
      <p:pic>
        <p:nvPicPr>
          <p:cNvPr id="343" name="Google Shape;343;p29"/>
          <p:cNvPicPr preferRelativeResize="0"/>
          <p:nvPr/>
        </p:nvPicPr>
        <p:blipFill rotWithShape="1">
          <a:blip r:embed="rId9">
            <a:alphaModFix/>
          </a:blip>
          <a:srcRect/>
          <a:stretch/>
        </p:blipFill>
        <p:spPr>
          <a:xfrm>
            <a:off x="1104860" y="5533801"/>
            <a:ext cx="2498134" cy="1083303"/>
          </a:xfrm>
          <a:prstGeom prst="rect">
            <a:avLst/>
          </a:prstGeom>
          <a:noFill/>
          <a:ln>
            <a:noFill/>
          </a:ln>
        </p:spPr>
      </p:pic>
      <p:pic>
        <p:nvPicPr>
          <p:cNvPr id="344" name="Google Shape;344;p29"/>
          <p:cNvPicPr preferRelativeResize="0"/>
          <p:nvPr/>
        </p:nvPicPr>
        <p:blipFill rotWithShape="1">
          <a:blip r:embed="rId10">
            <a:alphaModFix/>
          </a:blip>
          <a:srcRect/>
          <a:stretch/>
        </p:blipFill>
        <p:spPr>
          <a:xfrm>
            <a:off x="8734565" y="5857628"/>
            <a:ext cx="2689396" cy="637869"/>
          </a:xfrm>
          <a:prstGeom prst="rect">
            <a:avLst/>
          </a:prstGeom>
          <a:noFill/>
          <a:ln>
            <a:noFill/>
          </a:ln>
        </p:spPr>
      </p:pic>
      <p:pic>
        <p:nvPicPr>
          <p:cNvPr id="345" name="Google Shape;345;p29"/>
          <p:cNvPicPr preferRelativeResize="0"/>
          <p:nvPr/>
        </p:nvPicPr>
        <p:blipFill rotWithShape="1">
          <a:blip r:embed="rId11">
            <a:alphaModFix/>
          </a:blip>
          <a:srcRect/>
          <a:stretch/>
        </p:blipFill>
        <p:spPr>
          <a:xfrm>
            <a:off x="8292835" y="2111076"/>
            <a:ext cx="3408486" cy="2089449"/>
          </a:xfrm>
          <a:prstGeom prst="rect">
            <a:avLst/>
          </a:prstGeom>
          <a:noFill/>
          <a:ln>
            <a:noFill/>
          </a:ln>
        </p:spPr>
      </p:pic>
      <p:sp>
        <p:nvSpPr>
          <p:cNvPr id="346" name="Google Shape;346;p29"/>
          <p:cNvSpPr/>
          <p:nvPr/>
        </p:nvSpPr>
        <p:spPr>
          <a:xfrm>
            <a:off x="1384" y="2119306"/>
            <a:ext cx="33334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a:solidFill>
                  <a:srgbClr val="000000"/>
                </a:solidFill>
                <a:latin typeface="Calibri"/>
                <a:ea typeface="Calibri"/>
                <a:cs typeface="Calibri"/>
                <a:sym typeface="Calibri"/>
              </a:rPr>
              <a:t>©The UPRIGHT project. All rights reserved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125" name="Google Shape;125;p3"/>
          <p:cNvSpPr txBox="1"/>
          <p:nvPr/>
        </p:nvSpPr>
        <p:spPr>
          <a:xfrm>
            <a:off x="1285672" y="537560"/>
            <a:ext cx="10059268" cy="13344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EE6E6F"/>
              </a:buClr>
              <a:buSzPts val="4400"/>
              <a:buFont typeface="Arial"/>
              <a:buNone/>
            </a:pPr>
            <a:r>
              <a:rPr lang="it-IT" sz="4400" b="1" i="0" u="none" strike="noStrike" cap="none" dirty="0">
                <a:solidFill>
                  <a:srgbClr val="EE6E6F"/>
                </a:solidFill>
                <a:latin typeface="Arial"/>
                <a:ea typeface="Arial"/>
                <a:cs typeface="Arial"/>
                <a:sym typeface="Arial"/>
              </a:rPr>
              <a:t>Spunti di riflessione</a:t>
            </a:r>
            <a:endParaRPr sz="4400" b="1" i="0" u="none" strike="noStrike" cap="none" dirty="0">
              <a:solidFill>
                <a:srgbClr val="5592CE"/>
              </a:solidFill>
              <a:latin typeface="Arial"/>
              <a:ea typeface="Arial"/>
              <a:cs typeface="Arial"/>
              <a:sym typeface="Arial"/>
            </a:endParaRPr>
          </a:p>
        </p:txBody>
      </p:sp>
      <p:sp>
        <p:nvSpPr>
          <p:cNvPr id="126" name="Google Shape;126;p3"/>
          <p:cNvSpPr txBox="1"/>
          <p:nvPr/>
        </p:nvSpPr>
        <p:spPr>
          <a:xfrm>
            <a:off x="1260000" y="1872000"/>
            <a:ext cx="10515600" cy="4351338"/>
          </a:xfrm>
          <a:prstGeom prst="rect">
            <a:avLst/>
          </a:prstGeom>
          <a:noFill/>
          <a:ln>
            <a:noFill/>
          </a:ln>
        </p:spPr>
        <p:txBody>
          <a:bodyPr spcFirstLastPara="1" wrap="square" lIns="91425" tIns="45700" rIns="91425" bIns="45700" anchor="t" anchorCtr="0">
            <a:normAutofit/>
          </a:bodyPr>
          <a:lstStyle/>
          <a:p>
            <a:pPr marL="457200" marR="0" lvl="0" indent="-381000" algn="l" rtl="0">
              <a:lnSpc>
                <a:spcPct val="90000"/>
              </a:lnSpc>
              <a:spcBef>
                <a:spcPts val="1000"/>
              </a:spcBef>
              <a:spcAft>
                <a:spcPts val="0"/>
              </a:spcAft>
              <a:buClr>
                <a:srgbClr val="EE6E6F"/>
              </a:buClr>
              <a:buSzPts val="2400"/>
              <a:buFont typeface="Noto Sans Symbols"/>
              <a:buChar char="▪"/>
            </a:pPr>
            <a:r>
              <a:rPr lang="it-IT" sz="2400" b="0" i="0" u="none" strike="noStrike" cap="none" dirty="0">
                <a:solidFill>
                  <a:schemeClr val="dk1"/>
                </a:solidFill>
                <a:latin typeface="Arial"/>
                <a:ea typeface="Arial"/>
                <a:cs typeface="Arial"/>
                <a:sym typeface="Arial"/>
              </a:rPr>
              <a:t>Sai cosa fare per ridurre lo stress nella tua vita? </a:t>
            </a:r>
            <a:endParaRPr dirty="0"/>
          </a:p>
          <a:p>
            <a:pPr marL="457200" marR="0" lvl="0" indent="-381000" algn="l" rtl="0">
              <a:lnSpc>
                <a:spcPct val="90000"/>
              </a:lnSpc>
              <a:spcBef>
                <a:spcPts val="1000"/>
              </a:spcBef>
              <a:spcAft>
                <a:spcPts val="0"/>
              </a:spcAft>
              <a:buClr>
                <a:srgbClr val="EE6E6F"/>
              </a:buClr>
              <a:buSzPts val="2400"/>
              <a:buFont typeface="Noto Sans Symbols"/>
              <a:buChar char="▪"/>
            </a:pPr>
            <a:r>
              <a:rPr lang="it-IT" sz="2400" b="0" i="0" u="none" strike="noStrike" cap="none" dirty="0">
                <a:solidFill>
                  <a:schemeClr val="dk1"/>
                </a:solidFill>
                <a:latin typeface="Arial"/>
                <a:ea typeface="Arial"/>
                <a:cs typeface="Arial"/>
                <a:sym typeface="Arial"/>
              </a:rPr>
              <a:t>Sai cosa fare per motivarti?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132" name="Google Shape;132;p4"/>
          <p:cNvSpPr txBox="1">
            <a:spLocks noGrp="1"/>
          </p:cNvSpPr>
          <p:nvPr>
            <p:ph type="title"/>
          </p:nvPr>
        </p:nvSpPr>
        <p:spPr>
          <a:xfrm>
            <a:off x="1266568" y="592103"/>
            <a:ext cx="10092584" cy="127989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it-IT" b="1" dirty="0"/>
              <a:t>Definizione</a:t>
            </a:r>
            <a:endParaRPr b="1" dirty="0"/>
          </a:p>
        </p:txBody>
      </p:sp>
      <p:sp>
        <p:nvSpPr>
          <p:cNvPr id="133" name="Google Shape;133;p4"/>
          <p:cNvSpPr txBox="1">
            <a:spLocks noGrp="1"/>
          </p:cNvSpPr>
          <p:nvPr>
            <p:ph type="body" idx="1"/>
          </p:nvPr>
        </p:nvSpPr>
        <p:spPr>
          <a:xfrm>
            <a:off x="1260000" y="1872000"/>
            <a:ext cx="10099152" cy="2997160"/>
          </a:xfrm>
          <a:prstGeom prst="rect">
            <a:avLst/>
          </a:prstGeom>
          <a:noFill/>
          <a:ln>
            <a:noFill/>
          </a:ln>
        </p:spPr>
        <p:txBody>
          <a:bodyPr spcFirstLastPara="1" wrap="square" lIns="91425" tIns="45700" rIns="91425" bIns="45700" anchor="t" anchorCtr="0">
            <a:noAutofit/>
          </a:bodyPr>
          <a:lstStyle/>
          <a:p>
            <a:pPr marL="76200" lvl="0" indent="0" algn="ctr">
              <a:buNone/>
            </a:pPr>
            <a:endParaRPr lang="it-IT" dirty="0"/>
          </a:p>
          <a:p>
            <a:pPr marL="76200" lvl="0" indent="0" algn="ctr">
              <a:buNone/>
            </a:pPr>
            <a:r>
              <a:rPr lang="it-IT" i="1" dirty="0"/>
              <a:t>Auto-gestione significa</a:t>
            </a:r>
          </a:p>
          <a:p>
            <a:pPr marL="76200" lvl="0" indent="0" algn="ctr">
              <a:buNone/>
            </a:pPr>
            <a:endParaRPr lang="it-IT" dirty="0"/>
          </a:p>
          <a:p>
            <a:pPr marL="76200" lvl="0" indent="0" algn="ctr">
              <a:buNone/>
            </a:pPr>
            <a:r>
              <a:rPr lang="it-IT" dirty="0"/>
              <a:t>Essere in grado di padroneggiare o affrontare i problemi </a:t>
            </a:r>
          </a:p>
          <a:p>
            <a:pPr marL="76200" lvl="0" indent="0" algn="ctr">
              <a:buNone/>
            </a:pPr>
            <a:r>
              <a:rPr lang="it-IT" dirty="0"/>
              <a:t> e non rimandarli agli altri.</a:t>
            </a:r>
            <a:endParaRPr sz="1600" b="0" i="0" u="none" strike="noStrike" cap="none" dirty="0">
              <a:solidFill>
                <a:schemeClr val="dk1"/>
              </a:solidFill>
            </a:endParaRPr>
          </a:p>
        </p:txBody>
      </p:sp>
      <p:sp>
        <p:nvSpPr>
          <p:cNvPr id="134" name="Google Shape;134;p4"/>
          <p:cNvSpPr/>
          <p:nvPr/>
        </p:nvSpPr>
        <p:spPr>
          <a:xfrm>
            <a:off x="1266567" y="1872000"/>
            <a:ext cx="10086017" cy="2997160"/>
          </a:xfrm>
          <a:prstGeom prst="rect">
            <a:avLst/>
          </a:prstGeom>
          <a:noFill/>
          <a:ln w="25400" cap="flat" cmpd="sng">
            <a:solidFill>
              <a:srgbClr val="EE6E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1192427" y="820431"/>
            <a:ext cx="9767436" cy="105156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4400"/>
              <a:buFont typeface="Arial"/>
              <a:buNone/>
            </a:pPr>
            <a:r>
              <a:rPr lang="it-IT" sz="3600" b="1">
                <a:latin typeface="Arial"/>
                <a:ea typeface="Arial"/>
                <a:cs typeface="Arial"/>
                <a:sym typeface="Arial"/>
              </a:rPr>
              <a:t>Questa abilità è utile, ad esempio, quando...</a:t>
            </a:r>
            <a:endParaRPr/>
          </a:p>
        </p:txBody>
      </p:sp>
      <p:sp>
        <p:nvSpPr>
          <p:cNvPr id="118" name="Google Shape;118;p2"/>
          <p:cNvSpPr txBox="1"/>
          <p:nvPr/>
        </p:nvSpPr>
        <p:spPr>
          <a:xfrm>
            <a:off x="1260000" y="1872000"/>
            <a:ext cx="9693296" cy="4351338"/>
          </a:xfrm>
          <a:prstGeom prst="rect">
            <a:avLst/>
          </a:prstGeom>
          <a:noFill/>
          <a:ln>
            <a:noFill/>
          </a:ln>
        </p:spPr>
        <p:txBody>
          <a:bodyPr spcFirstLastPara="1" wrap="square" lIns="91425" tIns="45700" rIns="91425" bIns="45700" anchor="t" anchorCtr="0">
            <a:noAutofit/>
          </a:bodyPr>
          <a:lstStyle/>
          <a:p>
            <a:pPr marL="457200" marR="0" lvl="0" indent="-381000" rtl="0">
              <a:lnSpc>
                <a:spcPct val="90000"/>
              </a:lnSpc>
              <a:spcBef>
                <a:spcPts val="1000"/>
              </a:spcBef>
              <a:spcAft>
                <a:spcPts val="0"/>
              </a:spcAft>
              <a:buClr>
                <a:srgbClr val="EE6E6F"/>
              </a:buClr>
              <a:buSzPts val="2400"/>
              <a:buFont typeface="Noto Sans Symbols"/>
              <a:buChar char="▪"/>
            </a:pPr>
            <a:r>
              <a:rPr lang="it-IT" sz="2400" b="0" i="1" u="none" strike="noStrike" cap="none" dirty="0">
                <a:solidFill>
                  <a:srgbClr val="000000"/>
                </a:solidFill>
                <a:latin typeface="Arial"/>
                <a:ea typeface="Arial"/>
                <a:cs typeface="Arial"/>
                <a:sym typeface="Arial"/>
              </a:rPr>
              <a:t>“</a:t>
            </a:r>
            <a:r>
              <a:rPr lang="it-IT" sz="2400" b="0" i="1" u="none" strike="noStrike" cap="none" dirty="0">
                <a:solidFill>
                  <a:schemeClr val="dk1"/>
                </a:solidFill>
                <a:latin typeface="Arial"/>
                <a:ea typeface="Arial"/>
                <a:cs typeface="Arial"/>
                <a:sym typeface="Arial"/>
              </a:rPr>
              <a:t>Quando stai giocando una partita di calcio e hai trattenuto le tue emozioni per troppo tempo e, improvvisamente ti senti irascibile, e scoppi con una brutta risposta che poi ti pentirai di aver detto e ti senti insoddisfatto</a:t>
            </a:r>
            <a:r>
              <a:rPr lang="it-IT" sz="2400" b="0" i="1" u="none" strike="noStrike" cap="none" dirty="0">
                <a:solidFill>
                  <a:srgbClr val="000000"/>
                </a:solidFill>
                <a:latin typeface="Arial"/>
                <a:ea typeface="Arial"/>
                <a:cs typeface="Arial"/>
                <a:sym typeface="Arial"/>
              </a:rPr>
              <a:t>.”</a:t>
            </a:r>
            <a:endParaRPr sz="2400" b="0" i="0" u="none" strike="noStrike" cap="none" dirty="0">
              <a:solidFill>
                <a:srgbClr val="000000"/>
              </a:solidFill>
              <a:latin typeface="Arial"/>
              <a:ea typeface="Arial"/>
              <a:cs typeface="Arial"/>
              <a:sym typeface="Arial"/>
            </a:endParaRPr>
          </a:p>
          <a:p>
            <a:pPr marL="457200" marR="0" lvl="0" indent="-381000" rtl="0">
              <a:lnSpc>
                <a:spcPct val="90000"/>
              </a:lnSpc>
              <a:spcBef>
                <a:spcPts val="3400"/>
              </a:spcBef>
              <a:spcAft>
                <a:spcPts val="0"/>
              </a:spcAft>
              <a:buClr>
                <a:srgbClr val="EE6E6F"/>
              </a:buClr>
              <a:buSzPts val="2400"/>
              <a:buFont typeface="Noto Sans Symbols"/>
              <a:buChar char="▪"/>
            </a:pPr>
            <a:r>
              <a:rPr lang="it-IT" sz="2400" b="0" i="1" u="none" strike="noStrike" cap="none" dirty="0">
                <a:solidFill>
                  <a:srgbClr val="000000"/>
                </a:solidFill>
                <a:latin typeface="Arial"/>
                <a:ea typeface="Arial"/>
                <a:cs typeface="Arial"/>
                <a:sym typeface="Arial"/>
              </a:rPr>
              <a:t>“</a:t>
            </a:r>
            <a:r>
              <a:rPr lang="it-IT" sz="2400" b="0" i="1" u="none" strike="noStrike" cap="none" dirty="0">
                <a:solidFill>
                  <a:schemeClr val="dk1"/>
                </a:solidFill>
                <a:latin typeface="Arial"/>
                <a:ea typeface="Arial"/>
                <a:cs typeface="Arial"/>
                <a:sym typeface="Arial"/>
              </a:rPr>
              <a:t>Quando si hanno dolori di stomaco dovuti alle emozioni.</a:t>
            </a:r>
            <a:r>
              <a:rPr lang="it-IT" sz="2400" b="0" i="1" u="none" strike="noStrike" cap="none" dirty="0">
                <a:solidFill>
                  <a:srgbClr val="000000"/>
                </a:solidFill>
                <a:latin typeface="Arial"/>
                <a:ea typeface="Arial"/>
                <a:cs typeface="Arial"/>
                <a:sym typeface="Arial"/>
              </a:rPr>
              <a:t>”</a:t>
            </a:r>
            <a:endParaRPr dirty="0"/>
          </a:p>
          <a:p>
            <a:pPr marL="457200" marR="0" lvl="0" indent="-381000" rtl="0">
              <a:lnSpc>
                <a:spcPct val="90000"/>
              </a:lnSpc>
              <a:spcBef>
                <a:spcPts val="3400"/>
              </a:spcBef>
              <a:spcAft>
                <a:spcPts val="2400"/>
              </a:spcAft>
              <a:buClr>
                <a:srgbClr val="EE6E6F"/>
              </a:buClr>
              <a:buSzPts val="2400"/>
              <a:buFont typeface="Noto Sans Symbols"/>
              <a:buChar char="▪"/>
            </a:pPr>
            <a:r>
              <a:rPr lang="it-IT" sz="2400" b="0" i="1" u="none" strike="noStrike" cap="none" dirty="0">
                <a:solidFill>
                  <a:srgbClr val="000000"/>
                </a:solidFill>
                <a:latin typeface="Arial"/>
                <a:ea typeface="Arial"/>
                <a:cs typeface="Arial"/>
                <a:sym typeface="Arial"/>
              </a:rPr>
              <a:t>“</a:t>
            </a:r>
            <a:r>
              <a:rPr lang="it-IT" sz="2400" b="0" i="1" u="none" strike="noStrike" cap="none" dirty="0">
                <a:solidFill>
                  <a:schemeClr val="dk1"/>
                </a:solidFill>
                <a:latin typeface="Arial"/>
                <a:ea typeface="Arial"/>
                <a:cs typeface="Arial"/>
                <a:sym typeface="Arial"/>
              </a:rPr>
              <a:t>Quando dovresti fare i compiti, ma vorresti fare qualcos'altro come giocare con gli amici o guardare Netflix .</a:t>
            </a:r>
            <a:r>
              <a:rPr lang="it-IT" sz="2400" b="0" i="1"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sp>
        <p:nvSpPr>
          <p:cNvPr id="119" name="Google Shape;119;p2"/>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extLst>
      <p:ext uri="{BB962C8B-B14F-4D97-AF65-F5344CB8AC3E}">
        <p14:creationId xmlns:p14="http://schemas.microsoft.com/office/powerpoint/2010/main" val="353930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989810" y="257694"/>
            <a:ext cx="10722813" cy="144311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E6E6F"/>
              </a:buClr>
              <a:buSzPts val="4400"/>
              <a:buFont typeface="Arial"/>
              <a:buNone/>
            </a:pPr>
            <a:r>
              <a:rPr lang="it-IT" b="1"/>
              <a:t>La motivazione lungo un continuum: da estrinseca ad intrinseca</a:t>
            </a:r>
            <a:endParaRPr b="1"/>
          </a:p>
        </p:txBody>
      </p:sp>
      <p:pic>
        <p:nvPicPr>
          <p:cNvPr id="149" name="Google Shape;149;p6"/>
          <p:cNvPicPr preferRelativeResize="0"/>
          <p:nvPr/>
        </p:nvPicPr>
        <p:blipFill rotWithShape="1">
          <a:blip r:embed="rId3">
            <a:alphaModFix/>
          </a:blip>
          <a:srcRect l="6953" t="35433" r="41861" b="16267"/>
          <a:stretch/>
        </p:blipFill>
        <p:spPr>
          <a:xfrm>
            <a:off x="1935247" y="1806230"/>
            <a:ext cx="8831938" cy="4687721"/>
          </a:xfrm>
          <a:prstGeom prst="rect">
            <a:avLst/>
          </a:prstGeom>
          <a:noFill/>
          <a:ln>
            <a:noFill/>
          </a:ln>
        </p:spPr>
      </p:pic>
      <p:sp>
        <p:nvSpPr>
          <p:cNvPr id="150" name="Google Shape;150;p6"/>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p:nvPr/>
        </p:nvSpPr>
        <p:spPr>
          <a:xfrm>
            <a:off x="1260000" y="1872000"/>
            <a:ext cx="4836000"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it-IT" sz="2400" b="0" i="0" u="none" strike="noStrike" cap="none" dirty="0">
                <a:solidFill>
                  <a:srgbClr val="000000"/>
                </a:solidFill>
                <a:latin typeface="Arial"/>
                <a:ea typeface="Arial"/>
                <a:cs typeface="Arial"/>
                <a:sym typeface="Arial"/>
              </a:rPr>
              <a:t>E’ stato dimostrato che il coinvolgimento degli studenti diminuisce da quando inizia la scuola fino alla fine della scuola e, allo stesso tempo, verso la fine della scuola la noia aumenta.</a:t>
            </a:r>
            <a:endParaRPr sz="2400" b="0" i="0" u="none" strike="noStrike" cap="none" dirty="0">
              <a:solidFill>
                <a:srgbClr val="000000"/>
              </a:solidFill>
              <a:latin typeface="Arial"/>
              <a:ea typeface="Arial"/>
              <a:cs typeface="Arial"/>
              <a:sym typeface="Arial"/>
            </a:endParaRPr>
          </a:p>
        </p:txBody>
      </p:sp>
      <p:sp>
        <p:nvSpPr>
          <p:cNvPr id="156" name="Google Shape;156;p7"/>
          <p:cNvSpPr txBox="1"/>
          <p:nvPr/>
        </p:nvSpPr>
        <p:spPr>
          <a:xfrm>
            <a:off x="989810" y="548680"/>
            <a:ext cx="10722813" cy="13233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it-IT" sz="4400" b="1" i="0" u="none" strike="noStrike" cap="none">
                <a:solidFill>
                  <a:srgbClr val="EE6E6F"/>
                </a:solidFill>
                <a:latin typeface="Arial"/>
                <a:ea typeface="Arial"/>
                <a:cs typeface="Arial"/>
                <a:sym typeface="Arial"/>
              </a:rPr>
              <a:t>Il coinvolgimento degli studenti</a:t>
            </a:r>
            <a:endParaRPr sz="4400" b="1" i="0" u="none" strike="noStrike" cap="none">
              <a:solidFill>
                <a:srgbClr val="EE6E6F"/>
              </a:solidFill>
              <a:latin typeface="Arial"/>
              <a:ea typeface="Arial"/>
              <a:cs typeface="Arial"/>
              <a:sym typeface="Arial"/>
            </a:endParaRPr>
          </a:p>
        </p:txBody>
      </p:sp>
      <p:sp>
        <p:nvSpPr>
          <p:cNvPr id="158" name="Google Shape;158;p7"/>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pic>
        <p:nvPicPr>
          <p:cNvPr id="2" name="Immagine 1">
            <a:extLst>
              <a:ext uri="{FF2B5EF4-FFF2-40B4-BE49-F238E27FC236}">
                <a16:creationId xmlns:a16="http://schemas.microsoft.com/office/drawing/2014/main" id="{20F165D3-5F23-4BAC-B607-7DD5F9E19AAF}"/>
              </a:ext>
            </a:extLst>
          </p:cNvPr>
          <p:cNvPicPr>
            <a:picLocks noChangeAspect="1"/>
          </p:cNvPicPr>
          <p:nvPr/>
        </p:nvPicPr>
        <p:blipFill rotWithShape="1">
          <a:blip r:embed="rId3"/>
          <a:srcRect l="26475" t="55600" r="50000" b="14133"/>
          <a:stretch/>
        </p:blipFill>
        <p:spPr>
          <a:xfrm>
            <a:off x="6096000" y="1872000"/>
            <a:ext cx="5352288" cy="38734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p:nvPr/>
        </p:nvSpPr>
        <p:spPr>
          <a:xfrm>
            <a:off x="7023211" y="1872000"/>
            <a:ext cx="483600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2400" b="0" i="0" u="none" strike="noStrike" cap="none" dirty="0">
                <a:solidFill>
                  <a:srgbClr val="000000"/>
                </a:solidFill>
                <a:latin typeface="Arial"/>
                <a:ea typeface="Arial"/>
                <a:cs typeface="Arial"/>
                <a:sym typeface="Arial"/>
              </a:rPr>
              <a:t>Molti adolescenti si sentono stressati durante l’adolescenza e il loro benessere e capacità di apprendimento diminuiscono </a:t>
            </a:r>
            <a:r>
              <a:rPr lang="it-IT" b="0" i="0" u="none" strike="noStrike" cap="none" dirty="0">
                <a:solidFill>
                  <a:srgbClr val="000000"/>
                </a:solidFill>
                <a:latin typeface="Arial"/>
                <a:ea typeface="Arial"/>
                <a:cs typeface="Arial"/>
                <a:sym typeface="Arial"/>
              </a:rPr>
              <a:t>(www.cdc.gov) </a:t>
            </a:r>
            <a:endParaRPr b="0" i="0" u="none" strike="noStrike" cap="none" dirty="0">
              <a:solidFill>
                <a:srgbClr val="000000"/>
              </a:solidFill>
              <a:latin typeface="Arial"/>
              <a:ea typeface="Arial"/>
              <a:cs typeface="Arial"/>
              <a:sym typeface="Arial"/>
            </a:endParaRPr>
          </a:p>
        </p:txBody>
      </p:sp>
      <p:sp>
        <p:nvSpPr>
          <p:cNvPr id="164" name="Google Shape;164;p8"/>
          <p:cNvSpPr txBox="1"/>
          <p:nvPr/>
        </p:nvSpPr>
        <p:spPr>
          <a:xfrm>
            <a:off x="1055440" y="476672"/>
            <a:ext cx="10866830" cy="1395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it-IT" sz="4400" b="1" i="0" u="none" strike="noStrike" cap="none">
                <a:solidFill>
                  <a:srgbClr val="EE6E6F"/>
                </a:solidFill>
                <a:latin typeface="Arial"/>
                <a:ea typeface="Arial"/>
                <a:cs typeface="Arial"/>
                <a:sym typeface="Arial"/>
              </a:rPr>
              <a:t>Stress degli studenti e preoccupazione riguardo allo stress</a:t>
            </a:r>
            <a:endParaRPr sz="4400" b="1" i="0" u="none" strike="noStrike" cap="none">
              <a:solidFill>
                <a:srgbClr val="EE6E6F"/>
              </a:solidFill>
              <a:latin typeface="Arial"/>
              <a:ea typeface="Arial"/>
              <a:cs typeface="Arial"/>
              <a:sym typeface="Arial"/>
            </a:endParaRPr>
          </a:p>
        </p:txBody>
      </p:sp>
      <p:pic>
        <p:nvPicPr>
          <p:cNvPr id="165" name="Google Shape;165;p8"/>
          <p:cNvPicPr preferRelativeResize="0"/>
          <p:nvPr/>
        </p:nvPicPr>
        <p:blipFill rotWithShape="1">
          <a:blip r:embed="rId3">
            <a:alphaModFix/>
          </a:blip>
          <a:srcRect l="19289" t="27599" r="49212" b="25500"/>
          <a:stretch/>
        </p:blipFill>
        <p:spPr>
          <a:xfrm>
            <a:off x="1260000" y="1872000"/>
            <a:ext cx="5760640" cy="4824536"/>
          </a:xfrm>
          <a:prstGeom prst="rect">
            <a:avLst/>
          </a:prstGeom>
          <a:noFill/>
          <a:ln>
            <a:noFill/>
          </a:ln>
        </p:spPr>
      </p:pic>
      <p:sp>
        <p:nvSpPr>
          <p:cNvPr id="166" name="Google Shape;166;p8"/>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p:nvPr/>
        </p:nvSpPr>
        <p:spPr>
          <a:xfrm>
            <a:off x="642383" y="6493951"/>
            <a:ext cx="6755479"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1" i="0" u="none" strike="noStrike" cap="none">
                <a:solidFill>
                  <a:srgbClr val="EE6E6F"/>
                </a:solidFill>
                <a:latin typeface="Arial"/>
                <a:ea typeface="Arial"/>
                <a:cs typeface="Arial"/>
                <a:sym typeface="Arial"/>
              </a:rPr>
              <a:t>COMPETENZE SOCIO EMOTIVE </a:t>
            </a:r>
            <a:r>
              <a:rPr lang="it-IT" sz="1600" b="1" i="0" u="none" strike="noStrike" cap="none">
                <a:solidFill>
                  <a:srgbClr val="7F7F7F"/>
                </a:solidFill>
                <a:latin typeface="Arial"/>
                <a:ea typeface="Arial"/>
                <a:cs typeface="Arial"/>
                <a:sym typeface="Arial"/>
              </a:rPr>
              <a:t>/ Auto-gestione</a:t>
            </a:r>
            <a:endParaRPr/>
          </a:p>
        </p:txBody>
      </p:sp>
      <p:sp>
        <p:nvSpPr>
          <p:cNvPr id="140" name="Google Shape;140;p5"/>
          <p:cNvSpPr txBox="1"/>
          <p:nvPr/>
        </p:nvSpPr>
        <p:spPr>
          <a:xfrm>
            <a:off x="1260000" y="1872000"/>
            <a:ext cx="10515600" cy="862056"/>
          </a:xfrm>
          <a:prstGeom prst="rect">
            <a:avLst/>
          </a:prstGeom>
          <a:noFill/>
          <a:ln>
            <a:noFill/>
          </a:ln>
        </p:spPr>
        <p:txBody>
          <a:bodyPr spcFirstLastPara="1" wrap="square" lIns="91425" tIns="45700" rIns="91425" bIns="45700" anchor="t" anchorCtr="0">
            <a:normAutofit/>
          </a:bodyPr>
          <a:lstStyle/>
          <a:p>
            <a:pPr marL="571500" marR="0" lvl="0" indent="-571500" algn="l" rtl="0">
              <a:lnSpc>
                <a:spcPct val="90000"/>
              </a:lnSpc>
              <a:spcBef>
                <a:spcPts val="1000"/>
              </a:spcBef>
              <a:spcAft>
                <a:spcPts val="0"/>
              </a:spcAft>
              <a:buClr>
                <a:srgbClr val="EE6E6F"/>
              </a:buClr>
              <a:buSzPts val="2400"/>
              <a:buFont typeface="Wingdings" panose="05000000000000000000" pitchFamily="2" charset="2"/>
              <a:buChar char="§"/>
            </a:pPr>
            <a:r>
              <a:rPr lang="it-IT" sz="3600" u="sng" dirty="0">
                <a:solidFill>
                  <a:schemeClr val="hlink"/>
                </a:solidFill>
                <a:hlinkClick r:id="rId3"/>
              </a:rPr>
              <a:t>https://youtu.be/vSG-5XHyUXA</a:t>
            </a:r>
            <a:r>
              <a:rPr lang="it-IT" sz="3600" b="0" i="0" u="none" strike="noStrike" cap="none" dirty="0">
                <a:solidFill>
                  <a:srgbClr val="000000"/>
                </a:solidFill>
                <a:latin typeface="Arial"/>
                <a:ea typeface="Arial"/>
                <a:cs typeface="Arial"/>
                <a:sym typeface="Arial"/>
              </a:rPr>
              <a:t>   </a:t>
            </a:r>
            <a:endParaRPr dirty="0"/>
          </a:p>
          <a:p>
            <a:pPr marL="0" marR="0" lvl="0" indent="0" algn="l" rtl="0">
              <a:lnSpc>
                <a:spcPct val="90000"/>
              </a:lnSpc>
              <a:spcBef>
                <a:spcPts val="1000"/>
              </a:spcBef>
              <a:spcAft>
                <a:spcPts val="0"/>
              </a:spcAft>
              <a:buClr>
                <a:srgbClr val="8ACCCA"/>
              </a:buClr>
              <a:buSzPts val="2400"/>
              <a:buFont typeface="Noto Sans Symbols"/>
              <a:buNone/>
            </a:pPr>
            <a:endParaRPr dirty="0"/>
          </a:p>
          <a:p>
            <a:pPr marL="0" marR="0" lvl="0" indent="0" algn="l" rtl="0">
              <a:lnSpc>
                <a:spcPct val="90000"/>
              </a:lnSpc>
              <a:spcBef>
                <a:spcPts val="1000"/>
              </a:spcBef>
              <a:spcAft>
                <a:spcPts val="0"/>
              </a:spcAft>
              <a:buClr>
                <a:srgbClr val="8ACCCA"/>
              </a:buClr>
              <a:buSzPts val="2400"/>
              <a:buFont typeface="Noto Sans Symbols"/>
              <a:buNone/>
            </a:pPr>
            <a:endParaRPr sz="3600" b="0" i="0" u="none" strike="noStrike" cap="none" dirty="0">
              <a:solidFill>
                <a:srgbClr val="000000"/>
              </a:solidFill>
              <a:latin typeface="Helvetica Neue"/>
              <a:ea typeface="Helvetica Neue"/>
              <a:cs typeface="Helvetica Neue"/>
              <a:sym typeface="Helvetica Neue"/>
            </a:endParaRPr>
          </a:p>
        </p:txBody>
      </p:sp>
      <p:sp>
        <p:nvSpPr>
          <p:cNvPr id="141" name="Google Shape;141;p5"/>
          <p:cNvSpPr txBox="1">
            <a:spLocks noGrp="1"/>
          </p:cNvSpPr>
          <p:nvPr>
            <p:ph type="title"/>
          </p:nvPr>
        </p:nvSpPr>
        <p:spPr>
          <a:xfrm>
            <a:off x="1285672" y="634662"/>
            <a:ext cx="10059268" cy="123733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EE6E6F"/>
              </a:buClr>
              <a:buSzPts val="4400"/>
              <a:buFont typeface="Arial"/>
              <a:buNone/>
            </a:pPr>
            <a:r>
              <a:rPr lang="it-IT" b="1" dirty="0">
                <a:latin typeface="Arial"/>
                <a:ea typeface="Arial"/>
                <a:cs typeface="Arial"/>
                <a:sym typeface="Arial"/>
              </a:rPr>
              <a:t>UPRIGHT video: auto-gestione</a:t>
            </a:r>
            <a:endParaRPr b="1" dirty="0">
              <a:solidFill>
                <a:srgbClr val="5592CE"/>
              </a:solidFill>
              <a:latin typeface="Arial"/>
              <a:ea typeface="Arial"/>
              <a:cs typeface="Arial"/>
              <a:sym typeface="Arial"/>
            </a:endParaRPr>
          </a:p>
        </p:txBody>
      </p:sp>
      <p:pic>
        <p:nvPicPr>
          <p:cNvPr id="143" name="Google Shape;143;p5"/>
          <p:cNvPicPr preferRelativeResize="0"/>
          <p:nvPr/>
        </p:nvPicPr>
        <p:blipFill rotWithShape="1">
          <a:blip r:embed="rId4">
            <a:alphaModFix/>
          </a:blip>
          <a:srcRect/>
          <a:stretch/>
        </p:blipFill>
        <p:spPr>
          <a:xfrm>
            <a:off x="8989785" y="1979480"/>
            <a:ext cx="1872000" cy="1872000"/>
          </a:xfrm>
          <a:prstGeom prst="rect">
            <a:avLst/>
          </a:prstGeom>
          <a:noFill/>
          <a:ln>
            <a:noFill/>
          </a:ln>
        </p:spPr>
      </p:pic>
      <p:pic>
        <p:nvPicPr>
          <p:cNvPr id="7" name="Billede 3">
            <a:extLst>
              <a:ext uri="{FF2B5EF4-FFF2-40B4-BE49-F238E27FC236}">
                <a16:creationId xmlns:a16="http://schemas.microsoft.com/office/drawing/2014/main" id="{58D8BCC6-445B-4F35-B37D-129B5B725BC7}"/>
              </a:ext>
            </a:extLst>
          </p:cNvPr>
          <p:cNvPicPr>
            <a:picLocks noChangeAspect="1"/>
          </p:cNvPicPr>
          <p:nvPr/>
        </p:nvPicPr>
        <p:blipFill rotWithShape="1">
          <a:blip r:embed="rId5"/>
          <a:srcRect l="6760" t="62118" r="41598" b="10973"/>
          <a:stretch/>
        </p:blipFill>
        <p:spPr>
          <a:xfrm>
            <a:off x="1920240" y="2826423"/>
            <a:ext cx="6318504" cy="3703951"/>
          </a:xfrm>
          <a:prstGeom prst="rect">
            <a:avLst/>
          </a:prstGeom>
        </p:spPr>
      </p:pic>
    </p:spTree>
  </p:cSld>
  <p:clrMapOvr>
    <a:masterClrMapping/>
  </p:clrMapOvr>
</p:sld>
</file>

<file path=ppt/theme/theme1.xml><?xml version="1.0" encoding="utf-8"?>
<a:theme xmlns:a="http://schemas.openxmlformats.org/drawingml/2006/main" name="4-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2115</Words>
  <Application>Microsoft Office PowerPoint</Application>
  <PresentationFormat>Widescreen</PresentationFormat>
  <Paragraphs>132</Paragraphs>
  <Slides>24</Slides>
  <Notes>24</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24</vt:i4>
      </vt:variant>
    </vt:vector>
  </HeadingPairs>
  <TitlesOfParts>
    <vt:vector size="32" baseType="lpstr">
      <vt:lpstr>Arial</vt:lpstr>
      <vt:lpstr>Calibri</vt:lpstr>
      <vt:lpstr>Helvetica Neue</vt:lpstr>
      <vt:lpstr>Wingdings</vt:lpstr>
      <vt:lpstr>Noto Sans Symbols</vt:lpstr>
      <vt:lpstr>Rotis SemiSans Std</vt:lpstr>
      <vt:lpstr>4-Tema</vt:lpstr>
      <vt:lpstr>2_Diseño personalizado</vt:lpstr>
      <vt:lpstr>Presentazione standard di PowerPoint</vt:lpstr>
      <vt:lpstr>Panoramica generale</vt:lpstr>
      <vt:lpstr>Presentazione standard di PowerPoint</vt:lpstr>
      <vt:lpstr>Definizione</vt:lpstr>
      <vt:lpstr>Questa abilità è utile, ad esempio, quando...</vt:lpstr>
      <vt:lpstr>La motivazione lungo un continuum: da estrinseca ad intrinseca</vt:lpstr>
      <vt:lpstr>Presentazione standard di PowerPoint</vt:lpstr>
      <vt:lpstr>Presentazione standard di PowerPoint</vt:lpstr>
      <vt:lpstr>UPRIGHT video: auto-gestione</vt:lpstr>
      <vt:lpstr>Presentazione standard di PowerPoint</vt:lpstr>
      <vt:lpstr>Presentazione standard di PowerPoint</vt:lpstr>
      <vt:lpstr>Presentazione standard di PowerPoint</vt:lpstr>
      <vt:lpstr>Presentazione standard di PowerPoint</vt:lpstr>
      <vt:lpstr>Argomento da poter discutere in famiglia</vt:lpstr>
      <vt:lpstr>La mia motivazione (1)</vt:lpstr>
      <vt:lpstr>La mia motivazione (2)</vt:lpstr>
      <vt:lpstr>La mia motivazione (3)</vt:lpstr>
      <vt:lpstr>La mia motivazione (4)</vt:lpstr>
      <vt:lpstr>Piano B (1)</vt:lpstr>
      <vt:lpstr>Piano B (2)</vt:lpstr>
      <vt:lpstr>Esercizio mindfulness: Meditazione heartfulness</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CARLOTA LAS HAYAS RODRIGUEZ</dc:creator>
  <cp:lastModifiedBy>Silvia Rizzi</cp:lastModifiedBy>
  <cp:revision>9</cp:revision>
  <dcterms:modified xsi:type="dcterms:W3CDTF">2021-12-30T10:49:46Z</dcterms:modified>
</cp:coreProperties>
</file>