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  <p:sldMasterId id="2147483661" r:id="rId3"/>
    <p:sldMasterId id="214748366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8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0" r:id="rId17"/>
    <p:sldId id="287" r:id="rId18"/>
    <p:sldId id="288" r:id="rId19"/>
    <p:sldId id="289" r:id="rId20"/>
    <p:sldId id="280" r:id="rId21"/>
    <p:sldId id="281" r:id="rId22"/>
    <p:sldId id="282" r:id="rId23"/>
    <p:sldId id="285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Neue" panose="02000503040000090004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4" roundtripDataSignature="AMtx7mjnp2UFzl62nuYujr8KxonxCjUg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9" autoAdjust="0"/>
  </p:normalViewPr>
  <p:slideViewPr>
    <p:cSldViewPr snapToGrid="0">
      <p:cViewPr varScale="1">
        <p:scale>
          <a:sx n="58" d="100"/>
          <a:sy n="58" d="100"/>
        </p:scale>
        <p:origin x="78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In questa slide trovi una storia, un dilemma, da discutere con i tuoi figli/figlie per migliorare la consapevolezza sociale</a:t>
            </a:r>
            <a:endParaRPr dirty="0"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Qui ti proponiamo un esercizio per allenare la consapevolezza sociale</a:t>
            </a:r>
            <a:endParaRPr dirty="0"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Parliamo ancora di empatia, qui troverai un altro esercizio da fare in famiglia</a:t>
            </a:r>
            <a:endParaRPr dirty="0"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2" name="Google Shape;3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173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Empatia: capacità di sentire e  comprendere le esperienze delle altre persone dal loro punto di vista. Mettersi nei panni degli altri.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Intelligenza interpersonale: sensibilità agli stati d’animo, ai sentimenti e alle motivazioni degli altri (Gardner, 1995)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Intelligenza emotiva: capacità di riconoscere le proprie emozioni e quelle degli altri, cercare di riconoscere I diversi sentimenti ed etichettarli in modo appropriato.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L’intelligenza emotiva è la capacità di riconoscere le proprie emozioni e quelle degli altri. Dovresti cercare di riconoscere i diversi sentimenti ed etichettarli in modo appropriato, utilizzando le informazioni emotive per guidare il tuo pensiero e comportamento, e regolare le tue emozioni per adattarti ai diversi contesti o per raggiungere i tuoi obiettivi (Coleman &amp; Andrew, 2008).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Interpretare la comunicazione non verbale.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Interessarsi alle altre persone e ai loro pensieri.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Essere disposti a conoscere e capire gli altri.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Essere consapevoli del proprio atteggiamento. 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Elementi essenziali: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Ricorda che le tue emozioni e quelle delle altre persone sono diverse.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Sii consapevole che l’empatia è un’abilità che può essere praticata.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L’empatia è diversa dalla simpatia.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strategia per migliorare la tua consapevolezza sociale è l’ascolto attivo (Rogers, 1951). Vedi anche il capitolo sulle strategie di comunicazione </a:t>
            </a: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2493963" y="1351170"/>
            <a:ext cx="6828941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5200"/>
              <a:buFont typeface="Noto Sans Symbols"/>
              <a:buNone/>
              <a:defRPr sz="52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>
            <a:spLocks noGrp="1"/>
          </p:cNvSpPr>
          <p:nvPr>
            <p:ph type="title"/>
          </p:nvPr>
        </p:nvSpPr>
        <p:spPr>
          <a:xfrm>
            <a:off x="989811" y="257694"/>
            <a:ext cx="105156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>
            <a:off x="1048001" y="17779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8"/>
          <p:cNvSpPr txBox="1">
            <a:spLocks noGrp="1"/>
          </p:cNvSpPr>
          <p:nvPr>
            <p:ph type="body" idx="1"/>
          </p:nvPr>
        </p:nvSpPr>
        <p:spPr>
          <a:xfrm>
            <a:off x="2493963" y="1351170"/>
            <a:ext cx="6828941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5200"/>
              <a:buFont typeface="Noto Sans Symbols"/>
              <a:buNone/>
              <a:defRPr sz="52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5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0"/>
          <p:cNvSpPr txBox="1">
            <a:spLocks noGrp="1"/>
          </p:cNvSpPr>
          <p:nvPr>
            <p:ph type="ctrTitle"/>
          </p:nvPr>
        </p:nvSpPr>
        <p:spPr>
          <a:xfrm>
            <a:off x="1006641" y="397794"/>
            <a:ext cx="10844463" cy="102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60"/>
          <p:cNvSpPr txBox="1">
            <a:spLocks noGrp="1"/>
          </p:cNvSpPr>
          <p:nvPr>
            <p:ph type="subTitle" idx="1"/>
          </p:nvPr>
        </p:nvSpPr>
        <p:spPr>
          <a:xfrm>
            <a:off x="1006641" y="189355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1"/>
          <p:cNvSpPr txBox="1">
            <a:spLocks noGrp="1"/>
          </p:cNvSpPr>
          <p:nvPr>
            <p:ph type="title"/>
          </p:nvPr>
        </p:nvSpPr>
        <p:spPr>
          <a:xfrm>
            <a:off x="956194" y="229787"/>
            <a:ext cx="10515600" cy="11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61"/>
          <p:cNvSpPr/>
          <p:nvPr/>
        </p:nvSpPr>
        <p:spPr>
          <a:xfrm>
            <a:off x="1083429" y="1688992"/>
            <a:ext cx="9287792" cy="3123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EE6E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1"/>
          <p:cNvSpPr txBox="1">
            <a:spLocks noGrp="1"/>
          </p:cNvSpPr>
          <p:nvPr>
            <p:ph type="body" idx="1"/>
          </p:nvPr>
        </p:nvSpPr>
        <p:spPr>
          <a:xfrm>
            <a:off x="1406924" y="1847599"/>
            <a:ext cx="6470097" cy="2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>
            <a:spLocks noGrp="1"/>
          </p:cNvSpPr>
          <p:nvPr>
            <p:ph type="title"/>
          </p:nvPr>
        </p:nvSpPr>
        <p:spPr>
          <a:xfrm>
            <a:off x="989811" y="257694"/>
            <a:ext cx="105156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body" idx="1"/>
          </p:nvPr>
        </p:nvSpPr>
        <p:spPr>
          <a:xfrm>
            <a:off x="1048001" y="17779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>
            <a:spLocks noGrp="1"/>
          </p:cNvSpPr>
          <p:nvPr>
            <p:ph type="ctrTitle"/>
          </p:nvPr>
        </p:nvSpPr>
        <p:spPr>
          <a:xfrm>
            <a:off x="1006641" y="397794"/>
            <a:ext cx="10844463" cy="102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ubTitle" idx="1"/>
          </p:nvPr>
        </p:nvSpPr>
        <p:spPr>
          <a:xfrm>
            <a:off x="1006641" y="189355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title"/>
          </p:nvPr>
        </p:nvSpPr>
        <p:spPr>
          <a:xfrm>
            <a:off x="956194" y="229787"/>
            <a:ext cx="10515600" cy="11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2"/>
          <p:cNvSpPr/>
          <p:nvPr/>
        </p:nvSpPr>
        <p:spPr>
          <a:xfrm>
            <a:off x="1083429" y="1688992"/>
            <a:ext cx="9287792" cy="3123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EE6E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2"/>
          <p:cNvSpPr txBox="1">
            <a:spLocks noGrp="1"/>
          </p:cNvSpPr>
          <p:nvPr>
            <p:ph type="body" idx="1"/>
          </p:nvPr>
        </p:nvSpPr>
        <p:spPr>
          <a:xfrm>
            <a:off x="1406924" y="1847599"/>
            <a:ext cx="6470097" cy="253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989811" y="257694"/>
            <a:ext cx="105156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1048001" y="17779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4"/>
          <p:cNvSpPr txBox="1">
            <a:spLocks noGrp="1"/>
          </p:cNvSpPr>
          <p:nvPr>
            <p:ph type="body" idx="1"/>
          </p:nvPr>
        </p:nvSpPr>
        <p:spPr>
          <a:xfrm>
            <a:off x="2493963" y="1351170"/>
            <a:ext cx="6828941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5200"/>
              <a:buFont typeface="Noto Sans Symbols"/>
              <a:buNone/>
              <a:defRPr sz="52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5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6"/>
          <p:cNvSpPr txBox="1">
            <a:spLocks noGrp="1"/>
          </p:cNvSpPr>
          <p:nvPr>
            <p:ph type="title"/>
          </p:nvPr>
        </p:nvSpPr>
        <p:spPr>
          <a:xfrm>
            <a:off x="956194" y="229787"/>
            <a:ext cx="10515600" cy="11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56"/>
          <p:cNvSpPr/>
          <p:nvPr/>
        </p:nvSpPr>
        <p:spPr>
          <a:xfrm>
            <a:off x="1083429" y="1688992"/>
            <a:ext cx="9287792" cy="3123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EE6E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asdfasdf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982134" y="323756"/>
            <a:ext cx="10515600" cy="11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1056313" y="165323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/>
          <p:nvPr/>
        </p:nvSpPr>
        <p:spPr>
          <a:xfrm>
            <a:off x="8236" y="1670933"/>
            <a:ext cx="616631" cy="5195455"/>
          </a:xfrm>
          <a:prstGeom prst="rect">
            <a:avLst/>
          </a:prstGeom>
          <a:solidFill>
            <a:srgbClr val="EE6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1"/>
          <p:cNvSpPr txBox="1"/>
          <p:nvPr/>
        </p:nvSpPr>
        <p:spPr>
          <a:xfrm>
            <a:off x="581354" y="6450402"/>
            <a:ext cx="57563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SOCIAL EMOTIONAL LEARNING</a:t>
            </a:r>
            <a:r>
              <a:rPr lang="en-US" sz="1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Social awareness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1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1"/>
          <p:cNvSpPr txBox="1"/>
          <p:nvPr/>
        </p:nvSpPr>
        <p:spPr>
          <a:xfrm>
            <a:off x="-64097" y="1649515"/>
            <a:ext cx="88047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73931" y="6245803"/>
            <a:ext cx="775404" cy="58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55789" y="6400800"/>
            <a:ext cx="463811" cy="3057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1"/>
          <p:cNvSpPr txBox="1"/>
          <p:nvPr/>
        </p:nvSpPr>
        <p:spPr>
          <a:xfrm>
            <a:off x="132890" y="6457923"/>
            <a:ext cx="4639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‹N›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Google Shape;14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234" y="323755"/>
            <a:ext cx="457384" cy="1280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982134" y="323756"/>
            <a:ext cx="10515600" cy="11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1056313" y="165323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3"/>
          <p:cNvSpPr/>
          <p:nvPr/>
        </p:nvSpPr>
        <p:spPr>
          <a:xfrm>
            <a:off x="8236" y="1670933"/>
            <a:ext cx="616631" cy="5195455"/>
          </a:xfrm>
          <a:prstGeom prst="rect">
            <a:avLst/>
          </a:prstGeom>
          <a:solidFill>
            <a:srgbClr val="EE6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3"/>
          <p:cNvSpPr txBox="1"/>
          <p:nvPr/>
        </p:nvSpPr>
        <p:spPr>
          <a:xfrm>
            <a:off x="581354" y="6450402"/>
            <a:ext cx="544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SOCIAL EMOTIONAL LEARNING</a:t>
            </a:r>
            <a:r>
              <a:rPr lang="en-US" sz="1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Self-Management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1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3"/>
          <p:cNvSpPr txBox="1"/>
          <p:nvPr/>
        </p:nvSpPr>
        <p:spPr>
          <a:xfrm>
            <a:off x="-64097" y="1649515"/>
            <a:ext cx="88047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73931" y="6245803"/>
            <a:ext cx="775404" cy="58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55789" y="6400800"/>
            <a:ext cx="463811" cy="30579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3"/>
          <p:cNvSpPr txBox="1"/>
          <p:nvPr/>
        </p:nvSpPr>
        <p:spPr>
          <a:xfrm>
            <a:off x="132890" y="6457923"/>
            <a:ext cx="4639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‹N›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" name="Google Shape;51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234" y="323755"/>
            <a:ext cx="457384" cy="1280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>
            <a:spLocks noGrp="1"/>
          </p:cNvSpPr>
          <p:nvPr>
            <p:ph type="title"/>
          </p:nvPr>
        </p:nvSpPr>
        <p:spPr>
          <a:xfrm>
            <a:off x="982134" y="323756"/>
            <a:ext cx="10515600" cy="11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>
            <a:off x="1056313" y="165323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C1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BBC1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7"/>
          <p:cNvSpPr/>
          <p:nvPr/>
        </p:nvSpPr>
        <p:spPr>
          <a:xfrm>
            <a:off x="8236" y="1670933"/>
            <a:ext cx="616631" cy="5195455"/>
          </a:xfrm>
          <a:prstGeom prst="rect">
            <a:avLst/>
          </a:prstGeom>
          <a:solidFill>
            <a:srgbClr val="EE6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7"/>
          <p:cNvSpPr txBox="1"/>
          <p:nvPr/>
        </p:nvSpPr>
        <p:spPr>
          <a:xfrm>
            <a:off x="581354" y="6450402"/>
            <a:ext cx="58026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SOCIAL EMOTIONAL LEARNING</a:t>
            </a:r>
            <a:r>
              <a:rPr lang="en-US" sz="1400" b="0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Self-Awareness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1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7"/>
          <p:cNvSpPr txBox="1"/>
          <p:nvPr/>
        </p:nvSpPr>
        <p:spPr>
          <a:xfrm>
            <a:off x="-64097" y="1649515"/>
            <a:ext cx="88047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73931" y="6245803"/>
            <a:ext cx="775404" cy="58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455789" y="6400800"/>
            <a:ext cx="463811" cy="30579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7"/>
          <p:cNvSpPr txBox="1"/>
          <p:nvPr/>
        </p:nvSpPr>
        <p:spPr>
          <a:xfrm>
            <a:off x="132890" y="6457923"/>
            <a:ext cx="4639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‹N›</a:t>
            </a:fld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8" name="Google Shape;78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234" y="323755"/>
            <a:ext cx="457384" cy="1280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0bDL60vuV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/>
          <p:cNvSpPr txBox="1">
            <a:spLocks noGrp="1"/>
          </p:cNvSpPr>
          <p:nvPr>
            <p:ph type="ctrTitle" idx="4294967295"/>
          </p:nvPr>
        </p:nvSpPr>
        <p:spPr>
          <a:xfrm>
            <a:off x="1052966" y="1618110"/>
            <a:ext cx="7599362" cy="74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5200"/>
              <a:buFont typeface="Arial"/>
              <a:buNone/>
            </a:pPr>
            <a:r>
              <a:rPr lang="en-US" sz="52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Consapevolezza Sociale</a:t>
            </a:r>
            <a:endParaRPr sz="4400" b="1" i="0" u="none" strike="noStrike" cap="none">
              <a:solidFill>
                <a:srgbClr val="EE6E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 txBox="1"/>
          <p:nvPr/>
        </p:nvSpPr>
        <p:spPr>
          <a:xfrm>
            <a:off x="2377441" y="3882683"/>
            <a:ext cx="6513342" cy="584775"/>
          </a:xfrm>
          <a:prstGeom prst="rect">
            <a:avLst/>
          </a:prstGeom>
          <a:solidFill>
            <a:srgbClr val="016E2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COMPETENZE SOCIO EMOTIVE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"/>
          <p:cNvSpPr txBox="1">
            <a:spLocks noGrp="1"/>
          </p:cNvSpPr>
          <p:nvPr>
            <p:ph type="title"/>
          </p:nvPr>
        </p:nvSpPr>
        <p:spPr>
          <a:xfrm>
            <a:off x="1216314" y="495946"/>
            <a:ext cx="10515600" cy="137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en-US" b="1"/>
              <a:t>Elementi essenziali </a:t>
            </a:r>
            <a:endParaRPr/>
          </a:p>
        </p:txBody>
      </p:sp>
      <p:sp>
        <p:nvSpPr>
          <p:cNvPr id="251" name="Google Shape;251;p10"/>
          <p:cNvSpPr txBox="1">
            <a:spLocks noGrp="1"/>
          </p:cNvSpPr>
          <p:nvPr>
            <p:ph type="body" idx="1"/>
          </p:nvPr>
        </p:nvSpPr>
        <p:spPr>
          <a:xfrm>
            <a:off x="1260000" y="1872000"/>
            <a:ext cx="900147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en-US" dirty="0" err="1"/>
              <a:t>Ricorda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le </a:t>
            </a:r>
            <a:r>
              <a:rPr lang="en-US" dirty="0" err="1"/>
              <a:t>tue</a:t>
            </a:r>
            <a:r>
              <a:rPr lang="en-US" dirty="0"/>
              <a:t> </a:t>
            </a:r>
            <a:r>
              <a:rPr lang="en-US" dirty="0" err="1"/>
              <a:t>emozioni</a:t>
            </a:r>
            <a:r>
              <a:rPr lang="en-US" dirty="0"/>
              <a:t> e quelle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diverse. 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en-US" dirty="0" err="1"/>
              <a:t>Sii</a:t>
            </a:r>
            <a:r>
              <a:rPr lang="en-US" dirty="0"/>
              <a:t> </a:t>
            </a:r>
            <a:r>
              <a:rPr lang="en-US" dirty="0" err="1"/>
              <a:t>consapevole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l’empatia</a:t>
            </a:r>
            <a:r>
              <a:rPr lang="en-US" dirty="0"/>
              <a:t> è </a:t>
            </a:r>
            <a:r>
              <a:rPr lang="en-US" dirty="0" err="1"/>
              <a:t>un’abilità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praticata</a:t>
            </a:r>
            <a:r>
              <a:rPr lang="en-US" dirty="0"/>
              <a:t>. 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en-US" dirty="0" err="1"/>
              <a:t>L’empatia</a:t>
            </a:r>
            <a:r>
              <a:rPr lang="en-US" dirty="0"/>
              <a:t> è </a:t>
            </a:r>
            <a:r>
              <a:rPr lang="en-US" dirty="0" err="1"/>
              <a:t>diversa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simpatia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252" name="Google Shape;252;p10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>
            <a:spLocks noGrp="1"/>
          </p:cNvSpPr>
          <p:nvPr>
            <p:ph type="title"/>
          </p:nvPr>
        </p:nvSpPr>
        <p:spPr>
          <a:xfrm>
            <a:off x="1275037" y="604434"/>
            <a:ext cx="10515600" cy="126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Ascolto attivo </a:t>
            </a:r>
            <a:r>
              <a:rPr lang="en-US" sz="28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endParaRPr sz="2800" b="1"/>
          </a:p>
        </p:txBody>
      </p:sp>
      <p:sp>
        <p:nvSpPr>
          <p:cNvPr id="258" name="Google Shape;258;p11"/>
          <p:cNvSpPr txBox="1">
            <a:spLocks noGrp="1"/>
          </p:cNvSpPr>
          <p:nvPr>
            <p:ph type="body" idx="1"/>
          </p:nvPr>
        </p:nvSpPr>
        <p:spPr>
          <a:xfrm>
            <a:off x="1260000" y="1872000"/>
            <a:ext cx="10515600" cy="480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5"/>
              <a:buNone/>
            </a:pPr>
            <a:r>
              <a:rPr lang="en-US" dirty="0"/>
              <a:t>Una </a:t>
            </a:r>
            <a:r>
              <a:rPr lang="en-US" dirty="0" err="1"/>
              <a:t>strategia</a:t>
            </a:r>
            <a:r>
              <a:rPr lang="en-US" dirty="0"/>
              <a:t> per </a:t>
            </a:r>
            <a:r>
              <a:rPr lang="en-US" dirty="0" err="1"/>
              <a:t>migliorare</a:t>
            </a:r>
            <a:r>
              <a:rPr lang="en-US" dirty="0"/>
              <a:t> la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consapevolezza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è </a:t>
            </a:r>
            <a:r>
              <a:rPr lang="en-US" dirty="0" err="1"/>
              <a:t>l’ascolto</a:t>
            </a:r>
            <a:r>
              <a:rPr lang="en-US" dirty="0"/>
              <a:t> </a:t>
            </a:r>
            <a:r>
              <a:rPr lang="en-US" dirty="0" err="1"/>
              <a:t>attivo</a:t>
            </a:r>
            <a:r>
              <a:rPr lang="en-US" dirty="0"/>
              <a:t>: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5"/>
              <a:buNone/>
            </a:pPr>
            <a:endParaRPr dirty="0"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Mantenere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contatto</a:t>
            </a:r>
            <a:r>
              <a:rPr lang="en-US" dirty="0"/>
              <a:t> </a:t>
            </a:r>
            <a:r>
              <a:rPr lang="en-US" dirty="0" err="1"/>
              <a:t>visivo</a:t>
            </a:r>
            <a:r>
              <a:rPr lang="en-US" dirty="0"/>
              <a:t> con una persona </a:t>
            </a:r>
            <a:r>
              <a:rPr lang="en-US" dirty="0" err="1"/>
              <a:t>mentre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en-US" dirty="0"/>
              <a:t> parlando.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dimostra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stai</a:t>
            </a:r>
            <a:r>
              <a:rPr lang="en-US" dirty="0"/>
              <a:t> </a:t>
            </a:r>
            <a:r>
              <a:rPr lang="en-US" dirty="0" err="1"/>
              <a:t>prestando</a:t>
            </a:r>
            <a:r>
              <a:rPr lang="en-US" dirty="0"/>
              <a:t> la </a:t>
            </a:r>
            <a:r>
              <a:rPr lang="en-US" dirty="0" err="1"/>
              <a:t>massima</a:t>
            </a:r>
            <a:r>
              <a:rPr lang="en-US" dirty="0"/>
              <a:t> </a:t>
            </a:r>
            <a:r>
              <a:rPr lang="en-US" dirty="0" err="1"/>
              <a:t>attenzione</a:t>
            </a:r>
            <a:r>
              <a:rPr lang="en-US" dirty="0"/>
              <a:t> a </a:t>
            </a:r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ha da dire.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impedisce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di </a:t>
            </a:r>
            <a:r>
              <a:rPr lang="en-US" dirty="0" err="1"/>
              <a:t>perderti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tuoi</a:t>
            </a:r>
            <a:r>
              <a:rPr lang="en-US" dirty="0"/>
              <a:t> </a:t>
            </a:r>
            <a:r>
              <a:rPr lang="en-US" dirty="0" err="1"/>
              <a:t>pensieri</a:t>
            </a:r>
            <a:r>
              <a:rPr lang="en-US" dirty="0"/>
              <a:t>. </a:t>
            </a:r>
          </a:p>
          <a:p>
            <a:r>
              <a:rPr lang="it-IT" dirty="0"/>
              <a:t>Fai lo sforzo di ascoltare davvero, invece di fantasticare o pensare ad altro; </a:t>
            </a:r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Cerca</a:t>
            </a:r>
            <a:r>
              <a:rPr lang="en-US" dirty="0"/>
              <a:t> di </a:t>
            </a:r>
            <a:r>
              <a:rPr lang="en-US" dirty="0" err="1"/>
              <a:t>ripetere</a:t>
            </a:r>
            <a:r>
              <a:rPr lang="en-US" dirty="0"/>
              <a:t> a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stesso</a:t>
            </a:r>
            <a:r>
              <a:rPr lang="en-US" dirty="0"/>
              <a:t>, in </a:t>
            </a:r>
            <a:r>
              <a:rPr lang="en-US" dirty="0" err="1"/>
              <a:t>silenzio</a:t>
            </a:r>
            <a:r>
              <a:rPr lang="en-US" dirty="0"/>
              <a:t>, </a:t>
            </a:r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l’altra</a:t>
            </a:r>
            <a:r>
              <a:rPr lang="en-US" dirty="0"/>
              <a:t> persona ha </a:t>
            </a:r>
            <a:r>
              <a:rPr lang="en-US" dirty="0" err="1"/>
              <a:t>appena</a:t>
            </a:r>
            <a:r>
              <a:rPr lang="en-US" dirty="0"/>
              <a:t> </a:t>
            </a:r>
            <a:r>
              <a:rPr lang="en-US" dirty="0" err="1"/>
              <a:t>detto</a:t>
            </a:r>
            <a:r>
              <a:rPr lang="en-US" dirty="0"/>
              <a:t> per </a:t>
            </a:r>
            <a:r>
              <a:rPr lang="en-US" dirty="0" err="1"/>
              <a:t>migliorare</a:t>
            </a:r>
            <a:r>
              <a:rPr lang="en-US" dirty="0"/>
              <a:t> la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comprensione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conversazione. </a:t>
            </a:r>
            <a:endParaRPr dirty="0"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Non </a:t>
            </a:r>
            <a:r>
              <a:rPr lang="en-US" dirty="0" err="1"/>
              <a:t>interrompere</a:t>
            </a:r>
            <a:r>
              <a:rPr lang="en-US" dirty="0"/>
              <a:t> le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parlano</a:t>
            </a:r>
            <a:r>
              <a:rPr lang="en-US" dirty="0"/>
              <a:t>. Non solo è </a:t>
            </a:r>
            <a:r>
              <a:rPr lang="en-US" dirty="0" err="1"/>
              <a:t>offensivo</a:t>
            </a:r>
            <a:r>
              <a:rPr lang="en-US" dirty="0"/>
              <a:t>, ma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mancheranno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importanti</a:t>
            </a:r>
            <a:r>
              <a:rPr lang="en-US" dirty="0"/>
              <a:t>. 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title"/>
          </p:nvPr>
        </p:nvSpPr>
        <p:spPr>
          <a:xfrm>
            <a:off x="1275037" y="604434"/>
            <a:ext cx="10515600" cy="126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Ascolto attivo </a:t>
            </a:r>
            <a:r>
              <a:rPr lang="en-US" sz="28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endParaRPr sz="2800" b="1"/>
          </a:p>
        </p:txBody>
      </p:sp>
      <p:sp>
        <p:nvSpPr>
          <p:cNvPr id="265" name="Google Shape;265;p12"/>
          <p:cNvSpPr txBox="1">
            <a:spLocks noGrp="1"/>
          </p:cNvSpPr>
          <p:nvPr>
            <p:ph type="body" idx="1"/>
          </p:nvPr>
        </p:nvSpPr>
        <p:spPr>
          <a:xfrm>
            <a:off x="1260000" y="1872000"/>
            <a:ext cx="10515600" cy="480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Non giudicare mentre le persone parlano. Chiederti come rispondere a quello che ti dicono diminuisce la tua attenzione e la tua comprensione. </a:t>
            </a:r>
            <a:endParaRPr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Dopo che l’altra persona ha smesso di parlare, ripeti ciò che ha detto (con parole tue) in modo che sappiano che le stavi ascoltando e hai cercato di capire il loro punto di vista. Chiarisci eventuali dubbi facendo domande. </a:t>
            </a:r>
            <a:endParaRPr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Un modo efficace per prestare attenzione e capire cosa sta dicendo l’altra persona è fornire un feedback adeguato. Ciò potrebbe comportare l’utilizzo del linguaggio verbale (dicendo “mm mm” o “OK”) e un linguaggio del corpo positivo (annuendo con la testa, sorridendo).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220"/>
              <a:buFont typeface="Noto Sans Symbols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/>
          <p:nvPr/>
        </p:nvSpPr>
        <p:spPr>
          <a:xfrm>
            <a:off x="1260000" y="1872000"/>
            <a:ext cx="105156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en-US" sz="3600" u="sng" dirty="0">
                <a:solidFill>
                  <a:schemeClr val="hlink"/>
                </a:solidFill>
                <a:hlinkClick r:id="rId3"/>
              </a:rPr>
              <a:t>https://youtu.be/b0bDL60vuV0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CCCA"/>
              </a:buClr>
              <a:buSzPts val="2400"/>
              <a:buFont typeface="Noto Sans Symbols"/>
              <a:buNone/>
            </a:pPr>
            <a:endParaRPr dirty="0"/>
          </a:p>
        </p:txBody>
      </p:sp>
      <p:sp>
        <p:nvSpPr>
          <p:cNvPr id="214" name="Google Shape;214;p5"/>
          <p:cNvSpPr txBox="1">
            <a:spLocks noGrp="1"/>
          </p:cNvSpPr>
          <p:nvPr>
            <p:ph type="title"/>
          </p:nvPr>
        </p:nvSpPr>
        <p:spPr>
          <a:xfrm>
            <a:off x="1285672" y="634662"/>
            <a:ext cx="10059268" cy="123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UPRIGHT video: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consapevolezza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sociale</a:t>
            </a:r>
            <a:endParaRPr b="1" dirty="0">
              <a:solidFill>
                <a:srgbClr val="5592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7048" y="2022859"/>
            <a:ext cx="1872000" cy="18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  <p:pic>
        <p:nvPicPr>
          <p:cNvPr id="7" name="Billede 3">
            <a:extLst>
              <a:ext uri="{FF2B5EF4-FFF2-40B4-BE49-F238E27FC236}">
                <a16:creationId xmlns:a16="http://schemas.microsoft.com/office/drawing/2014/main" id="{AC87C361-3C72-4DEE-9B04-185CF7629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18" t="61971" r="41600" b="11631"/>
          <a:stretch/>
        </p:blipFill>
        <p:spPr>
          <a:xfrm>
            <a:off x="1789470" y="2743199"/>
            <a:ext cx="5921025" cy="34290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>
            <a:spLocks noGrp="1"/>
          </p:cNvSpPr>
          <p:nvPr>
            <p:ph type="title"/>
          </p:nvPr>
        </p:nvSpPr>
        <p:spPr>
          <a:xfrm>
            <a:off x="1274503" y="480447"/>
            <a:ext cx="10449021" cy="139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it-IT" sz="44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Argomento da poter discutere in famiglia</a:t>
            </a:r>
            <a:endParaRPr b="1"/>
          </a:p>
        </p:txBody>
      </p:sp>
      <p:sp>
        <p:nvSpPr>
          <p:cNvPr id="224" name="Google Shape;224;p7"/>
          <p:cNvSpPr txBox="1">
            <a:spLocks noGrp="1"/>
          </p:cNvSpPr>
          <p:nvPr>
            <p:ph type="body" idx="1"/>
          </p:nvPr>
        </p:nvSpPr>
        <p:spPr>
          <a:xfrm>
            <a:off x="1274504" y="1872000"/>
            <a:ext cx="96563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dirty="0"/>
              <a:t>Discuti con i tuoi figli/figlie questo dilemma: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dirty="0"/>
              <a:t>Nella tua classe da quest’anno c’è uno studente nuovo che viene da un paese straniero. Sai che è stato preso in giro per il suo aspetto fisico, la sua cultura, la lingua e la religione che pratica. Con te è carino, ma tu vai anche d’accordo con quelli che lo prendono in giro. </a:t>
            </a:r>
            <a:endParaRPr dirty="0"/>
          </a:p>
          <a:p>
            <a:pPr marL="342900" lvl="0" indent="-190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it-IT" dirty="0"/>
              <a:t>Cosa fai? 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it-IT" dirty="0"/>
              <a:t>Saresti suo amico/a sapendo che gli altri potrebbero respingerti?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it-IT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1233091" y="634662"/>
            <a:ext cx="10515600" cy="123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it-IT" b="1"/>
              <a:t>Le emozioni degli altri </a:t>
            </a:r>
            <a:r>
              <a:rPr lang="it-IT" sz="2800" b="1"/>
              <a:t>(1)</a:t>
            </a:r>
            <a:endParaRPr b="1"/>
          </a:p>
        </p:txBody>
      </p:sp>
      <p:sp>
        <p:nvSpPr>
          <p:cNvPr id="231" name="Google Shape;231;p8"/>
          <p:cNvSpPr txBox="1">
            <a:spLocks noGrp="1"/>
          </p:cNvSpPr>
          <p:nvPr>
            <p:ph type="body" idx="1"/>
          </p:nvPr>
        </p:nvSpPr>
        <p:spPr>
          <a:xfrm>
            <a:off x="1233091" y="15717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t-IT" dirty="0"/>
              <a:t>Puoi allenare la consapevolezza sociale riconoscendo che gli altri possono provare emozioni diverse dalle tue, pur trovandosi nella tua stessa situazione. </a:t>
            </a:r>
            <a:endParaRPr dirty="0"/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t-IT" dirty="0"/>
              <a:t>Discuti questi punti con i tuoi ragazzi: Pensa ad uno dei tuoi amici/amiche e definisci l’emozione che potrebbe provare se: </a:t>
            </a:r>
            <a:endParaRPr dirty="0"/>
          </a:p>
          <a:p>
            <a:pPr marL="5334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lphaLcParenR"/>
            </a:pPr>
            <a:r>
              <a:rPr lang="it-IT" dirty="0"/>
              <a:t>fosse oggetto di bullismo sui social; </a:t>
            </a:r>
            <a:endParaRPr dirty="0"/>
          </a:p>
          <a:p>
            <a:pPr marL="5334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lphaLcParenR"/>
            </a:pPr>
            <a:r>
              <a:rPr lang="it-IT" dirty="0"/>
              <a:t>fosse oggetto di bullismo nel cortile di scuola; </a:t>
            </a:r>
            <a:endParaRPr dirty="0"/>
          </a:p>
          <a:p>
            <a:pPr marL="5334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lphaLcParenR"/>
            </a:pPr>
            <a:r>
              <a:rPr lang="it-IT" dirty="0"/>
              <a:t>sua nonna venisse a mancare; </a:t>
            </a:r>
            <a:endParaRPr dirty="0"/>
          </a:p>
          <a:p>
            <a:pPr marL="5334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lphaLcParenR"/>
            </a:pPr>
            <a:r>
              <a:rPr lang="it-IT" dirty="0"/>
              <a:t>non superasse un test o un esame. </a:t>
            </a:r>
            <a:endParaRPr dirty="0"/>
          </a:p>
          <a:p>
            <a:pPr marL="762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t-IT" sz="222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 potresti </a:t>
            </a:r>
            <a:r>
              <a:rPr lang="it-IT" dirty="0"/>
              <a:t>dimostrare empatia per questa persona? Come suonerebbe? Che sentimento proveresti? </a:t>
            </a:r>
            <a:endParaRPr sz="222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it-IT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1233091" y="634662"/>
            <a:ext cx="10515600" cy="123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it-IT" b="1"/>
              <a:t>Le emozioni degli altri </a:t>
            </a:r>
            <a:r>
              <a:rPr lang="it-IT" sz="2800" b="1"/>
              <a:t>(2)</a:t>
            </a:r>
            <a:endParaRPr b="1"/>
          </a:p>
        </p:txBody>
      </p:sp>
      <p:sp>
        <p:nvSpPr>
          <p:cNvPr id="238" name="Google Shape;238;p9"/>
          <p:cNvSpPr txBox="1">
            <a:spLocks noGrp="1"/>
          </p:cNvSpPr>
          <p:nvPr>
            <p:ph type="body" idx="1"/>
          </p:nvPr>
        </p:nvSpPr>
        <p:spPr>
          <a:xfrm>
            <a:off x="1260000" y="18720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5"/>
              <a:buFont typeface="Noto Sans Symbols"/>
              <a:buNone/>
            </a:pPr>
            <a:endParaRPr sz="240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5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it-IT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1259999" y="1872000"/>
            <a:ext cx="10084759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Adesso discutete questi punti: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it-IT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possiamo sapere se le nostre supposizioni sui sentimenti altrui sono giuste o meno? Come facciamo a esserne certi?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it-IT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quali situazioni è importante o necessario dimostrare empatia?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it-IT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 sono situazioni in cui l’empatia non è rilevante?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it-IT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possiamo esercitarci a provare empatia per le persone diverse da noi? Che vantaggio possiamo trarre dal provare ad essere empatici?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title"/>
          </p:nvPr>
        </p:nvSpPr>
        <p:spPr>
          <a:xfrm>
            <a:off x="1259999" y="476672"/>
            <a:ext cx="10239716" cy="13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959"/>
              <a:buFont typeface="Arial"/>
              <a:buNone/>
            </a:pPr>
            <a:r>
              <a:rPr lang="en-US" sz="3959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Esercizio mindfulness:</a:t>
            </a:r>
            <a:br>
              <a:rPr lang="en-US" sz="3959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9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Meditazione heartfulness </a:t>
            </a:r>
            <a:endParaRPr sz="3959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1259999" y="1700808"/>
            <a:ext cx="10239715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Questa è la meditazione hearthfulness. In questa pratica stai coltivando un senso di gentilezza verso te stesso e gli altri. Ricorda che tutti noi vogliamo essere felici e in salute. Quindi prenditi un po’ di tempo e augurati tutto il bene e poi estendi questa gentilezza agli altri. </a:t>
            </a:r>
            <a:endParaRPr/>
          </a:p>
          <a:p>
            <a:pPr marL="76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Puoi iniziare stando semplicemente seduto, nota il tuo respiro così com’è ora. Se ti senti a tuo agio, puoi chiudere gli occhi oppure puoi semplicemente posare gli occhi su qualcosa di fronte a te. Se vuoi, puoi mettere una mano sul cuore e notare come ci si sente. Puoi tenere la mano sul cuore durante tutta la pratica oppure riposarla in grembo. </a:t>
            </a:r>
            <a:endParaRPr/>
          </a:p>
          <a:p>
            <a:pPr marL="76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ti senti pronto rivolgi gentilezza e amicizia a te stesso, dicendoti in silenzio: Che io possa essere felice, possa essere in salute, possa essere capace di affrontare le difficoltà, possa godermi la vita. </a:t>
            </a:r>
            <a:r>
              <a:rPr lang="en-US"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(Continua&gt;&gt;)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6675" y="653956"/>
            <a:ext cx="1084467" cy="104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1800" y="654126"/>
            <a:ext cx="1040400" cy="10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5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/>
          <p:nvPr/>
        </p:nvSpPr>
        <p:spPr>
          <a:xfrm>
            <a:off x="1259999" y="548680"/>
            <a:ext cx="10239715" cy="605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 prenditi il tuo tempo e ripeti questi pensieri di nuovo in silenzio. </a:t>
            </a:r>
            <a:endParaRPr/>
          </a:p>
          <a:p>
            <a:pPr marL="762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Forse penserai che sia strano mandare a te stesso dei messaggi, ma non ti preoccupare di questo, non devi provare niente di speciale, basta ripetere queste frasi: </a:t>
            </a:r>
            <a:endParaRPr/>
          </a:p>
          <a:p>
            <a:pPr marL="762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 io possa essere felice, possa essere in salute, possa essere capace di affrontare le difficoltà, possa godermi la vita.</a:t>
            </a:r>
            <a:endParaRPr/>
          </a:p>
          <a:p>
            <a:pPr marL="762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adesso manda pensieri gentili agli altri. C’è qualcuno che ti viene in mente a cui vorresti inviare degli auguri? Potrebbe essere qualcuno a cui tieni, qualcuno in questa classe o qualcuno che a malapena conosci. Invia a quella persona pensieri gentili: </a:t>
            </a:r>
            <a:endParaRPr/>
          </a:p>
          <a:p>
            <a:pPr marL="762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 tu possa essere felice, che tu possa essere in salute, che tu possa essere capace di affrontare le difficoltà e che tu possa goderti la vita meglio che puoi.</a:t>
            </a:r>
            <a:endParaRPr/>
          </a:p>
          <a:p>
            <a:pPr marL="762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 pensa a tutti gli studenti di questa classe e invia loro pensieri gentili. Mentre invii loro dei buoni auguri, ricorda che sei uno di loro, così quando li mandi, anche tu stai ricevendo questi pensieri gentili.  </a:t>
            </a:r>
            <a:r>
              <a:rPr lang="en-US"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(Continua&gt;&gt;)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6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/>
          <p:nvPr/>
        </p:nvSpPr>
        <p:spPr>
          <a:xfrm>
            <a:off x="1259999" y="720000"/>
            <a:ext cx="10239715" cy="38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 tutti noi possiamo essere felici, in salute e possiamo goderci la vita nel miglior modo possibile. </a:t>
            </a:r>
            <a:endParaRPr/>
          </a:p>
          <a:p>
            <a:pPr marL="762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Puoi anche inviare pensieri gentili a tutte le persone di questo pianeta. Alle persone che vivono in pace o in guerra, a quelle che sono ricche o povere. Noi tutti condividiamo il desiderio di felicità e salute. </a:t>
            </a:r>
            <a:endParaRPr/>
          </a:p>
          <a:p>
            <a:pPr marL="762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 tutti noi possiamo essere felici, in salute e possiamo goderci la vita nel miglior modo possibile. </a:t>
            </a:r>
            <a:endParaRPr/>
          </a:p>
          <a:p>
            <a:pPr marL="762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 ritorna al tuo respiro. Porta la tua attenzione a seguire il tuo respiro meglio che puoi. Concedi a te stesso di essere semplicemente così come sei. Concedi agli altri di essere semplicemente così come sono. 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7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>
            <a:spLocks noGrp="1"/>
          </p:cNvSpPr>
          <p:nvPr>
            <p:ph type="title"/>
          </p:nvPr>
        </p:nvSpPr>
        <p:spPr>
          <a:xfrm>
            <a:off x="1192427" y="820431"/>
            <a:ext cx="9767436" cy="105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Panoramica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generale</a:t>
            </a:r>
            <a:endParaRPr dirty="0"/>
          </a:p>
        </p:txBody>
      </p:sp>
      <p:sp>
        <p:nvSpPr>
          <p:cNvPr id="193" name="Google Shape;193;p2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7E4F193-5C2D-41CE-95AC-ED34CF64D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783" y="1612505"/>
            <a:ext cx="7422433" cy="5220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C49C453-05FC-421F-A6AF-072574407F43}"/>
              </a:ext>
            </a:extLst>
          </p:cNvPr>
          <p:cNvSpPr/>
          <p:nvPr/>
        </p:nvSpPr>
        <p:spPr>
          <a:xfrm>
            <a:off x="7973961" y="4876800"/>
            <a:ext cx="1524000" cy="368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"/>
          <p:cNvSpPr txBox="1"/>
          <p:nvPr/>
        </p:nvSpPr>
        <p:spPr>
          <a:xfrm>
            <a:off x="0" y="-1"/>
            <a:ext cx="12192000" cy="2020825"/>
          </a:xfrm>
          <a:prstGeom prst="rect">
            <a:avLst/>
          </a:prstGeom>
          <a:solidFill>
            <a:srgbClr val="EE6E6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</a:pPr>
            <a:r>
              <a:rPr lang="en-US" sz="8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Grazie!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705" y="2797589"/>
            <a:ext cx="1321118" cy="87417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0"/>
          <p:cNvSpPr txBox="1"/>
          <p:nvPr/>
        </p:nvSpPr>
        <p:spPr>
          <a:xfrm>
            <a:off x="2811815" y="2795050"/>
            <a:ext cx="52140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document is part of a project that has received funding from the European Union’s Horizon 2020 research and innovation programme under grant agreement No 754919. The information reflects only the authors´ view and the European Commission is not responsible for any use that may be made of the information it contains.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146" y="4490090"/>
            <a:ext cx="1321118" cy="104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7943" y="4633107"/>
            <a:ext cx="2474581" cy="81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3776" y="5868757"/>
            <a:ext cx="4966335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90545" y="4572363"/>
            <a:ext cx="2301292" cy="8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19858" y="4476052"/>
            <a:ext cx="4199009" cy="92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4860" y="5533801"/>
            <a:ext cx="2498134" cy="108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34565" y="5857628"/>
            <a:ext cx="2689396" cy="63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92835" y="2111076"/>
            <a:ext cx="3408486" cy="20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0"/>
          <p:cNvSpPr/>
          <p:nvPr/>
        </p:nvSpPr>
        <p:spPr>
          <a:xfrm>
            <a:off x="1384" y="2119306"/>
            <a:ext cx="33334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©The UPRIGHT project.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/>
          <p:nvPr/>
        </p:nvSpPr>
        <p:spPr>
          <a:xfrm>
            <a:off x="1285672" y="537560"/>
            <a:ext cx="10059268" cy="13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Spunti</a:t>
            </a:r>
            <a:r>
              <a:rPr lang="en-US" sz="4400" b="1" i="0" u="none" strike="noStrike" cap="none" dirty="0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4400" b="1" i="0" u="none" strike="noStrike" cap="none" dirty="0" err="1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riflessione</a:t>
            </a:r>
            <a:endParaRPr sz="4400" b="1" i="0" u="none" strike="noStrike" cap="none" dirty="0">
              <a:solidFill>
                <a:srgbClr val="5592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1260000" y="1872000"/>
            <a:ext cx="100849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 conoscenza hai della consapevolezza sociale?</a:t>
            </a:r>
            <a:endParaRPr/>
          </a:p>
          <a:p>
            <a:pPr marL="457200" marR="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 sono i passi fondamentali per acquisire maggiore intelligenza emotiva e consapevolezza degli altri?</a:t>
            </a:r>
            <a:endParaRPr/>
          </a:p>
          <a:p>
            <a:pPr marL="457200" marR="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Quanto valuti la tua consapevolezza sociale, su una scala da 1 a 10?</a:t>
            </a:r>
            <a:endParaRPr/>
          </a:p>
          <a:p>
            <a:pPr marL="457200" marR="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Perché la consapevolezza sociale è importante per la salute mentale e la resilienza?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 txBox="1">
            <a:spLocks noGrp="1"/>
          </p:cNvSpPr>
          <p:nvPr>
            <p:ph type="title"/>
          </p:nvPr>
        </p:nvSpPr>
        <p:spPr>
          <a:xfrm>
            <a:off x="870155" y="592103"/>
            <a:ext cx="10700759" cy="127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 err="1"/>
              <a:t>Definizione</a:t>
            </a:r>
            <a:endParaRPr b="1" dirty="0"/>
          </a:p>
        </p:txBody>
      </p:sp>
      <p:sp>
        <p:nvSpPr>
          <p:cNvPr id="206" name="Google Shape;206;p4"/>
          <p:cNvSpPr txBox="1">
            <a:spLocks noGrp="1"/>
          </p:cNvSpPr>
          <p:nvPr>
            <p:ph type="body" idx="1"/>
          </p:nvPr>
        </p:nvSpPr>
        <p:spPr>
          <a:xfrm>
            <a:off x="1495157" y="1960489"/>
            <a:ext cx="9448961" cy="271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800" i="1" dirty="0" err="1"/>
              <a:t>Consapevolezza</a:t>
            </a:r>
            <a:r>
              <a:rPr lang="en-US" sz="2800" i="1" dirty="0"/>
              <a:t> </a:t>
            </a:r>
            <a:r>
              <a:rPr lang="en-US" sz="2800" i="1" dirty="0" err="1"/>
              <a:t>sociale</a:t>
            </a:r>
            <a:r>
              <a:rPr lang="en-US" sz="2800" i="1" dirty="0"/>
              <a:t> </a:t>
            </a:r>
            <a:r>
              <a:rPr lang="en-US" sz="2800" i="1" dirty="0" err="1"/>
              <a:t>significa</a:t>
            </a:r>
            <a:endParaRPr lang="en-US" sz="2800" i="1" dirty="0"/>
          </a:p>
          <a:p>
            <a:pPr marL="762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800" dirty="0"/>
          </a:p>
          <a:p>
            <a:pPr marL="762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800" dirty="0"/>
              <a:t>La </a:t>
            </a:r>
            <a:r>
              <a:rPr lang="en-US" sz="2800" dirty="0" err="1"/>
              <a:t>capacità</a:t>
            </a:r>
            <a:r>
              <a:rPr lang="en-US" sz="2800" dirty="0"/>
              <a:t> di </a:t>
            </a:r>
            <a:r>
              <a:rPr lang="en-US" sz="2800" dirty="0" err="1"/>
              <a:t>comprendere</a:t>
            </a:r>
            <a:r>
              <a:rPr lang="en-US" sz="2800" dirty="0"/>
              <a:t> la </a:t>
            </a:r>
            <a:r>
              <a:rPr lang="en-US" sz="2800" dirty="0" err="1"/>
              <a:t>prospettiva</a:t>
            </a:r>
            <a:r>
              <a:rPr lang="en-US" sz="2800" dirty="0"/>
              <a:t> </a:t>
            </a:r>
            <a:r>
              <a:rPr lang="en-US" sz="2800" dirty="0" err="1"/>
              <a:t>degli</a:t>
            </a:r>
            <a:r>
              <a:rPr lang="en-US" sz="2800" dirty="0"/>
              <a:t> </a:t>
            </a:r>
            <a:r>
              <a:rPr lang="en-US" sz="2800" dirty="0" err="1"/>
              <a:t>altri</a:t>
            </a:r>
            <a:r>
              <a:rPr lang="en-US" sz="2800" dirty="0"/>
              <a:t> ed </a:t>
            </a:r>
            <a:r>
              <a:rPr lang="en-US" sz="2800" dirty="0" err="1"/>
              <a:t>entrare</a:t>
            </a:r>
            <a:r>
              <a:rPr lang="en-US" sz="2800" dirty="0"/>
              <a:t> in </a:t>
            </a:r>
            <a:r>
              <a:rPr lang="en-US" sz="2800" dirty="0" err="1"/>
              <a:t>empatia</a:t>
            </a:r>
            <a:r>
              <a:rPr lang="en-US" sz="2800" dirty="0"/>
              <a:t> con </a:t>
            </a:r>
            <a:r>
              <a:rPr lang="en-US" sz="2800" dirty="0" err="1"/>
              <a:t>loro</a:t>
            </a:r>
            <a:r>
              <a:rPr lang="en-US" sz="2800" dirty="0"/>
              <a:t>, </a:t>
            </a:r>
            <a:r>
              <a:rPr lang="en-US" sz="2800" dirty="0" err="1"/>
              <a:t>comprese</a:t>
            </a:r>
            <a:r>
              <a:rPr lang="en-US" sz="2800" dirty="0"/>
              <a:t> le </a:t>
            </a:r>
            <a:r>
              <a:rPr lang="en-US" sz="2800" dirty="0" err="1"/>
              <a:t>persone</a:t>
            </a:r>
            <a:r>
              <a:rPr lang="en-US" sz="2800" dirty="0"/>
              <a:t> ai </a:t>
            </a:r>
            <a:r>
              <a:rPr lang="en-US" sz="2800" dirty="0" err="1"/>
              <a:t>margini</a:t>
            </a:r>
            <a:r>
              <a:rPr lang="en-US" sz="2800" dirty="0"/>
              <a:t> e di culture diverse.</a:t>
            </a:r>
            <a:endParaRPr dirty="0"/>
          </a:p>
        </p:txBody>
      </p:sp>
      <p:sp>
        <p:nvSpPr>
          <p:cNvPr id="207" name="Google Shape;207;p4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  <p:sp>
        <p:nvSpPr>
          <p:cNvPr id="208" name="Google Shape;208;p4"/>
          <p:cNvSpPr/>
          <p:nvPr/>
        </p:nvSpPr>
        <p:spPr>
          <a:xfrm>
            <a:off x="1260000" y="1872000"/>
            <a:ext cx="9919277" cy="2896645"/>
          </a:xfrm>
          <a:prstGeom prst="rect">
            <a:avLst/>
          </a:prstGeom>
          <a:noFill/>
          <a:ln w="25400" cap="flat" cmpd="sng">
            <a:solidFill>
              <a:srgbClr val="EE6E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>
            <a:spLocks noGrp="1"/>
          </p:cNvSpPr>
          <p:nvPr>
            <p:ph type="title"/>
          </p:nvPr>
        </p:nvSpPr>
        <p:spPr>
          <a:xfrm>
            <a:off x="1192427" y="820431"/>
            <a:ext cx="9767436" cy="105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Questa abilità è utile, ad esempio, quando...</a:t>
            </a:r>
            <a:endParaRPr/>
          </a:p>
        </p:txBody>
      </p:sp>
      <p:sp>
        <p:nvSpPr>
          <p:cNvPr id="192" name="Google Shape;192;p2"/>
          <p:cNvSpPr txBox="1"/>
          <p:nvPr/>
        </p:nvSpPr>
        <p:spPr>
          <a:xfrm>
            <a:off x="1260000" y="1872000"/>
            <a:ext cx="96932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en-US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pensare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regole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un nuovo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lo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fattibile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anche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le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vedenti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usano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una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sedia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rotelle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muoversi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rtl="0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en-US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bisogno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trovare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un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gruppo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rendi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ognuno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diverso</a:t>
            </a:r>
            <a:r>
              <a:rPr lang="en-US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dirty="0"/>
          </a:p>
          <a:p>
            <a:pPr marL="457200" marR="0" lvl="0" indent="-381000" rtl="0">
              <a:lnSpc>
                <a:spcPct val="90000"/>
              </a:lnSpc>
              <a:spcBef>
                <a:spcPts val="3400"/>
              </a:spcBef>
              <a:spcAft>
                <a:spcPts val="2400"/>
              </a:spcAft>
              <a:buClr>
                <a:srgbClr val="EE6E6F"/>
              </a:buClr>
              <a:buSzPts val="2400"/>
              <a:buFont typeface="Noto Sans Symbols"/>
              <a:buChar char="▪"/>
            </a:pPr>
            <a:r>
              <a:rPr lang="en-US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“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bisogno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comunicare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maniera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rispettosa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altre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persone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diverse da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dirty="0"/>
          </a:p>
        </p:txBody>
      </p:sp>
      <p:sp>
        <p:nvSpPr>
          <p:cNvPr id="193" name="Google Shape;193;p2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57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"/>
          <p:cNvSpPr txBox="1">
            <a:spLocks noGrp="1"/>
          </p:cNvSpPr>
          <p:nvPr>
            <p:ph type="title"/>
          </p:nvPr>
        </p:nvSpPr>
        <p:spPr>
          <a:xfrm>
            <a:off x="1260000" y="526942"/>
            <a:ext cx="10505470" cy="134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Gli aspetti più importanti della consapevolezza sociale</a:t>
            </a:r>
            <a:endParaRPr b="1"/>
          </a:p>
        </p:txBody>
      </p:sp>
      <p:sp>
        <p:nvSpPr>
          <p:cNvPr id="223" name="Google Shape;223;p6"/>
          <p:cNvSpPr txBox="1">
            <a:spLocks noGrp="1"/>
          </p:cNvSpPr>
          <p:nvPr>
            <p:ph type="body" idx="1"/>
          </p:nvPr>
        </p:nvSpPr>
        <p:spPr>
          <a:xfrm>
            <a:off x="1260000" y="2073908"/>
            <a:ext cx="10515600" cy="271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Empatia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AutoNum type="arabicPeriod"/>
            </a:pP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Intelligenza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interpersonale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AutoNum type="arabicPeriod"/>
            </a:pP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Intelligenza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emotiva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>
            <a:spLocks noGrp="1"/>
          </p:cNvSpPr>
          <p:nvPr>
            <p:ph type="title"/>
          </p:nvPr>
        </p:nvSpPr>
        <p:spPr>
          <a:xfrm>
            <a:off x="1259999" y="464949"/>
            <a:ext cx="10438357" cy="14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4400" b="1" i="0" u="none" strike="noStrike" cap="none" dirty="0" err="1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Empatia</a:t>
            </a:r>
            <a:endParaRPr b="1" dirty="0"/>
          </a:p>
        </p:txBody>
      </p:sp>
      <p:sp>
        <p:nvSpPr>
          <p:cNvPr id="230" name="Google Shape;230;p7"/>
          <p:cNvSpPr txBox="1">
            <a:spLocks noGrp="1"/>
          </p:cNvSpPr>
          <p:nvPr>
            <p:ph type="body" idx="1"/>
          </p:nvPr>
        </p:nvSpPr>
        <p:spPr>
          <a:xfrm>
            <a:off x="1260000" y="1872000"/>
            <a:ext cx="10131254" cy="430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err="1"/>
              <a:t>L’empatia</a:t>
            </a:r>
            <a:r>
              <a:rPr lang="en-US" dirty="0"/>
              <a:t> è la </a:t>
            </a:r>
            <a:r>
              <a:rPr lang="en-US" dirty="0" err="1"/>
              <a:t>capacità</a:t>
            </a:r>
            <a:r>
              <a:rPr lang="en-US" dirty="0"/>
              <a:t> di </a:t>
            </a:r>
            <a:r>
              <a:rPr lang="en-US" dirty="0" err="1"/>
              <a:t>comprendere</a:t>
            </a:r>
            <a:r>
              <a:rPr lang="en-US" dirty="0"/>
              <a:t> e </a:t>
            </a:r>
            <a:r>
              <a:rPr lang="en-US" dirty="0" err="1"/>
              <a:t>sentire</a:t>
            </a:r>
            <a:r>
              <a:rPr lang="en-US" dirty="0"/>
              <a:t> le </a:t>
            </a:r>
            <a:r>
              <a:rPr lang="en-US" dirty="0" err="1"/>
              <a:t>esperienze</a:t>
            </a:r>
            <a:r>
              <a:rPr lang="en-US" dirty="0"/>
              <a:t> di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 dal </a:t>
            </a:r>
            <a:r>
              <a:rPr lang="en-US" dirty="0" err="1"/>
              <a:t>loro</a:t>
            </a:r>
            <a:r>
              <a:rPr lang="en-US" dirty="0"/>
              <a:t> punto di vista, </a:t>
            </a:r>
            <a:r>
              <a:rPr lang="en-US" dirty="0" err="1"/>
              <a:t>quindi</a:t>
            </a:r>
            <a:r>
              <a:rPr lang="en-US" dirty="0"/>
              <a:t> la </a:t>
            </a:r>
            <a:r>
              <a:rPr lang="en-US" dirty="0" err="1"/>
              <a:t>capacità</a:t>
            </a:r>
            <a:r>
              <a:rPr lang="en-US" dirty="0"/>
              <a:t> di </a:t>
            </a:r>
            <a:r>
              <a:rPr lang="en-US" dirty="0" err="1"/>
              <a:t>mettersi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panni di un </a:t>
            </a:r>
            <a:r>
              <a:rPr lang="en-US" dirty="0" err="1"/>
              <a:t>altro</a:t>
            </a:r>
            <a:r>
              <a:rPr lang="en-US" dirty="0"/>
              <a:t> (</a:t>
            </a:r>
            <a:r>
              <a:rPr lang="en-US" dirty="0" err="1"/>
              <a:t>Bellet</a:t>
            </a:r>
            <a:r>
              <a:rPr lang="en-US" dirty="0"/>
              <a:t> &amp; Maloney, 1991).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comprende</a:t>
            </a:r>
            <a:r>
              <a:rPr lang="en-US" dirty="0"/>
              <a:t>: </a:t>
            </a:r>
            <a:endParaRPr dirty="0"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attento</a:t>
            </a:r>
            <a:r>
              <a:rPr lang="en-US" dirty="0"/>
              <a:t> e curioso verso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- </a:t>
            </a:r>
            <a:r>
              <a:rPr lang="en-US" dirty="0" err="1"/>
              <a:t>guarda</a:t>
            </a:r>
            <a:r>
              <a:rPr lang="en-US" dirty="0"/>
              <a:t> e </a:t>
            </a:r>
            <a:r>
              <a:rPr lang="en-US" dirty="0" err="1"/>
              <a:t>chiedi</a:t>
            </a:r>
            <a:r>
              <a:rPr lang="en-US" dirty="0"/>
              <a:t>: come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sentono</a:t>
            </a:r>
            <a:r>
              <a:rPr lang="en-US" dirty="0"/>
              <a:t>? </a:t>
            </a:r>
            <a:endParaRPr dirty="0"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dell’ascolto</a:t>
            </a:r>
            <a:r>
              <a:rPr lang="en-US" dirty="0"/>
              <a:t> </a:t>
            </a:r>
            <a:r>
              <a:rPr lang="en-US" dirty="0" err="1"/>
              <a:t>attivo</a:t>
            </a:r>
            <a:r>
              <a:rPr lang="en-US" dirty="0"/>
              <a:t>: </a:t>
            </a:r>
            <a:r>
              <a:rPr lang="en-US" dirty="0" err="1"/>
              <a:t>pensa</a:t>
            </a:r>
            <a:r>
              <a:rPr lang="en-US" dirty="0"/>
              <a:t> a </a:t>
            </a:r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dice una persona. Fai </a:t>
            </a:r>
            <a:r>
              <a:rPr lang="en-US" dirty="0" err="1"/>
              <a:t>domande</a:t>
            </a:r>
            <a:r>
              <a:rPr lang="en-US" dirty="0"/>
              <a:t> </a:t>
            </a:r>
            <a:r>
              <a:rPr lang="en-US" dirty="0" err="1"/>
              <a:t>aggiuntive</a:t>
            </a:r>
            <a:r>
              <a:rPr lang="en-US" dirty="0"/>
              <a:t> per </a:t>
            </a:r>
            <a:r>
              <a:rPr lang="en-US" dirty="0" err="1"/>
              <a:t>comprendere</a:t>
            </a:r>
            <a:r>
              <a:rPr lang="en-US" dirty="0"/>
              <a:t> e </a:t>
            </a:r>
            <a:r>
              <a:rPr lang="en-US" dirty="0" err="1"/>
              <a:t>conoscere</a:t>
            </a:r>
            <a:r>
              <a:rPr lang="en-US" dirty="0"/>
              <a:t> </a:t>
            </a:r>
            <a:r>
              <a:rPr lang="en-US" dirty="0" err="1"/>
              <a:t>quella</a:t>
            </a:r>
            <a:r>
              <a:rPr lang="en-US" dirty="0"/>
              <a:t> persona. </a:t>
            </a:r>
            <a:endParaRPr dirty="0"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Apertura: </a:t>
            </a:r>
            <a:r>
              <a:rPr lang="en-US" dirty="0" err="1"/>
              <a:t>vedi</a:t>
            </a:r>
            <a:r>
              <a:rPr lang="en-US" dirty="0"/>
              <a:t> le </a:t>
            </a:r>
            <a:r>
              <a:rPr lang="en-US" dirty="0" err="1"/>
              <a:t>cose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occhi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. </a:t>
            </a:r>
            <a:r>
              <a:rPr lang="en-US" dirty="0" err="1"/>
              <a:t>Scopri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abbiamo</a:t>
            </a:r>
            <a:r>
              <a:rPr lang="en-US" dirty="0"/>
              <a:t> in </a:t>
            </a:r>
            <a:r>
              <a:rPr lang="en-US" dirty="0" err="1"/>
              <a:t>comune</a:t>
            </a:r>
            <a:r>
              <a:rPr lang="en-US" dirty="0"/>
              <a:t> con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. </a:t>
            </a:r>
            <a:r>
              <a:rPr lang="en-US" dirty="0" err="1"/>
              <a:t>Smetti</a:t>
            </a:r>
            <a:r>
              <a:rPr lang="en-US" dirty="0"/>
              <a:t> di </a:t>
            </a:r>
            <a:r>
              <a:rPr lang="en-US" dirty="0" err="1"/>
              <a:t>etichettare</a:t>
            </a:r>
            <a:r>
              <a:rPr lang="en-US" dirty="0"/>
              <a:t> le </a:t>
            </a:r>
            <a:r>
              <a:rPr lang="en-US" dirty="0" err="1"/>
              <a:t>persone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231" name="Google Shape;231;p7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>
            <a:spLocks noGrp="1"/>
          </p:cNvSpPr>
          <p:nvPr>
            <p:ph type="title"/>
          </p:nvPr>
        </p:nvSpPr>
        <p:spPr>
          <a:xfrm>
            <a:off x="1260000" y="495946"/>
            <a:ext cx="10455136" cy="1376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4400" b="1" i="0" u="none" strike="noStrike" cap="none" dirty="0" err="1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Intelligenza</a:t>
            </a:r>
            <a:r>
              <a:rPr lang="en-US" sz="4400" b="1" i="0" u="none" strike="noStrike" cap="none" dirty="0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interpersonale</a:t>
            </a:r>
            <a:endParaRPr b="1" dirty="0"/>
          </a:p>
        </p:txBody>
      </p:sp>
      <p:sp>
        <p:nvSpPr>
          <p:cNvPr id="237" name="Google Shape;237;p8"/>
          <p:cNvSpPr txBox="1">
            <a:spLocks noGrp="1"/>
          </p:cNvSpPr>
          <p:nvPr>
            <p:ph type="body" idx="1"/>
          </p:nvPr>
        </p:nvSpPr>
        <p:spPr>
          <a:xfrm>
            <a:off x="1260000" y="2127639"/>
            <a:ext cx="9572461" cy="237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È la </a:t>
            </a:r>
            <a:r>
              <a:rPr lang="en-US" dirty="0" err="1"/>
              <a:t>sensibilità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d’animo</a:t>
            </a:r>
            <a:r>
              <a:rPr lang="en-US" dirty="0"/>
              <a:t>, ai </a:t>
            </a:r>
            <a:r>
              <a:rPr lang="en-US" dirty="0" err="1"/>
              <a:t>sentimenti</a:t>
            </a:r>
            <a:r>
              <a:rPr lang="en-US" dirty="0"/>
              <a:t>, ai </a:t>
            </a:r>
            <a:r>
              <a:rPr lang="en-US" dirty="0" err="1"/>
              <a:t>temperamenti</a:t>
            </a:r>
            <a:r>
              <a:rPr lang="en-US" dirty="0"/>
              <a:t> e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motivazioni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(Gardner, 1995)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 txBox="1">
            <a:spLocks noGrp="1"/>
          </p:cNvSpPr>
          <p:nvPr>
            <p:ph type="title"/>
          </p:nvPr>
        </p:nvSpPr>
        <p:spPr>
          <a:xfrm>
            <a:off x="1174369" y="511444"/>
            <a:ext cx="10515600" cy="136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6F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4400" b="1" i="0" u="none" strike="noStrike" cap="none" dirty="0" err="1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Intelligenza</a:t>
            </a:r>
            <a:r>
              <a:rPr lang="en-US" sz="4400" b="1" i="0" u="none" strike="noStrike" cap="none" dirty="0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emotiva</a:t>
            </a:r>
            <a:endParaRPr b="1" dirty="0"/>
          </a:p>
        </p:txBody>
      </p:sp>
      <p:sp>
        <p:nvSpPr>
          <p:cNvPr id="244" name="Google Shape;244;p9"/>
          <p:cNvSpPr txBox="1">
            <a:spLocks noGrp="1"/>
          </p:cNvSpPr>
          <p:nvPr>
            <p:ph type="body" idx="1"/>
          </p:nvPr>
        </p:nvSpPr>
        <p:spPr>
          <a:xfrm>
            <a:off x="1260000" y="1872000"/>
            <a:ext cx="101777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È la capacità di riconoscere le proprie emozioni e quelle degli altri.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Comprende: 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Interpretare la comunicazione non verbale. </a:t>
            </a:r>
            <a:endParaRPr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Interessarsi alle altre persone e ai loro pensieri. </a:t>
            </a:r>
            <a:endParaRPr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Essere disposti a conoscere e capire gli altri. </a:t>
            </a:r>
            <a:endParaRPr/>
          </a:p>
          <a:p>
            <a:pPr marL="4572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Essere consapevoli del proprio atteggiamento </a:t>
            </a:r>
            <a:endParaRPr/>
          </a:p>
          <a:p>
            <a:pPr marL="228600" marR="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6F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642383" y="6493951"/>
            <a:ext cx="675547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E6E6F"/>
                </a:solidFill>
                <a:latin typeface="Arial"/>
                <a:ea typeface="Arial"/>
                <a:cs typeface="Arial"/>
                <a:sym typeface="Arial"/>
              </a:rPr>
              <a:t>COMPETENZE SOCIO EMOTIVE </a:t>
            </a:r>
            <a:r>
              <a:rPr lang="en-US"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 Consapevolezza sociale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4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4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1833</Words>
  <Application>Microsoft Office PowerPoint</Application>
  <PresentationFormat>Widescreen</PresentationFormat>
  <Paragraphs>133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Helvetica Neue</vt:lpstr>
      <vt:lpstr>Arial</vt:lpstr>
      <vt:lpstr>Calibri</vt:lpstr>
      <vt:lpstr>Noto Sans Symbols</vt:lpstr>
      <vt:lpstr>4-Tema</vt:lpstr>
      <vt:lpstr>1_4-Tema</vt:lpstr>
      <vt:lpstr>2_4-Tema</vt:lpstr>
      <vt:lpstr>Diseño personalizado</vt:lpstr>
      <vt:lpstr>Consapevolezza Sociale</vt:lpstr>
      <vt:lpstr>Panoramica generale</vt:lpstr>
      <vt:lpstr>Presentazione standard di PowerPoint</vt:lpstr>
      <vt:lpstr>Definizione</vt:lpstr>
      <vt:lpstr>Questa abilità è utile, ad esempio, quando...</vt:lpstr>
      <vt:lpstr>Gli aspetti più importanti della consapevolezza sociale</vt:lpstr>
      <vt:lpstr>1. Empatia</vt:lpstr>
      <vt:lpstr>2. Intelligenza interpersonale</vt:lpstr>
      <vt:lpstr>3. Intelligenza emotiva</vt:lpstr>
      <vt:lpstr>Elementi essenziali </vt:lpstr>
      <vt:lpstr>Ascolto attivo (1)</vt:lpstr>
      <vt:lpstr>Ascolto attivo (2)</vt:lpstr>
      <vt:lpstr>UPRIGHT video: consapevolezza sociale</vt:lpstr>
      <vt:lpstr>Argomento da poter discutere in famiglia</vt:lpstr>
      <vt:lpstr>Le emozioni degli altri (1)</vt:lpstr>
      <vt:lpstr>Le emozioni degli altri (2)</vt:lpstr>
      <vt:lpstr>Esercizio mindfulness: Meditazione heartfulness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Consapevolezza Sociale</dc:title>
  <dc:creator>CARLOTA LAS HAYAS RODRIGUEZ</dc:creator>
  <cp:lastModifiedBy>Silvia Rizzi</cp:lastModifiedBy>
  <cp:revision>7</cp:revision>
  <dcterms:modified xsi:type="dcterms:W3CDTF">2021-12-30T11:04:34Z</dcterms:modified>
</cp:coreProperties>
</file>