
<file path=[Content_Types].xml><?xml version="1.0" encoding="utf-8"?>
<Types xmlns="http://schemas.openxmlformats.org/package/2006/content-types">
  <Default Extension="png" ContentType="image/png"/>
  <Default Extension="mp3" ContentType="audio/m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26"/>
  </p:notesMasterIdLst>
  <p:sldIdLst>
    <p:sldId id="256" r:id="rId3"/>
    <p:sldId id="289" r:id="rId4"/>
    <p:sldId id="290" r:id="rId5"/>
    <p:sldId id="291" r:id="rId6"/>
    <p:sldId id="288" r:id="rId7"/>
    <p:sldId id="294" r:id="rId8"/>
    <p:sldId id="257" r:id="rId9"/>
    <p:sldId id="292" r:id="rId10"/>
    <p:sldId id="295" r:id="rId11"/>
    <p:sldId id="296" r:id="rId12"/>
    <p:sldId id="293" r:id="rId13"/>
    <p:sldId id="269" r:id="rId14"/>
    <p:sldId id="299" r:id="rId15"/>
    <p:sldId id="260" r:id="rId16"/>
    <p:sldId id="261" r:id="rId17"/>
    <p:sldId id="262" r:id="rId18"/>
    <p:sldId id="263" r:id="rId19"/>
    <p:sldId id="264" r:id="rId20"/>
    <p:sldId id="300" r:id="rId21"/>
    <p:sldId id="301" r:id="rId22"/>
    <p:sldId id="273" r:id="rId23"/>
    <p:sldId id="274" r:id="rId24"/>
    <p:sldId id="27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0F14AB-03A4-4DEA-862E-914F8C0C1FB9}">
  <a:tblStyle styleId="{420F14AB-03A4-4DEA-862E-914F8C0C1F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7820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98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latin typeface="Calibri"/>
                <a:ea typeface="Calibri"/>
                <a:cs typeface="Calibri"/>
                <a:sym typeface="Calibri"/>
              </a:rPr>
              <a:pPr/>
              <a:t>23</a:t>
            </a:fld>
            <a:endParaRPr>
              <a:solidFill>
                <a:prstClr val="black"/>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29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title"/>
          </p:nvPr>
        </p:nvSpPr>
        <p:spPr>
          <a:xfrm>
            <a:off x="2387139" y="1557496"/>
            <a:ext cx="5850774"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5200"/>
              <a:buFont typeface="Arial"/>
              <a:buNone/>
              <a:defRPr sz="52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05" name="Google Shape;10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07" name="Google Shape;10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32060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14" name="Google Shape;1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8487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8" name="Google Shape;11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23" name="Google Shape;1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6758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28" name="Google Shape;1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55504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9"/>
        <p:cNvGrpSpPr/>
        <p:nvPr/>
      </p:nvGrpSpPr>
      <p:grpSpPr>
        <a:xfrm>
          <a:off x="0" y="0"/>
          <a:ext cx="0" cy="0"/>
          <a:chOff x="0" y="0"/>
          <a:chExt cx="0" cy="0"/>
        </a:xfrm>
      </p:grpSpPr>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46481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7" name="Google Shape;1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39" name="Google Shape;1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64268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3" name="Google Shape;143;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44" name="Google Shape;1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46" name="Google Shape;1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0013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52" name="Google Shape;1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3551613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58" name="Google Shape;1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09775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2"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34" name="Google Shape;34;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361950" marR="0" lvl="0" indent="-361950" algn="l" rtl="0">
              <a:spcBef>
                <a:spcPts val="0"/>
              </a:spcBef>
              <a:buNone/>
              <a:defRPr sz="1800">
                <a:solidFill>
                  <a:schemeClr val="dk1"/>
                </a:solidFill>
                <a:latin typeface="Calibri"/>
                <a:ea typeface="Calibri"/>
                <a:cs typeface="Calibri"/>
                <a:sym typeface="Calibri"/>
              </a:defRPr>
            </a:lvl1pPr>
            <a:lvl2pPr marL="361950" marR="0" lvl="1" indent="-361950" algn="l" rtl="0">
              <a:spcBef>
                <a:spcPts val="0"/>
              </a:spcBef>
              <a:buNone/>
              <a:defRPr sz="1800">
                <a:solidFill>
                  <a:schemeClr val="dk1"/>
                </a:solidFill>
                <a:latin typeface="Calibri"/>
                <a:ea typeface="Calibri"/>
                <a:cs typeface="Calibri"/>
                <a:sym typeface="Calibri"/>
              </a:defRPr>
            </a:lvl2pPr>
            <a:lvl3pPr marL="361950" marR="0" lvl="2" indent="-361950" algn="l" rtl="0">
              <a:spcBef>
                <a:spcPts val="0"/>
              </a:spcBef>
              <a:buNone/>
              <a:defRPr sz="1800">
                <a:solidFill>
                  <a:schemeClr val="dk1"/>
                </a:solidFill>
                <a:latin typeface="Calibri"/>
                <a:ea typeface="Calibri"/>
                <a:cs typeface="Calibri"/>
                <a:sym typeface="Calibri"/>
              </a:defRPr>
            </a:lvl3pPr>
            <a:lvl4pPr marL="361950" marR="0" lvl="3" indent="-361950" algn="l" rtl="0">
              <a:spcBef>
                <a:spcPts val="0"/>
              </a:spcBef>
              <a:buNone/>
              <a:defRPr sz="1800">
                <a:solidFill>
                  <a:schemeClr val="dk1"/>
                </a:solidFill>
                <a:latin typeface="Calibri"/>
                <a:ea typeface="Calibri"/>
                <a:cs typeface="Calibri"/>
                <a:sym typeface="Calibri"/>
              </a:defRPr>
            </a:lvl4pPr>
            <a:lvl5pPr marL="361950" marR="0" lvl="4" indent="-361950" algn="l" rtl="0">
              <a:spcBef>
                <a:spcPts val="0"/>
              </a:spcBef>
              <a:buNone/>
              <a:defRPr sz="1800">
                <a:solidFill>
                  <a:schemeClr val="dk1"/>
                </a:solidFill>
                <a:latin typeface="Calibri"/>
                <a:ea typeface="Calibri"/>
                <a:cs typeface="Calibri"/>
                <a:sym typeface="Calibri"/>
              </a:defRPr>
            </a:lvl5pPr>
            <a:lvl6pPr marL="361950" marR="0" lvl="5" indent="-361950" algn="l" rtl="0">
              <a:spcBef>
                <a:spcPts val="0"/>
              </a:spcBef>
              <a:buNone/>
              <a:defRPr sz="1800">
                <a:solidFill>
                  <a:schemeClr val="dk1"/>
                </a:solidFill>
                <a:latin typeface="Calibri"/>
                <a:ea typeface="Calibri"/>
                <a:cs typeface="Calibri"/>
                <a:sym typeface="Calibri"/>
              </a:defRPr>
            </a:lvl6pPr>
            <a:lvl7pPr marL="361950" marR="0" lvl="6" indent="-361950" algn="l" rtl="0">
              <a:spcBef>
                <a:spcPts val="0"/>
              </a:spcBef>
              <a:buNone/>
              <a:defRPr sz="1800">
                <a:solidFill>
                  <a:schemeClr val="dk1"/>
                </a:solidFill>
                <a:latin typeface="Calibri"/>
                <a:ea typeface="Calibri"/>
                <a:cs typeface="Calibri"/>
                <a:sym typeface="Calibri"/>
              </a:defRPr>
            </a:lvl7pPr>
            <a:lvl8pPr marL="361950" marR="0" lvl="7" indent="-361950" algn="l" rtl="0">
              <a:spcBef>
                <a:spcPts val="0"/>
              </a:spcBef>
              <a:buNone/>
              <a:defRPr sz="1800">
                <a:solidFill>
                  <a:schemeClr val="dk1"/>
                </a:solidFill>
                <a:latin typeface="Calibri"/>
                <a:ea typeface="Calibri"/>
                <a:cs typeface="Calibri"/>
                <a:sym typeface="Calibri"/>
              </a:defRPr>
            </a:lvl8pPr>
            <a:lvl9pPr marL="361950" marR="0" lvl="8" indent="-361950" algn="l" rtl="0">
              <a:spcBef>
                <a:spcPts val="0"/>
              </a:spcBef>
              <a:buNone/>
              <a:defRPr sz="1800">
                <a:solidFill>
                  <a:schemeClr val="dk1"/>
                </a:solidFill>
                <a:latin typeface="Calibri"/>
                <a:ea typeface="Calibri"/>
                <a:cs typeface="Calibri"/>
                <a:sym typeface="Calibri"/>
              </a:defRPr>
            </a:lvl9pPr>
          </a:lstStyle>
          <a:p>
            <a:pPr marL="361950" lvl="0" indent="-36195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8ACCCA"/>
              </a:buClr>
              <a:buSzPts val="2400"/>
              <a:buFont typeface="Noto Sans Symbols"/>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rgbClr val="FBBC14"/>
              </a:buClr>
              <a:buSzPts val="1600"/>
              <a:buFont typeface="Arial"/>
              <a:buNone/>
              <a:defRPr sz="1600" b="0" i="0" u="none" strike="noStrike" cap="none">
                <a:solidFill>
                  <a:srgbClr val="FBBC14"/>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8ACCCA"/>
              </a:buClr>
              <a:buSzPts val="6000"/>
              <a:buFont typeface="Arial"/>
              <a:buNone/>
              <a:defRPr sz="60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ACCCA"/>
              </a:buClr>
              <a:buSzPts val="2400"/>
              <a:buFont typeface="Noto Sans Symbols"/>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8ACCCA"/>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1600"/>
              <a:buFont typeface="Arial"/>
              <a:buNone/>
              <a:defRPr sz="1600" b="1" i="0" u="none" strike="noStrike" cap="none">
                <a:solidFill>
                  <a:srgbClr val="FBBC14"/>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da-DK" smtClean="0"/>
              <a:t>Copyright UPRIGHT-projektet</a:t>
            </a:r>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186317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101" name="Google Shape;10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11310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2287" y="368776"/>
            <a:ext cx="10705408" cy="94828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ACCCA"/>
              </a:buClr>
              <a:buSzPts val="4400"/>
              <a:buFont typeface="Arial"/>
              <a:buNone/>
              <a:defRPr sz="4400" b="1" i="0" u="none" strike="noStrike" cap="none">
                <a:solidFill>
                  <a:srgbClr val="8ACCC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77191" y="169657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8ACCC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0" y="1662544"/>
            <a:ext cx="616631" cy="5195455"/>
          </a:xfrm>
          <a:prstGeom prst="rect">
            <a:avLst/>
          </a:prstGeom>
          <a:solidFill>
            <a:srgbClr val="8ACC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Google Shape;9;p1"/>
          <p:cNvPicPr preferRelativeResize="0"/>
          <p:nvPr/>
        </p:nvPicPr>
        <p:blipFill rotWithShape="1">
          <a:blip r:embed="rId9">
            <a:alphaModFix/>
          </a:blip>
          <a:srcRect/>
          <a:stretch/>
        </p:blipFill>
        <p:spPr>
          <a:xfrm>
            <a:off x="77615" y="507180"/>
            <a:ext cx="438811" cy="1107997"/>
          </a:xfrm>
          <a:prstGeom prst="rect">
            <a:avLst/>
          </a:prstGeom>
          <a:noFill/>
          <a:ln>
            <a:noFill/>
          </a:ln>
        </p:spPr>
      </p:pic>
      <p:sp>
        <p:nvSpPr>
          <p:cNvPr id="10" name="Google Shape;10;p1"/>
          <p:cNvSpPr txBox="1"/>
          <p:nvPr/>
        </p:nvSpPr>
        <p:spPr>
          <a:xfrm>
            <a:off x="623454" y="6450402"/>
            <a:ext cx="366591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cap="none">
                <a:solidFill>
                  <a:srgbClr val="8ACCCA"/>
                </a:solidFill>
                <a:latin typeface="Arial"/>
                <a:ea typeface="Arial"/>
                <a:cs typeface="Arial"/>
                <a:sym typeface="Arial"/>
              </a:rPr>
              <a:t>EFFICACY</a:t>
            </a:r>
            <a:r>
              <a:rPr lang="en-GB" sz="1400" b="0" i="0" u="none" strike="noStrike" cap="none">
                <a:solidFill>
                  <a:srgbClr val="7F7F7F"/>
                </a:solidFill>
                <a:latin typeface="Arial"/>
                <a:ea typeface="Arial"/>
                <a:cs typeface="Arial"/>
                <a:sym typeface="Arial"/>
              </a:rPr>
              <a:t> / </a:t>
            </a:r>
            <a:r>
              <a:rPr lang="en-GB" sz="1400" b="1" i="0" u="none" strike="noStrike" cap="none">
                <a:solidFill>
                  <a:srgbClr val="7F7F7F"/>
                </a:solidFill>
                <a:latin typeface="Calibri"/>
                <a:ea typeface="Calibri"/>
                <a:cs typeface="Calibri"/>
                <a:sym typeface="Calibri"/>
              </a:rPr>
              <a:t>Emotional resilience 		</a:t>
            </a:r>
            <a:r>
              <a:rPr lang="en-GB" sz="1400" b="1" i="0" u="none" strike="noStrike" cap="none">
                <a:solidFill>
                  <a:srgbClr val="7F7F7F"/>
                </a:solidFill>
                <a:latin typeface="Arial"/>
                <a:ea typeface="Arial"/>
                <a:cs typeface="Arial"/>
                <a:sym typeface="Arial"/>
              </a:rPr>
              <a:t>		</a:t>
            </a:r>
            <a:r>
              <a:rPr lang="en-GB" sz="1400" b="1" i="0" u="none" strike="noStrike" cap="none">
                <a:solidFill>
                  <a:srgbClr val="A5A5A5"/>
                </a:solidFill>
                <a:latin typeface="Arial"/>
                <a:ea typeface="Arial"/>
                <a:cs typeface="Arial"/>
                <a:sym typeface="Arial"/>
              </a:rPr>
              <a:t> </a:t>
            </a:r>
            <a:endParaRPr/>
          </a:p>
        </p:txBody>
      </p:sp>
      <p:sp>
        <p:nvSpPr>
          <p:cNvPr id="11" name="Google Shape;11;p1"/>
          <p:cNvSpPr txBox="1"/>
          <p:nvPr/>
        </p:nvSpPr>
        <p:spPr>
          <a:xfrm>
            <a:off x="0"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i="0" u="none" strike="noStrike" cap="none">
                <a:solidFill>
                  <a:schemeClr val="lt1"/>
                </a:solidFill>
                <a:latin typeface="Helvetica Neue"/>
                <a:ea typeface="Helvetica Neue"/>
                <a:cs typeface="Helvetica Neue"/>
                <a:sym typeface="Helvetica Neue"/>
              </a:rPr>
              <a:t>3</a:t>
            </a:r>
            <a:endParaRPr/>
          </a:p>
        </p:txBody>
      </p:sp>
      <p:pic>
        <p:nvPicPr>
          <p:cNvPr id="12" name="Google Shape;12;p1"/>
          <p:cNvPicPr preferRelativeResize="0"/>
          <p:nvPr/>
        </p:nvPicPr>
        <p:blipFill rotWithShape="1">
          <a:blip r:embed="rId10">
            <a:alphaModFix/>
          </a:blip>
          <a:srcRect/>
          <a:stretch/>
        </p:blipFill>
        <p:spPr>
          <a:xfrm>
            <a:off x="10616029" y="6245803"/>
            <a:ext cx="775404" cy="582499"/>
          </a:xfrm>
          <a:prstGeom prst="rect">
            <a:avLst/>
          </a:prstGeom>
          <a:noFill/>
          <a:ln>
            <a:noFill/>
          </a:ln>
        </p:spPr>
      </p:pic>
      <p:pic>
        <p:nvPicPr>
          <p:cNvPr id="13" name="Google Shape;13;p1"/>
          <p:cNvPicPr preferRelativeResize="0"/>
          <p:nvPr/>
        </p:nvPicPr>
        <p:blipFill rotWithShape="1">
          <a:blip r:embed="rId11">
            <a:alphaModFix/>
          </a:blip>
          <a:srcRect/>
          <a:stretch/>
        </p:blipFill>
        <p:spPr>
          <a:xfrm>
            <a:off x="11497887" y="6400800"/>
            <a:ext cx="463811" cy="305794"/>
          </a:xfrm>
          <a:prstGeom prst="rect">
            <a:avLst/>
          </a:prstGeom>
          <a:noFill/>
          <a:ln>
            <a:noFill/>
          </a:ln>
        </p:spPr>
      </p:pic>
      <p:sp>
        <p:nvSpPr>
          <p:cNvPr id="14" name="Google Shape;14;p1"/>
          <p:cNvSpPr txBox="1"/>
          <p:nvPr/>
        </p:nvSpPr>
        <p:spPr>
          <a:xfrm>
            <a:off x="174988"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200">
                <a:solidFill>
                  <a:schemeClr val="lt1"/>
                </a:solidFill>
                <a:latin typeface="Helvetica Neue"/>
                <a:ea typeface="Helvetica Neue"/>
                <a:cs typeface="Helvetica Neue"/>
                <a:sym typeface="Helvetica Neue"/>
              </a:rPr>
              <a:t>‹nr.›</a:t>
            </a:fld>
            <a:endParaRPr sz="1200">
              <a:solidFill>
                <a:schemeClr val="lt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da-DK" smtClean="0"/>
              <a:t>Copyright UPRIGHT-projektet</a:t>
            </a:r>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a:pPr/>
              <a:t>‹nr.›</a:t>
            </a:fld>
            <a:endParaRPr/>
          </a:p>
        </p:txBody>
      </p:sp>
    </p:spTree>
    <p:extLst>
      <p:ext uri="{BB962C8B-B14F-4D97-AF65-F5344CB8AC3E}">
        <p14:creationId xmlns:p14="http://schemas.microsoft.com/office/powerpoint/2010/main" val="2440024574"/>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youtube.com/watch?v=USoFISsmwm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3392" y="1557496"/>
            <a:ext cx="8280920" cy="948286"/>
          </a:xfrm>
          <a:prstGeom prst="rect">
            <a:avLst/>
          </a:prstGeom>
          <a:noFill/>
          <a:ln>
            <a:noFill/>
          </a:ln>
        </p:spPr>
        <p:txBody>
          <a:bodyPr spcFirstLastPara="1" wrap="square" lIns="91425" tIns="45700" rIns="91425" bIns="45700" anchor="ctr" anchorCtr="0">
            <a:noAutofit/>
          </a:bodyPr>
          <a:lstStyle/>
          <a:p>
            <a:pPr lvl="0">
              <a:buSzPts val="4680"/>
            </a:pPr>
            <a:r>
              <a:rPr lang="da-DK" sz="4680" b="0" i="0" u="none" strike="noStrike" cap="none" dirty="0" smtClean="0">
                <a:solidFill>
                  <a:srgbClr val="8ACCCA"/>
                </a:solidFill>
                <a:sym typeface="Arial"/>
              </a:rPr>
              <a:t>Følelsesmæssig </a:t>
            </a:r>
            <a:r>
              <a:rPr lang="da-DK" sz="4680" b="0" dirty="0"/>
              <a:t>Robusthed</a:t>
            </a:r>
            <a:r>
              <a:rPr lang="da-DK" sz="4680" dirty="0"/>
              <a:t/>
            </a:r>
            <a:br>
              <a:rPr lang="da-DK" sz="4680" dirty="0"/>
            </a:br>
            <a:endParaRPr lang="da-DK" sz="2000" b="1" i="0" u="none" strike="noStrike" cap="none" dirty="0">
              <a:solidFill>
                <a:srgbClr val="8ACCCA"/>
              </a:solidFil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Øvelse: </a:t>
            </a:r>
            <a:r>
              <a:rPr lang="da-DK" b="0" dirty="0" smtClean="0"/>
              <a:t>Positivitets-ratio (2)</a:t>
            </a:r>
            <a:endParaRPr lang="da-DK" dirty="0"/>
          </a:p>
        </p:txBody>
      </p:sp>
      <p:sp>
        <p:nvSpPr>
          <p:cNvPr id="3" name="Pladsholder til tekst 2"/>
          <p:cNvSpPr>
            <a:spLocks noGrp="1"/>
          </p:cNvSpPr>
          <p:nvPr>
            <p:ph type="body" idx="1"/>
          </p:nvPr>
        </p:nvSpPr>
        <p:spPr>
          <a:xfrm>
            <a:off x="1077191" y="1696574"/>
            <a:ext cx="10515600" cy="4828769"/>
          </a:xfrm>
        </p:spPr>
        <p:txBody>
          <a:bodyPr/>
          <a:lstStyle/>
          <a:p>
            <a:pPr marL="76200" indent="0">
              <a:buNone/>
            </a:pPr>
            <a:r>
              <a:rPr lang="da-DK" dirty="0"/>
              <a:t>Brug billeder, tegninger, fotos, sætninger osv., der forbedrer dit humør, når du kigger på dem eller tænker på dem. Vend tilbage til din portfolio, så ofte som du har brug for. </a:t>
            </a:r>
            <a:endParaRPr lang="da-DK" sz="1600" dirty="0">
              <a:latin typeface="Calibri"/>
              <a:ea typeface="Calibri"/>
              <a:cs typeface="Calibri"/>
              <a:sym typeface="Calibri"/>
            </a:endParaRPr>
          </a:p>
          <a:p>
            <a:pPr marL="76200" indent="0">
              <a:buNone/>
            </a:pPr>
            <a:r>
              <a:rPr lang="da-DK" dirty="0"/>
              <a:t>Du kan også vælge at skabe positive </a:t>
            </a:r>
            <a:r>
              <a:rPr lang="da-DK" dirty="0" smtClean="0"/>
              <a:t>emotioner </a:t>
            </a:r>
            <a:r>
              <a:rPr lang="da-DK" dirty="0"/>
              <a:t>med din familie. Du kan enten lade hvert familiemedlem skabe deres egen positive portefølje ud fra en positiv </a:t>
            </a:r>
            <a:r>
              <a:rPr lang="da-DK" dirty="0" smtClean="0"/>
              <a:t>emotion, </a:t>
            </a:r>
            <a:r>
              <a:rPr lang="da-DK" dirty="0"/>
              <a:t>der er vigtig for dem – eller I kan skabe en positiv familieportefølje sammen</a:t>
            </a:r>
            <a:r>
              <a:rPr lang="da-DK" dirty="0" smtClean="0"/>
              <a:t>:</a:t>
            </a:r>
          </a:p>
          <a:p>
            <a:r>
              <a:rPr lang="da-DK" dirty="0" smtClean="0"/>
              <a:t>Hvordan </a:t>
            </a:r>
            <a:r>
              <a:rPr lang="da-DK" dirty="0"/>
              <a:t>skaber vi positive </a:t>
            </a:r>
            <a:r>
              <a:rPr lang="da-DK" dirty="0" smtClean="0"/>
              <a:t>emotioner </a:t>
            </a:r>
            <a:r>
              <a:rPr lang="da-DK" dirty="0"/>
              <a:t>som familie</a:t>
            </a:r>
            <a:r>
              <a:rPr lang="da-DK" dirty="0" smtClean="0"/>
              <a:t>?</a:t>
            </a:r>
          </a:p>
          <a:p>
            <a:r>
              <a:rPr lang="da-DK" dirty="0" smtClean="0"/>
              <a:t>Hvilke </a:t>
            </a:r>
            <a:r>
              <a:rPr lang="da-DK" dirty="0"/>
              <a:t>aktiviteter </a:t>
            </a:r>
            <a:r>
              <a:rPr lang="da-DK" dirty="0" err="1"/>
              <a:t>booster</a:t>
            </a:r>
            <a:r>
              <a:rPr lang="da-DK" dirty="0"/>
              <a:t> vores positive </a:t>
            </a:r>
            <a:r>
              <a:rPr lang="da-DK" dirty="0" smtClean="0"/>
              <a:t>emotioner?</a:t>
            </a:r>
          </a:p>
          <a:p>
            <a:pPr marL="76200" lvl="0" indent="0">
              <a:buNone/>
            </a:pPr>
            <a:r>
              <a:rPr lang="da-DK" dirty="0"/>
              <a:t>Man kan også klæbe billederne på væggene, dørene eller andre synlige steder rundt omkring i jeres opholdsrum.</a:t>
            </a:r>
          </a:p>
          <a:p>
            <a:pPr marL="76200" indent="0">
              <a:buNone/>
            </a:pPr>
            <a:r>
              <a:rPr lang="en-GB" sz="1000" dirty="0"/>
              <a:t>Fredrickson , B. (2009) Positivity. Top-notch research reveals the 3 to 1 ratio that will change your life. </a:t>
            </a:r>
            <a:r>
              <a:rPr lang="da-DK" sz="1000" dirty="0"/>
              <a:t>New York: Three Rivers Press</a:t>
            </a:r>
          </a:p>
          <a:p>
            <a:r>
              <a:rPr lang="da-DK" dirty="0"/>
              <a:t> </a:t>
            </a:r>
          </a:p>
          <a:p>
            <a:endParaRPr lang="da-DK" dirty="0"/>
          </a:p>
        </p:txBody>
      </p:sp>
      <p:pic>
        <p:nvPicPr>
          <p:cNvPr id="4" name="Billede 3"/>
          <p:cNvPicPr>
            <a:picLocks noChangeAspect="1"/>
          </p:cNvPicPr>
          <p:nvPr/>
        </p:nvPicPr>
        <p:blipFill>
          <a:blip r:embed="rId2"/>
          <a:stretch>
            <a:fillRect/>
          </a:stretch>
        </p:blipFill>
        <p:spPr>
          <a:xfrm>
            <a:off x="10661593" y="7072"/>
            <a:ext cx="1530229" cy="999831"/>
          </a:xfrm>
          <a:prstGeom prst="rect">
            <a:avLst/>
          </a:prstGeom>
        </p:spPr>
      </p:pic>
    </p:spTree>
    <p:extLst>
      <p:ext uri="{BB962C8B-B14F-4D97-AF65-F5344CB8AC3E}">
        <p14:creationId xmlns:p14="http://schemas.microsoft.com/office/powerpoint/2010/main" val="173648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Kompetencens teori </a:t>
            </a:r>
            <a:r>
              <a:rPr lang="da-DK" b="0" dirty="0" smtClean="0"/>
              <a:t>grundlag: Håb</a:t>
            </a:r>
            <a:endParaRPr lang="da-DK" dirty="0"/>
          </a:p>
        </p:txBody>
      </p:sp>
      <p:sp>
        <p:nvSpPr>
          <p:cNvPr id="3" name="Pladsholder til tekst 2"/>
          <p:cNvSpPr>
            <a:spLocks noGrp="1"/>
          </p:cNvSpPr>
          <p:nvPr>
            <p:ph type="body" idx="1"/>
          </p:nvPr>
        </p:nvSpPr>
        <p:spPr/>
        <p:txBody>
          <a:bodyPr/>
          <a:lstStyle/>
          <a:p>
            <a:pPr marL="533400" indent="-457200">
              <a:lnSpc>
                <a:spcPct val="150000"/>
              </a:lnSpc>
              <a:buFont typeface="+mj-lt"/>
              <a:buAutoNum type="arabicPeriod"/>
            </a:pPr>
            <a:r>
              <a:rPr lang="da-DK" dirty="0"/>
              <a:t>Vision eller mål: Vi har et værdifuldt mål, som vi forsøger at nå.</a:t>
            </a:r>
          </a:p>
          <a:p>
            <a:pPr marL="533400" indent="-457200">
              <a:lnSpc>
                <a:spcPct val="150000"/>
              </a:lnSpc>
              <a:buFont typeface="+mj-lt"/>
              <a:buAutoNum type="arabicPeriod"/>
            </a:pPr>
            <a:r>
              <a:rPr lang="da-DK" dirty="0"/>
              <a:t>Retningsfokus: Mentale veje, vi tager for at nå vores ønskede mål.</a:t>
            </a:r>
          </a:p>
          <a:p>
            <a:pPr marL="533400" indent="-457200">
              <a:lnSpc>
                <a:spcPct val="150000"/>
              </a:lnSpc>
              <a:buFont typeface="+mj-lt"/>
              <a:buAutoNum type="arabicPeriod"/>
            </a:pPr>
            <a:r>
              <a:rPr lang="da-DK" dirty="0"/>
              <a:t>Viljestyrke: Motivationen til at </a:t>
            </a:r>
            <a:r>
              <a:rPr lang="da-DK" dirty="0" smtClean="0"/>
              <a:t>handle og til at forfølge </a:t>
            </a:r>
            <a:r>
              <a:rPr lang="da-DK" dirty="0"/>
              <a:t>vores mål. </a:t>
            </a:r>
          </a:p>
          <a:p>
            <a:pPr marL="533400" indent="-457200">
              <a:lnSpc>
                <a:spcPct val="150000"/>
              </a:lnSpc>
              <a:buFont typeface="+mj-lt"/>
              <a:buAutoNum type="arabicPeriod"/>
            </a:pPr>
            <a:r>
              <a:rPr lang="da-DK" dirty="0"/>
              <a:t>Barrierer: Når vi støder på en barriere, kan vi enten give op eller bruge andre veje til at skabe nye ruter. </a:t>
            </a:r>
          </a:p>
          <a:p>
            <a:endParaRPr lang="da-DK" dirty="0"/>
          </a:p>
        </p:txBody>
      </p:sp>
    </p:spTree>
    <p:extLst>
      <p:ext uri="{BB962C8B-B14F-4D97-AF65-F5344CB8AC3E}">
        <p14:creationId xmlns:p14="http://schemas.microsoft.com/office/powerpoint/2010/main" val="347600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980813" y="243833"/>
            <a:ext cx="10515600" cy="623166"/>
          </a:xfrm>
          <a:prstGeom prst="rect">
            <a:avLst/>
          </a:prstGeom>
          <a:noFill/>
          <a:ln>
            <a:noFill/>
          </a:ln>
        </p:spPr>
        <p:txBody>
          <a:bodyPr spcFirstLastPara="1" wrap="square" lIns="91425" tIns="45700" rIns="91425" bIns="45700" anchor="ctr" anchorCtr="0">
            <a:noAutofit/>
          </a:bodyPr>
          <a:lstStyle/>
          <a:p>
            <a:pPr lvl="0"/>
            <a:r>
              <a:rPr lang="da-DK" b="0" dirty="0" smtClean="0"/>
              <a:t>Øvelse: At </a:t>
            </a:r>
            <a:r>
              <a:rPr lang="da-DK" b="0" dirty="0"/>
              <a:t>bruge håb til at nå mit </a:t>
            </a:r>
            <a:r>
              <a:rPr lang="da-DK" b="0" dirty="0" smtClean="0"/>
              <a:t>mål (1) </a:t>
            </a:r>
            <a:endParaRPr sz="4400" b="0" i="0" u="none" strike="noStrike" cap="none" dirty="0">
              <a:solidFill>
                <a:srgbClr val="8ACCCA"/>
              </a:solidFill>
              <a:sym typeface="Arial"/>
            </a:endParaRPr>
          </a:p>
        </p:txBody>
      </p:sp>
      <p:graphicFrame>
        <p:nvGraphicFramePr>
          <p:cNvPr id="145" name="Google Shape;145;p23"/>
          <p:cNvGraphicFramePr/>
          <p:nvPr/>
        </p:nvGraphicFramePr>
        <p:xfrm>
          <a:off x="3039110" y="2561654"/>
          <a:ext cx="6113800" cy="2483612"/>
        </p:xfrm>
        <a:graphic>
          <a:graphicData uri="http://schemas.openxmlformats.org/drawingml/2006/table">
            <a:tbl>
              <a:tblPr>
                <a:noFill/>
                <a:tableStyleId>{420F14AB-03A4-4DEA-862E-914F8C0C1FB9}</a:tableStyleId>
              </a:tblPr>
              <a:tblGrid>
                <a:gridCol w="1528450">
                  <a:extLst>
                    <a:ext uri="{9D8B030D-6E8A-4147-A177-3AD203B41FA5}">
                      <a16:colId xmlns:a16="http://schemas.microsoft.com/office/drawing/2014/main" val="20000"/>
                    </a:ext>
                  </a:extLst>
                </a:gridCol>
                <a:gridCol w="1528450">
                  <a:extLst>
                    <a:ext uri="{9D8B030D-6E8A-4147-A177-3AD203B41FA5}">
                      <a16:colId xmlns:a16="http://schemas.microsoft.com/office/drawing/2014/main" val="20001"/>
                    </a:ext>
                  </a:extLst>
                </a:gridCol>
                <a:gridCol w="1528450">
                  <a:extLst>
                    <a:ext uri="{9D8B030D-6E8A-4147-A177-3AD203B41FA5}">
                      <a16:colId xmlns:a16="http://schemas.microsoft.com/office/drawing/2014/main" val="20002"/>
                    </a:ext>
                  </a:extLst>
                </a:gridCol>
                <a:gridCol w="1528450">
                  <a:extLst>
                    <a:ext uri="{9D8B030D-6E8A-4147-A177-3AD203B41FA5}">
                      <a16:colId xmlns:a16="http://schemas.microsoft.com/office/drawing/2014/main" val="20003"/>
                    </a:ext>
                  </a:extLst>
                </a:gridCol>
              </a:tblGrid>
              <a:tr h="139700">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pathways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strategies to overcome barriers</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b="1" u="none" strike="noStrike" cap="none">
                          <a:solidFill>
                            <a:srgbClr val="000000"/>
                          </a:solidFill>
                          <a:latin typeface="Calibri"/>
                          <a:ea typeface="Calibri"/>
                          <a:cs typeface="Calibri"/>
                          <a:sym typeface="Calibri"/>
                        </a:rPr>
                        <a:t>My goal</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9700">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u="none" strike="noStrike" cap="none">
                          <a:solidFill>
                            <a:srgbClr val="000000"/>
                          </a:solidFill>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6" name="Google Shape;146;p23"/>
          <p:cNvSpPr/>
          <p:nvPr/>
        </p:nvSpPr>
        <p:spPr>
          <a:xfrm>
            <a:off x="1166070" y="1057566"/>
            <a:ext cx="10762578" cy="5250956"/>
          </a:xfrm>
          <a:prstGeom prst="roundRect">
            <a:avLst>
              <a:gd name="adj" fmla="val 16667"/>
            </a:avLst>
          </a:prstGeom>
          <a:solidFill>
            <a:schemeClr val="lt1"/>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r>
              <a:rPr lang="da-DK" sz="1800" dirty="0" smtClean="0"/>
              <a:t>For at støtte dit barn til at nå et vigtigt mål, så prøv først denne øvelse selv.</a:t>
            </a:r>
          </a:p>
          <a:p>
            <a:r>
              <a:rPr lang="da-DK" sz="1800" dirty="0" smtClean="0"/>
              <a:t>I </a:t>
            </a:r>
            <a:r>
              <a:rPr lang="da-DK" sz="1800" dirty="0"/>
              <a:t>nedenstående model starter du ved at angive et mål og skrive det i højre kolonne. </a:t>
            </a:r>
          </a:p>
          <a:p>
            <a:r>
              <a:rPr lang="da-DK" sz="1800" dirty="0"/>
              <a:t>Tænk derefter på mulige veje til at nå dit mål (mindst tre veje). Skriv dem ind i venstre kolonne. I kolonnen for forhindringer skriver du alle de ting ind, der kan forhindre dig i at lykkes. For hver forhindring skal du komme med en strategi til at overvinde den i den næste kolonne.</a:t>
            </a:r>
            <a:r>
              <a:rPr lang="da-DK" sz="2000" dirty="0">
                <a:solidFill>
                  <a:schemeClr val="tx1"/>
                </a:solidFill>
                <a:latin typeface="Calibri" panose="020F0502020204030204" pitchFamily="34" charset="0"/>
                <a:cs typeface="Calibri" panose="020F0502020204030204" pitchFamily="34" charset="0"/>
              </a:rPr>
              <a:t> </a:t>
            </a:r>
            <a:r>
              <a:rPr lang="da-DK" sz="1800" dirty="0" smtClean="0">
                <a:solidFill>
                  <a:schemeClr val="tx1"/>
                </a:solidFill>
                <a:latin typeface="+mj-lt"/>
                <a:cs typeface="Calibri" panose="020F0502020204030204" pitchFamily="34" charset="0"/>
                <a:sym typeface="Calibri"/>
              </a:rPr>
              <a:t>Eksempelvis</a:t>
            </a:r>
            <a:r>
              <a:rPr lang="en-GB" sz="1800" dirty="0" smtClean="0">
                <a:solidFill>
                  <a:schemeClr val="lt1"/>
                </a:solidFill>
                <a:latin typeface="Calibri"/>
                <a:ea typeface="Calibri"/>
                <a:cs typeface="Calibri"/>
                <a:sym typeface="Calibri"/>
              </a:rPr>
              <a:t>, </a:t>
            </a:r>
            <a:r>
              <a:rPr lang="en-GB" sz="1800" dirty="0">
                <a:solidFill>
                  <a:schemeClr val="lt1"/>
                </a:solidFill>
                <a:latin typeface="Calibri"/>
                <a:ea typeface="Calibri"/>
                <a:cs typeface="Calibri"/>
                <a:sym typeface="Calibri"/>
              </a:rPr>
              <a:t>you think of possible pathways to reach your goal  (at least three pathways). Write them in the left column.</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In the column for barriers, you write all the things that could possibly prevent you from succeeding.</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lt1"/>
                </a:solidFill>
                <a:latin typeface="Calibri"/>
                <a:ea typeface="Calibri"/>
                <a:cs typeface="Calibri"/>
                <a:sym typeface="Calibri"/>
              </a:rPr>
              <a:t>For each barrier, give a strategy to overcome it in the next column.</a:t>
            </a:r>
            <a:endParaRPr sz="1800" dirty="0">
              <a:solidFill>
                <a:schemeClr val="lt1"/>
              </a:solidFill>
              <a:latin typeface="Calibri"/>
              <a:ea typeface="Calibri"/>
              <a:cs typeface="Calibri"/>
              <a:sym typeface="Calibri"/>
            </a:endParaRPr>
          </a:p>
        </p:txBody>
      </p:sp>
      <p:sp>
        <p:nvSpPr>
          <p:cNvPr id="147" name="Google Shape;147;p23"/>
          <p:cNvSpPr/>
          <p:nvPr/>
        </p:nvSpPr>
        <p:spPr>
          <a:xfrm>
            <a:off x="3038475" y="256222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23"/>
          <p:cNvSpPr/>
          <p:nvPr/>
        </p:nvSpPr>
        <p:spPr>
          <a:xfrm>
            <a:off x="1554906" y="3685269"/>
            <a:ext cx="15125300" cy="5462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Billede 4"/>
          <p:cNvPicPr>
            <a:picLocks noChangeAspect="1"/>
          </p:cNvPicPr>
          <p:nvPr/>
        </p:nvPicPr>
        <p:blipFill>
          <a:blip r:embed="rId3"/>
          <a:stretch>
            <a:fillRect/>
          </a:stretch>
        </p:blipFill>
        <p:spPr>
          <a:xfrm>
            <a:off x="2639616" y="2790825"/>
            <a:ext cx="6667018" cy="34203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Øvelse: At bruge håb til at nå mit mål </a:t>
            </a:r>
            <a:r>
              <a:rPr lang="da-DK" b="0" dirty="0" smtClean="0"/>
              <a:t>(2) </a:t>
            </a:r>
            <a:endParaRPr lang="da-DK" dirty="0"/>
          </a:p>
        </p:txBody>
      </p:sp>
      <p:sp>
        <p:nvSpPr>
          <p:cNvPr id="3" name="Pladsholder til tekst 2"/>
          <p:cNvSpPr>
            <a:spLocks noGrp="1"/>
          </p:cNvSpPr>
          <p:nvPr>
            <p:ph type="body" idx="1"/>
          </p:nvPr>
        </p:nvSpPr>
        <p:spPr/>
        <p:txBody>
          <a:bodyPr/>
          <a:lstStyle/>
          <a:p>
            <a:r>
              <a:rPr lang="da-DK" dirty="0" smtClean="0"/>
              <a:t>Prøv nu selv</a:t>
            </a:r>
          </a:p>
          <a:p>
            <a:endParaRPr lang="da-DK" dirty="0"/>
          </a:p>
        </p:txBody>
      </p:sp>
      <p:pic>
        <p:nvPicPr>
          <p:cNvPr id="4" name="Billede 3"/>
          <p:cNvPicPr>
            <a:picLocks noChangeAspect="1"/>
          </p:cNvPicPr>
          <p:nvPr/>
        </p:nvPicPr>
        <p:blipFill>
          <a:blip r:embed="rId2"/>
          <a:stretch>
            <a:fillRect/>
          </a:stretch>
        </p:blipFill>
        <p:spPr>
          <a:xfrm>
            <a:off x="1775520" y="2348880"/>
            <a:ext cx="8226262" cy="4035942"/>
          </a:xfrm>
          <a:prstGeom prst="rect">
            <a:avLst/>
          </a:prstGeom>
        </p:spPr>
      </p:pic>
    </p:spTree>
    <p:extLst>
      <p:ext uri="{BB962C8B-B14F-4D97-AF65-F5344CB8AC3E}">
        <p14:creationId xmlns:p14="http://schemas.microsoft.com/office/powerpoint/2010/main" val="223141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918720" y="305173"/>
            <a:ext cx="10793903" cy="691430"/>
          </a:xfrm>
          <a:prstGeom prst="rect">
            <a:avLst/>
          </a:prstGeom>
          <a:noFill/>
          <a:ln>
            <a:noFill/>
          </a:ln>
        </p:spPr>
        <p:txBody>
          <a:bodyPr spcFirstLastPara="1" wrap="square" lIns="91425" tIns="45700" rIns="91425" bIns="45700" anchor="ctr" anchorCtr="0">
            <a:noAutofit/>
          </a:bodyPr>
          <a:lstStyle/>
          <a:p>
            <a:pPr lvl="0"/>
            <a:r>
              <a:rPr lang="da-DK" sz="4000" b="0" dirty="0"/>
              <a:t>Kompetencens teori </a:t>
            </a:r>
            <a:r>
              <a:rPr lang="da-DK" sz="4000" b="0" dirty="0" smtClean="0"/>
              <a:t>grundlag: </a:t>
            </a:r>
            <a:r>
              <a:rPr lang="da-DK" sz="4000" b="0" i="0" u="none" strike="noStrike" cap="none" dirty="0" smtClean="0">
                <a:solidFill>
                  <a:srgbClr val="8ACCCA"/>
                </a:solidFill>
                <a:sym typeface="Arial"/>
              </a:rPr>
              <a:t>Forklaringsstile</a:t>
            </a:r>
            <a:endParaRPr lang="da-DK" sz="4000" b="0" i="0" u="none" strike="noStrike" cap="none" dirty="0">
              <a:solidFill>
                <a:srgbClr val="8ACCCA"/>
              </a:solidFill>
              <a:sym typeface="Arial"/>
            </a:endParaRPr>
          </a:p>
        </p:txBody>
      </p:sp>
      <p:sp>
        <p:nvSpPr>
          <p:cNvPr id="89" name="Google Shape;89;p14"/>
          <p:cNvSpPr txBox="1">
            <a:spLocks noGrp="1"/>
          </p:cNvSpPr>
          <p:nvPr>
            <p:ph type="body" idx="1"/>
          </p:nvPr>
        </p:nvSpPr>
        <p:spPr>
          <a:xfrm>
            <a:off x="767408" y="908720"/>
            <a:ext cx="11305256" cy="5832648"/>
          </a:xfrm>
          <a:prstGeom prst="rect">
            <a:avLst/>
          </a:prstGeom>
          <a:noFill/>
          <a:ln>
            <a:noFill/>
          </a:ln>
        </p:spPr>
        <p:txBody>
          <a:bodyPr spcFirstLastPara="1" wrap="square" lIns="91425" tIns="45700" rIns="91425" bIns="45700" anchor="t" anchorCtr="0">
            <a:noAutofit/>
          </a:bodyPr>
          <a:lstStyle/>
          <a:p>
            <a:pPr marL="76200" indent="0">
              <a:lnSpc>
                <a:spcPct val="100000"/>
              </a:lnSpc>
              <a:buNone/>
            </a:pPr>
            <a:r>
              <a:rPr lang="da-DK" dirty="0"/>
              <a:t>Den måde vi beskriver vores succes og fiaskoer på, påvirker vores følelsesmæssige robusthed. Ved at blive bevidst om ens egen forklaringsstil, kan du hjælpe børn og unge i familien til at blive mere bevidste om deres forklaringsstil.</a:t>
            </a:r>
          </a:p>
          <a:p>
            <a:pPr marL="76200" indent="0">
              <a:lnSpc>
                <a:spcPct val="150000"/>
              </a:lnSpc>
              <a:buNone/>
            </a:pPr>
            <a:r>
              <a:rPr lang="da-DK" dirty="0" smtClean="0"/>
              <a:t> </a:t>
            </a:r>
            <a:r>
              <a:rPr lang="da-DK" sz="2200" b="1" dirty="0" smtClean="0"/>
              <a:t>Permanent</a:t>
            </a:r>
            <a:r>
              <a:rPr lang="da-DK" sz="2200" dirty="0" smtClean="0"/>
              <a:t>: </a:t>
            </a:r>
            <a:r>
              <a:rPr lang="da-DK" sz="2200" dirty="0"/>
              <a:t>Begivenheder opfattes som midlertidige eller permanente. </a:t>
            </a:r>
            <a:endParaRPr lang="da-DK" sz="2200" dirty="0" smtClean="0"/>
          </a:p>
          <a:p>
            <a:pPr lvl="1">
              <a:lnSpc>
                <a:spcPct val="150000"/>
              </a:lnSpc>
              <a:buFont typeface="Wingdings" panose="05000000000000000000" pitchFamily="2" charset="2"/>
              <a:buChar char="v"/>
            </a:pPr>
            <a:r>
              <a:rPr lang="da-DK" sz="2200" dirty="0" smtClean="0"/>
              <a:t>Så forklarer vi med ord som fx sommetider eller altid/aldrig.</a:t>
            </a:r>
            <a:endParaRPr lang="da-DK" sz="2200" dirty="0"/>
          </a:p>
          <a:p>
            <a:pPr>
              <a:lnSpc>
                <a:spcPct val="150000"/>
              </a:lnSpc>
              <a:buFont typeface="Wingdings" panose="05000000000000000000" pitchFamily="2" charset="2"/>
              <a:buChar char="v"/>
            </a:pPr>
            <a:r>
              <a:rPr lang="da-DK" sz="2200" b="1" dirty="0"/>
              <a:t>Omfang</a:t>
            </a:r>
            <a:r>
              <a:rPr lang="da-DK" sz="2200" dirty="0"/>
              <a:t>: Begivenheder opfattes som </a:t>
            </a:r>
            <a:r>
              <a:rPr lang="da-DK" sz="2200" dirty="0" smtClean="0"/>
              <a:t>altomfattende eller begrænset </a:t>
            </a:r>
            <a:r>
              <a:rPr lang="da-DK" sz="2200" dirty="0"/>
              <a:t>til et område af </a:t>
            </a:r>
            <a:r>
              <a:rPr lang="da-DK" sz="2200" dirty="0" smtClean="0"/>
              <a:t>livet. </a:t>
            </a:r>
          </a:p>
          <a:p>
            <a:pPr lvl="1">
              <a:lnSpc>
                <a:spcPct val="150000"/>
              </a:lnSpc>
              <a:buFont typeface="Wingdings" panose="05000000000000000000" pitchFamily="2" charset="2"/>
              <a:buChar char="v"/>
            </a:pPr>
            <a:r>
              <a:rPr lang="da-DK" sz="2200" dirty="0" smtClean="0"/>
              <a:t>Så forklarer vi med ord som fx det hele/alt …. eller kun/noget….</a:t>
            </a:r>
            <a:endParaRPr lang="da-DK" sz="2200" dirty="0"/>
          </a:p>
          <a:p>
            <a:pPr>
              <a:lnSpc>
                <a:spcPct val="150000"/>
              </a:lnSpc>
              <a:buFont typeface="Wingdings" panose="05000000000000000000" pitchFamily="2" charset="2"/>
              <a:buChar char="v"/>
            </a:pPr>
            <a:r>
              <a:rPr lang="da-DK" sz="2200" b="1" dirty="0"/>
              <a:t>Personliggørelse:</a:t>
            </a:r>
            <a:r>
              <a:rPr lang="da-DK" sz="2200" dirty="0"/>
              <a:t> Begivenheder </a:t>
            </a:r>
            <a:r>
              <a:rPr lang="da-DK" sz="2200" dirty="0" smtClean="0"/>
              <a:t>skyldes indre </a:t>
            </a:r>
            <a:r>
              <a:rPr lang="da-DK" sz="2200" dirty="0"/>
              <a:t>(selv) eller ydre (andre) årsager</a:t>
            </a:r>
            <a:r>
              <a:rPr lang="da-DK" sz="2200" dirty="0" smtClean="0"/>
              <a:t>.</a:t>
            </a:r>
          </a:p>
          <a:p>
            <a:pPr lvl="1">
              <a:lnSpc>
                <a:spcPct val="150000"/>
              </a:lnSpc>
              <a:buFont typeface="Wingdings" panose="05000000000000000000" pitchFamily="2" charset="2"/>
              <a:buChar char="v"/>
            </a:pPr>
            <a:r>
              <a:rPr lang="da-DK" sz="2200" dirty="0" smtClean="0"/>
              <a:t>Så forklarer vi med ord som fx min skyld eller din/hans/hendes/jeres skyld</a:t>
            </a:r>
            <a:endParaRPr lang="da-DK"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3392" y="476672"/>
            <a:ext cx="11449272" cy="1187801"/>
          </a:xfrm>
          <a:prstGeom prst="rect">
            <a:avLst/>
          </a:prstGeom>
          <a:noFill/>
          <a:ln>
            <a:noFill/>
          </a:ln>
        </p:spPr>
        <p:txBody>
          <a:bodyPr spcFirstLastPara="1" wrap="square" lIns="91425" tIns="45700" rIns="91425" bIns="45700" anchor="ctr" anchorCtr="0">
            <a:noAutofit/>
          </a:bodyPr>
          <a:lstStyle/>
          <a:p>
            <a:r>
              <a:rPr lang="da-DK" b="0" dirty="0"/>
              <a:t/>
            </a:r>
            <a:br>
              <a:rPr lang="da-DK" b="0" dirty="0"/>
            </a:br>
            <a:r>
              <a:rPr lang="da-DK" sz="4000" b="0" dirty="0"/>
              <a:t>Kompetencens teori grundlag: </a:t>
            </a:r>
            <a:r>
              <a:rPr lang="da-DK" sz="4000" b="0" dirty="0" smtClean="0"/>
              <a:t/>
            </a:r>
            <a:br>
              <a:rPr lang="da-DK" sz="4000" b="0" dirty="0" smtClean="0"/>
            </a:br>
            <a:r>
              <a:rPr lang="da-DK" sz="4000" b="0" dirty="0" smtClean="0"/>
              <a:t>En </a:t>
            </a:r>
            <a:r>
              <a:rPr lang="da-DK" sz="4000" b="0" i="1" dirty="0"/>
              <a:t>permanent</a:t>
            </a:r>
            <a:r>
              <a:rPr lang="da-DK" sz="4000" b="0" dirty="0"/>
              <a:t> forklaringsstil er forbundet med opfattelsen af </a:t>
            </a:r>
            <a:r>
              <a:rPr lang="da-DK" sz="4000" b="0" u="sng" dirty="0"/>
              <a:t>tid</a:t>
            </a:r>
            <a:r>
              <a:rPr lang="da-DK" sz="4000" dirty="0"/>
              <a:t>: </a:t>
            </a:r>
            <a:r>
              <a:rPr lang="da-DK" b="0" dirty="0"/>
              <a:t/>
            </a:r>
            <a:br>
              <a:rPr lang="da-DK" b="0" dirty="0"/>
            </a:br>
            <a:endParaRPr sz="4400" b="1" i="0" u="none" strike="noStrike" cap="none" dirty="0">
              <a:solidFill>
                <a:srgbClr val="8ACCCA"/>
              </a:solidFill>
              <a:latin typeface="Arial"/>
              <a:ea typeface="Arial"/>
              <a:cs typeface="Arial"/>
              <a:sym typeface="Arial"/>
            </a:endParaRPr>
          </a:p>
        </p:txBody>
      </p:sp>
      <p:sp>
        <p:nvSpPr>
          <p:cNvPr id="95" name="Google Shape;95;p15"/>
          <p:cNvSpPr txBox="1">
            <a:spLocks noGrp="1"/>
          </p:cNvSpPr>
          <p:nvPr>
            <p:ph type="body" idx="1"/>
          </p:nvPr>
        </p:nvSpPr>
        <p:spPr>
          <a:xfrm>
            <a:off x="1052945" y="1606110"/>
            <a:ext cx="10515600" cy="47032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ACCCA"/>
              </a:buClr>
              <a:buSzPts val="2400"/>
              <a:buFont typeface="Noto Sans Symbols"/>
              <a:buNone/>
            </a:pPr>
            <a:endParaRPr lang="en-GB" sz="2400" b="0" i="0" u="none" strike="noStrike" cap="none" dirty="0" smtClean="0">
              <a:solidFill>
                <a:schemeClr val="dk1"/>
              </a:solidFill>
              <a:latin typeface="Arial"/>
              <a:ea typeface="Arial"/>
              <a:cs typeface="Arial"/>
              <a:sym typeface="Arial"/>
            </a:endParaRPr>
          </a:p>
          <a:p>
            <a:pPr marL="76200" indent="0">
              <a:lnSpc>
                <a:spcPct val="150000"/>
              </a:lnSpc>
              <a:buNone/>
            </a:pPr>
            <a:r>
              <a:rPr lang="da-DK" dirty="0"/>
              <a:t>Den pessimistiske stil: </a:t>
            </a:r>
          </a:p>
          <a:p>
            <a:pPr>
              <a:lnSpc>
                <a:spcPct val="150000"/>
              </a:lnSpc>
            </a:pPr>
            <a:r>
              <a:rPr lang="da-DK" dirty="0"/>
              <a:t>“Det sker altid for mig” eller ”Jeg er aldrig heldig”. </a:t>
            </a:r>
          </a:p>
          <a:p>
            <a:pPr marL="76200" indent="0">
              <a:lnSpc>
                <a:spcPct val="150000"/>
              </a:lnSpc>
              <a:buNone/>
            </a:pPr>
            <a:endParaRPr lang="da-DK" dirty="0" smtClean="0"/>
          </a:p>
          <a:p>
            <a:pPr marL="76200" indent="0">
              <a:lnSpc>
                <a:spcPct val="150000"/>
              </a:lnSpc>
              <a:buNone/>
            </a:pPr>
            <a:r>
              <a:rPr lang="da-DK" dirty="0" smtClean="0"/>
              <a:t>Den </a:t>
            </a:r>
            <a:r>
              <a:rPr lang="da-DK" dirty="0"/>
              <a:t>optimistiske stil: </a:t>
            </a:r>
          </a:p>
          <a:p>
            <a:pPr>
              <a:lnSpc>
                <a:spcPct val="150000"/>
              </a:lnSpc>
            </a:pPr>
            <a:r>
              <a:rPr lang="da-DK" dirty="0"/>
              <a:t>Nogle gange laver jeg fejl” eller ”Jeg har haft nogle problemer på det seneste”.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55440" y="620688"/>
            <a:ext cx="9906918" cy="691430"/>
          </a:xfrm>
          <a:prstGeom prst="rect">
            <a:avLst/>
          </a:prstGeom>
          <a:noFill/>
          <a:ln>
            <a:noFill/>
          </a:ln>
        </p:spPr>
        <p:txBody>
          <a:bodyPr spcFirstLastPara="1" wrap="square" lIns="91425" tIns="45700" rIns="91425" bIns="45700" anchor="ctr" anchorCtr="0">
            <a:noAutofit/>
          </a:bodyPr>
          <a:lstStyle/>
          <a:p>
            <a:r>
              <a:rPr lang="da-DK" b="0" dirty="0"/>
              <a:t/>
            </a:r>
            <a:br>
              <a:rPr lang="da-DK" b="0" dirty="0"/>
            </a:br>
            <a:r>
              <a:rPr lang="da-DK" sz="4000" b="0" dirty="0"/>
              <a:t>Kompetencens teori </a:t>
            </a:r>
            <a:r>
              <a:rPr lang="da-DK" sz="4000" b="0" dirty="0" smtClean="0"/>
              <a:t>grundlag:</a:t>
            </a:r>
            <a:br>
              <a:rPr lang="da-DK" sz="4000" b="0" dirty="0" smtClean="0"/>
            </a:br>
            <a:r>
              <a:rPr lang="da-DK" sz="4000" b="0" dirty="0" smtClean="0"/>
              <a:t>En </a:t>
            </a:r>
            <a:r>
              <a:rPr lang="da-DK" sz="4000" b="0" i="1" dirty="0"/>
              <a:t>omfangsrig</a:t>
            </a:r>
            <a:r>
              <a:rPr lang="da-DK" sz="4000" b="0" dirty="0"/>
              <a:t> forklaringsstil er forbundet med opfattelsen af </a:t>
            </a:r>
            <a:r>
              <a:rPr lang="da-DK" sz="4000" b="0" u="sng" dirty="0"/>
              <a:t>rum</a:t>
            </a:r>
            <a:r>
              <a:rPr lang="da-DK" b="0" dirty="0"/>
              <a:t>: </a:t>
            </a:r>
            <a:br>
              <a:rPr lang="da-DK" b="0" dirty="0"/>
            </a:br>
            <a:endParaRPr sz="4400" b="0" i="0" u="none" strike="noStrike" cap="none" dirty="0">
              <a:solidFill>
                <a:srgbClr val="8ACCCA"/>
              </a:solidFill>
              <a:sym typeface="Arial"/>
            </a:endParaRPr>
          </a:p>
        </p:txBody>
      </p:sp>
      <p:sp>
        <p:nvSpPr>
          <p:cNvPr id="101" name="Google Shape;101;p16"/>
          <p:cNvSpPr txBox="1">
            <a:spLocks noGrp="1"/>
          </p:cNvSpPr>
          <p:nvPr>
            <p:ph type="body" idx="1"/>
          </p:nvPr>
        </p:nvSpPr>
        <p:spPr>
          <a:xfrm>
            <a:off x="1044556" y="1988840"/>
            <a:ext cx="10515600" cy="4464496"/>
          </a:xfrm>
          <a:prstGeom prst="rect">
            <a:avLst/>
          </a:prstGeom>
          <a:noFill/>
          <a:ln>
            <a:noFill/>
          </a:ln>
        </p:spPr>
        <p:txBody>
          <a:bodyPr spcFirstLastPara="1" wrap="square" lIns="91425" tIns="45700" rIns="91425" bIns="45700" anchor="t" anchorCtr="0">
            <a:noAutofit/>
          </a:bodyPr>
          <a:lstStyle/>
          <a:p>
            <a:pPr marL="76200" indent="0">
              <a:lnSpc>
                <a:spcPct val="150000"/>
              </a:lnSpc>
              <a:buNone/>
            </a:pPr>
            <a:r>
              <a:rPr lang="da-DK" dirty="0" smtClean="0"/>
              <a:t>Den </a:t>
            </a:r>
            <a:r>
              <a:rPr lang="da-DK" dirty="0"/>
              <a:t>pessimistiske stil: </a:t>
            </a:r>
          </a:p>
          <a:p>
            <a:pPr>
              <a:lnSpc>
                <a:spcPct val="150000"/>
              </a:lnSpc>
            </a:pPr>
            <a:r>
              <a:rPr lang="da-DK" dirty="0"/>
              <a:t>“Hvis jeg ikke kan løse denne matematikopgave, så dumper jeg sikkert også i fysik”. </a:t>
            </a:r>
            <a:endParaRPr lang="da-DK" dirty="0" smtClean="0"/>
          </a:p>
          <a:p>
            <a:pPr>
              <a:lnSpc>
                <a:spcPct val="150000"/>
              </a:lnSpc>
            </a:pPr>
            <a:endParaRPr lang="da-DK" dirty="0"/>
          </a:p>
          <a:p>
            <a:pPr marL="76200" indent="0">
              <a:lnSpc>
                <a:spcPct val="150000"/>
              </a:lnSpc>
              <a:buNone/>
            </a:pPr>
            <a:r>
              <a:rPr lang="da-DK" dirty="0"/>
              <a:t>Den optimistiske stil: </a:t>
            </a:r>
          </a:p>
          <a:p>
            <a:pPr>
              <a:lnSpc>
                <a:spcPct val="150000"/>
              </a:lnSpc>
            </a:pPr>
            <a:r>
              <a:rPr lang="da-DK" dirty="0"/>
              <a:t>“Min engelsklærer kan ikke se min fremgang”.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983432" y="692696"/>
            <a:ext cx="9906918" cy="691430"/>
          </a:xfrm>
          <a:prstGeom prst="rect">
            <a:avLst/>
          </a:prstGeom>
          <a:noFill/>
          <a:ln>
            <a:noFill/>
          </a:ln>
        </p:spPr>
        <p:txBody>
          <a:bodyPr spcFirstLastPara="1" wrap="square" lIns="91425" tIns="45700" rIns="91425" bIns="45700" anchor="ctr" anchorCtr="0">
            <a:noAutofit/>
          </a:bodyPr>
          <a:lstStyle/>
          <a:p>
            <a:r>
              <a:rPr lang="en-GB" dirty="0"/>
              <a:t/>
            </a:r>
            <a:br>
              <a:rPr lang="en-GB" dirty="0"/>
            </a:br>
            <a:r>
              <a:rPr lang="da-DK" sz="4000" b="0" dirty="0"/>
              <a:t>Kompetencens teori </a:t>
            </a:r>
            <a:r>
              <a:rPr lang="da-DK" sz="4000" b="0" dirty="0" smtClean="0"/>
              <a:t>grundlag:</a:t>
            </a:r>
            <a:br>
              <a:rPr lang="da-DK" sz="4000" b="0" dirty="0" smtClean="0"/>
            </a:br>
            <a:r>
              <a:rPr lang="da-DK" sz="4000" b="0" dirty="0" smtClean="0"/>
              <a:t>En </a:t>
            </a:r>
            <a:r>
              <a:rPr lang="da-DK" sz="4000" b="0" i="1" dirty="0"/>
              <a:t>personliggørende</a:t>
            </a:r>
            <a:r>
              <a:rPr lang="da-DK" sz="4000" b="0" dirty="0"/>
              <a:t> forklaringsstil relaterer til opfattelsen af </a:t>
            </a:r>
            <a:r>
              <a:rPr lang="da-DK" sz="4000" b="0" u="sng" dirty="0"/>
              <a:t>årsag</a:t>
            </a:r>
            <a:r>
              <a:rPr lang="da-DK" sz="4000" b="0" dirty="0"/>
              <a:t>: </a:t>
            </a:r>
            <a:r>
              <a:rPr lang="da-DK" b="0" dirty="0"/>
              <a:t/>
            </a:r>
            <a:br>
              <a:rPr lang="da-DK" b="0" dirty="0"/>
            </a:br>
            <a:endParaRPr sz="4400" b="0" i="0" u="none" strike="noStrike" cap="none" dirty="0">
              <a:solidFill>
                <a:srgbClr val="8ACCCA"/>
              </a:solidFill>
              <a:sym typeface="Arial"/>
            </a:endParaRPr>
          </a:p>
        </p:txBody>
      </p:sp>
      <p:sp>
        <p:nvSpPr>
          <p:cNvPr id="107" name="Google Shape;107;p17"/>
          <p:cNvSpPr txBox="1">
            <a:spLocks noGrp="1"/>
          </p:cNvSpPr>
          <p:nvPr>
            <p:ph type="body" idx="1"/>
          </p:nvPr>
        </p:nvSpPr>
        <p:spPr>
          <a:xfrm>
            <a:off x="985833" y="1700808"/>
            <a:ext cx="10515600" cy="5040560"/>
          </a:xfrm>
          <a:prstGeom prst="rect">
            <a:avLst/>
          </a:prstGeom>
          <a:noFill/>
          <a:ln>
            <a:noFill/>
          </a:ln>
        </p:spPr>
        <p:txBody>
          <a:bodyPr spcFirstLastPara="1" wrap="square" lIns="91425" tIns="45700" rIns="91425" bIns="45700" anchor="t" anchorCtr="0">
            <a:noAutofit/>
          </a:bodyPr>
          <a:lstStyle/>
          <a:p>
            <a:pPr marL="76200" indent="0">
              <a:lnSpc>
                <a:spcPct val="150000"/>
              </a:lnSpc>
              <a:buNone/>
            </a:pPr>
            <a:r>
              <a:rPr lang="da-DK" dirty="0" smtClean="0"/>
              <a:t>Den </a:t>
            </a:r>
            <a:r>
              <a:rPr lang="da-DK" dirty="0"/>
              <a:t>pessimistiske stil: </a:t>
            </a:r>
          </a:p>
          <a:p>
            <a:pPr>
              <a:lnSpc>
                <a:spcPct val="150000"/>
              </a:lnSpc>
            </a:pPr>
            <a:r>
              <a:rPr lang="da-DK" dirty="0"/>
              <a:t>“Jeg er bare for dum til at forstå dette (indre årsag)”. </a:t>
            </a:r>
          </a:p>
          <a:p>
            <a:pPr>
              <a:lnSpc>
                <a:spcPct val="150000"/>
              </a:lnSpc>
            </a:pPr>
            <a:r>
              <a:rPr lang="da-DK" dirty="0"/>
              <a:t>“Læreren er for dum til at undervise i dette fag på en forståelig måde (ydre årsag)”. </a:t>
            </a:r>
          </a:p>
          <a:p>
            <a:pPr marL="76200" indent="0">
              <a:lnSpc>
                <a:spcPct val="150000"/>
              </a:lnSpc>
              <a:buNone/>
            </a:pPr>
            <a:r>
              <a:rPr lang="da-DK" dirty="0"/>
              <a:t>Den optimistiske stil: </a:t>
            </a:r>
          </a:p>
          <a:p>
            <a:pPr>
              <a:lnSpc>
                <a:spcPct val="150000"/>
              </a:lnSpc>
            </a:pPr>
            <a:r>
              <a:rPr lang="da-DK" dirty="0"/>
              <a:t>“Hvis jeg prøver endnu mere, kan jeg klare det (indre årsag)”. </a:t>
            </a:r>
          </a:p>
          <a:p>
            <a:pPr>
              <a:lnSpc>
                <a:spcPct val="150000"/>
              </a:lnSpc>
            </a:pPr>
            <a:r>
              <a:rPr lang="da-DK" dirty="0"/>
              <a:t>“Hvis jeg beder læreren om at forklare mig det igen, kan jeg sikkert forstå det (ydre årsag)”. </a:t>
            </a: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947256" y="548680"/>
            <a:ext cx="10515600" cy="240972"/>
          </a:xfrm>
          <a:prstGeom prst="rect">
            <a:avLst/>
          </a:prstGeom>
          <a:noFill/>
          <a:ln>
            <a:noFill/>
          </a:ln>
        </p:spPr>
        <p:txBody>
          <a:bodyPr spcFirstLastPara="1" wrap="square" lIns="91425" tIns="45700" rIns="91425" bIns="45700" anchor="ctr" anchorCtr="0">
            <a:noAutofit/>
          </a:bodyPr>
          <a:lstStyle/>
          <a:p>
            <a:pPr lvl="0">
              <a:buSzPts val="4410"/>
            </a:pPr>
            <a:r>
              <a:rPr lang="da-DK" sz="4800" b="0" dirty="0"/>
              <a:t>Kompetencens teori grundlag:</a:t>
            </a:r>
            <a:br>
              <a:rPr lang="da-DK" sz="4800" b="0" dirty="0"/>
            </a:br>
            <a:r>
              <a:rPr lang="da-DK" sz="4800" b="0" dirty="0" smtClean="0"/>
              <a:t>Oversigt over</a:t>
            </a:r>
            <a:r>
              <a:rPr lang="da-DK" sz="4410" b="0" i="0" u="none" strike="noStrike" cap="none" dirty="0" smtClean="0">
                <a:solidFill>
                  <a:srgbClr val="8ACCCA"/>
                </a:solidFill>
                <a:sym typeface="Arial"/>
              </a:rPr>
              <a:t> forklaringsstile:</a:t>
            </a:r>
            <a:endParaRPr lang="da-DK" sz="3959" b="0" i="0" u="none" strike="noStrike" cap="none" dirty="0">
              <a:solidFill>
                <a:srgbClr val="8ACCCA"/>
              </a:solidFill>
              <a:sym typeface="Arial"/>
            </a:endParaRPr>
          </a:p>
        </p:txBody>
      </p:sp>
      <p:pic>
        <p:nvPicPr>
          <p:cNvPr id="2" name="Billede 1"/>
          <p:cNvPicPr>
            <a:picLocks noChangeAspect="1"/>
          </p:cNvPicPr>
          <p:nvPr/>
        </p:nvPicPr>
        <p:blipFill>
          <a:blip r:embed="rId3"/>
          <a:stretch>
            <a:fillRect/>
          </a:stretch>
        </p:blipFill>
        <p:spPr>
          <a:xfrm>
            <a:off x="733963" y="1628800"/>
            <a:ext cx="10942186" cy="448809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980813" y="272847"/>
            <a:ext cx="10515600" cy="5215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sz="4400" b="0" i="0" u="none" strike="noStrike" cap="none" dirty="0" smtClean="0">
                <a:solidFill>
                  <a:srgbClr val="8ACCCA"/>
                </a:solidFill>
                <a:latin typeface="Arial"/>
                <a:ea typeface="Arial"/>
                <a:cs typeface="Arial"/>
                <a:sym typeface="Arial"/>
              </a:rPr>
              <a:t>Øvelse: Forklaringsstile (1)</a:t>
            </a:r>
            <a:endParaRPr lang="da-DK" sz="4400" b="0" i="0" u="none" strike="noStrike" cap="none" dirty="0">
              <a:solidFill>
                <a:srgbClr val="8ACCCA"/>
              </a:solidFill>
              <a:latin typeface="Arial"/>
              <a:ea typeface="Arial"/>
              <a:cs typeface="Arial"/>
              <a:sym typeface="Arial"/>
            </a:endParaRPr>
          </a:p>
        </p:txBody>
      </p:sp>
      <p:sp>
        <p:nvSpPr>
          <p:cNvPr id="167" name="Google Shape;167;p26"/>
          <p:cNvSpPr>
            <a:spLocks noGrp="1"/>
          </p:cNvSpPr>
          <p:nvPr>
            <p:ph type="body" idx="1"/>
          </p:nvPr>
        </p:nvSpPr>
        <p:spPr>
          <a:xfrm>
            <a:off x="767408" y="794413"/>
            <a:ext cx="10586392" cy="548894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t" anchorCtr="1">
            <a:noAutofit/>
          </a:bodyPr>
          <a:lstStyle/>
          <a:p>
            <a:pPr marL="76200" indent="0">
              <a:lnSpc>
                <a:spcPct val="100000"/>
              </a:lnSpc>
              <a:buNone/>
            </a:pPr>
            <a:r>
              <a:rPr lang="da-DK" sz="2000" b="1" dirty="0"/>
              <a:t>Den måde vi beskriver vores succes og fiaskoer på, påvirker vores følelsesmæssige robusthed. Ved at blive bevidst om ens egen forklaringsstil, kan du hjælpe børn og unge i familien til at blive mere bevidste om deres forklaringsstil</a:t>
            </a:r>
            <a:r>
              <a:rPr lang="da-DK" sz="2000" b="1" dirty="0" smtClean="0"/>
              <a:t>.</a:t>
            </a:r>
          </a:p>
          <a:p>
            <a:pPr marL="76200" indent="0">
              <a:lnSpc>
                <a:spcPct val="100000"/>
              </a:lnSpc>
              <a:buNone/>
            </a:pPr>
            <a:r>
              <a:rPr lang="da-DK" sz="2000" dirty="0" smtClean="0"/>
              <a:t>Julie </a:t>
            </a:r>
            <a:r>
              <a:rPr lang="da-DK" sz="2000" dirty="0" smtClean="0"/>
              <a:t>har lavet en præsentation i klassen. Det gik temmeligt dårligt og hun var meget påvirket af. Hun blev ved med at tænke på, hvordan hun skulle forklare det til sine forældre. Ved hvert forsøg på at forklare oplevelse brugte hun forskellige forklaringsstile og hun kom op med de seks forskellige på næste slide</a:t>
            </a:r>
            <a:r>
              <a:rPr lang="en-GB" sz="2000" dirty="0" smtClean="0"/>
              <a:t>. </a:t>
            </a:r>
          </a:p>
          <a:p>
            <a:pPr marL="76200" indent="0">
              <a:lnSpc>
                <a:spcPct val="150000"/>
              </a:lnSpc>
              <a:buNone/>
            </a:pPr>
            <a:r>
              <a:rPr lang="da-DK" sz="2000" dirty="0" smtClean="0"/>
              <a:t>Se på de forskellige forklaringsstile og overvej om forklaringen e</a:t>
            </a:r>
            <a:r>
              <a:rPr lang="en-GB" sz="2000" dirty="0" smtClean="0"/>
              <a:t>r</a:t>
            </a:r>
            <a:r>
              <a:rPr lang="da-DK" sz="2000" dirty="0" smtClean="0"/>
              <a:t> </a:t>
            </a:r>
            <a:r>
              <a:rPr lang="da-DK" sz="2000" b="1" dirty="0" smtClean="0"/>
              <a:t>pessimistisk eller optimistisk</a:t>
            </a:r>
            <a:r>
              <a:rPr lang="en-GB" sz="2000" dirty="0" smtClean="0"/>
              <a:t>? </a:t>
            </a:r>
            <a:r>
              <a:rPr lang="da-DK" sz="2000" dirty="0" smtClean="0"/>
              <a:t>Overvej </a:t>
            </a:r>
            <a:r>
              <a:rPr lang="da-DK" sz="2000" dirty="0" smtClean="0"/>
              <a:t>også om forklaringen er </a:t>
            </a:r>
            <a:r>
              <a:rPr lang="da-DK" sz="2000" b="1" dirty="0" smtClean="0"/>
              <a:t>permanent</a:t>
            </a:r>
            <a:r>
              <a:rPr lang="da-DK" sz="2000" dirty="0" smtClean="0"/>
              <a:t> (altid/aldrig eller sommetider), </a:t>
            </a:r>
            <a:r>
              <a:rPr lang="da-DK" sz="2000" b="1" dirty="0" smtClean="0"/>
              <a:t>omfangsrig </a:t>
            </a:r>
            <a:r>
              <a:rPr lang="da-DK" sz="2000" dirty="0" smtClean="0"/>
              <a:t>(alt eller noget) eller </a:t>
            </a:r>
            <a:r>
              <a:rPr lang="da-DK" sz="2000" b="1" dirty="0" smtClean="0"/>
              <a:t>personlig </a:t>
            </a:r>
            <a:r>
              <a:rPr lang="da-DK" sz="2000" dirty="0" smtClean="0"/>
              <a:t>(indre/ydre årsag</a:t>
            </a:r>
            <a:r>
              <a:rPr lang="en-GB" sz="2000" dirty="0" smtClean="0"/>
              <a:t>).</a:t>
            </a:r>
            <a:endParaRPr lang="da-DK" sz="2000" dirty="0"/>
          </a:p>
          <a:p>
            <a:pPr marL="76200" indent="0">
              <a:lnSpc>
                <a:spcPct val="150000"/>
              </a:lnSpc>
              <a:buNone/>
            </a:pPr>
            <a:r>
              <a:rPr lang="da-DK" sz="2000" dirty="0" smtClean="0"/>
              <a:t>Du kan lave øvelsen alene eller snakke om den med en </a:t>
            </a:r>
            <a:r>
              <a:rPr lang="da-DK" sz="2000" dirty="0" smtClean="0"/>
              <a:t>fra familien.</a:t>
            </a:r>
            <a:endParaRPr lang="da-DK" sz="2000" dirty="0" smtClean="0"/>
          </a:p>
          <a:p>
            <a:pPr marL="76200" indent="0">
              <a:lnSpc>
                <a:spcPct val="150000"/>
              </a:lnSpc>
              <a:buNone/>
            </a:pPr>
            <a:r>
              <a:rPr lang="da-DK" sz="2000" dirty="0" smtClean="0"/>
              <a:t>Hvilken forklaringsstil ville I selv bruge?</a:t>
            </a:r>
          </a:p>
        </p:txBody>
      </p:sp>
    </p:spTree>
    <p:extLst>
      <p:ext uri="{BB962C8B-B14F-4D97-AF65-F5344CB8AC3E}">
        <p14:creationId xmlns:p14="http://schemas.microsoft.com/office/powerpoint/2010/main" val="413609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oversigt</a:t>
            </a:r>
            <a:endParaRPr lang="da-DK" b="0" dirty="0"/>
          </a:p>
        </p:txBody>
      </p:sp>
      <p:pic>
        <p:nvPicPr>
          <p:cNvPr id="5" name="Billede 4"/>
          <p:cNvPicPr>
            <a:picLocks noChangeAspect="1"/>
          </p:cNvPicPr>
          <p:nvPr/>
        </p:nvPicPr>
        <p:blipFill>
          <a:blip r:embed="rId2"/>
          <a:stretch>
            <a:fillRect/>
          </a:stretch>
        </p:blipFill>
        <p:spPr>
          <a:xfrm>
            <a:off x="2063552" y="1194922"/>
            <a:ext cx="7760881" cy="5377138"/>
          </a:xfrm>
          <a:prstGeom prst="rect">
            <a:avLst/>
          </a:prstGeom>
        </p:spPr>
      </p:pic>
      <p:pic>
        <p:nvPicPr>
          <p:cNvPr id="6" name="Billede 5"/>
          <p:cNvPicPr>
            <a:picLocks noChangeAspect="1"/>
          </p:cNvPicPr>
          <p:nvPr/>
        </p:nvPicPr>
        <p:blipFill>
          <a:blip r:embed="rId3"/>
          <a:stretch>
            <a:fillRect/>
          </a:stretch>
        </p:blipFill>
        <p:spPr>
          <a:xfrm>
            <a:off x="6888088" y="4437112"/>
            <a:ext cx="323116" cy="384081"/>
          </a:xfrm>
          <a:prstGeom prst="rect">
            <a:avLst/>
          </a:prstGeom>
        </p:spPr>
      </p:pic>
      <p:sp>
        <p:nvSpPr>
          <p:cNvPr id="3" name="Pladsholder til tekst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213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287" y="368776"/>
            <a:ext cx="10705408" cy="395928"/>
          </a:xfrm>
        </p:spPr>
        <p:txBody>
          <a:bodyPr/>
          <a:lstStyle/>
          <a:p>
            <a:r>
              <a:rPr lang="da-DK" b="0" dirty="0" smtClean="0"/>
              <a:t>Øvelse: Forklaringsstile (2)</a:t>
            </a:r>
            <a:endParaRPr lang="da-DK" b="0" dirty="0"/>
          </a:p>
        </p:txBody>
      </p:sp>
      <p:sp>
        <p:nvSpPr>
          <p:cNvPr id="3" name="Pladsholder til tekst 2"/>
          <p:cNvSpPr>
            <a:spLocks noGrp="1"/>
          </p:cNvSpPr>
          <p:nvPr>
            <p:ph type="body" idx="1"/>
          </p:nvPr>
        </p:nvSpPr>
        <p:spPr>
          <a:xfrm>
            <a:off x="1077191" y="764704"/>
            <a:ext cx="10515600" cy="5283209"/>
          </a:xfrm>
        </p:spPr>
        <p:txBody>
          <a:bodyPr/>
          <a:lstStyle/>
          <a:p>
            <a:pPr marL="533400" lvl="0" indent="-457200">
              <a:buFont typeface="+mj-lt"/>
              <a:buAutoNum type="arabicParenR"/>
            </a:pPr>
            <a:r>
              <a:rPr lang="da-DK" sz="2000" dirty="0" smtClean="0"/>
              <a:t>Jeg er dårlig til at præsentere noget. Jeg ved ikke, hvordan man skal lave en god præsentation.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Nå, den slags sker jo en gang imellem. Det er ikke noget særligt. Jeg forsøger bare at gøre det bedre næste gang.</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Computeren brød sammen midt i det hele og så kunne jeg ikke vise min præsentation.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Den her præsentation gik helt forfærdeligt. Jeg ved bare, at så kan jeg heller ikke finde ud af at lave matematik præsentationen.</a:t>
            </a:r>
          </a:p>
          <a:p>
            <a:pPr marL="533400" lvl="1" indent="0">
              <a:buNone/>
            </a:pPr>
            <a:r>
              <a:rPr lang="da-DK" sz="2000" dirty="0" smtClean="0"/>
              <a:t>Forklaringsstil: _____________________________________________</a:t>
            </a:r>
          </a:p>
          <a:p>
            <a:pPr marL="533400" lvl="0" indent="-457200">
              <a:buFont typeface="+mj-lt"/>
              <a:buAutoNum type="arabicParenR"/>
            </a:pPr>
            <a:r>
              <a:rPr lang="da-DK" sz="2000" dirty="0" smtClean="0"/>
              <a:t>Jeg ved altid præcis, hvad jeg skal sige FØR præsentationen og så glemmer jeg pludselig det hele.</a:t>
            </a:r>
          </a:p>
          <a:p>
            <a:pPr marL="533400" lvl="1" indent="0">
              <a:buNone/>
            </a:pPr>
            <a:r>
              <a:rPr lang="da-DK" sz="2000" dirty="0" smtClean="0"/>
              <a:t>Forklaringsstil: _______________________________________________________</a:t>
            </a:r>
          </a:p>
          <a:p>
            <a:pPr marL="533400" lvl="0" indent="-457200">
              <a:buFont typeface="+mj-lt"/>
              <a:buAutoNum type="arabicParenR"/>
            </a:pPr>
            <a:r>
              <a:rPr lang="da-DK" sz="2000" dirty="0" smtClean="0"/>
              <a:t>Jeg vil aldrig nogensinde lade det ske igen. Næste gang vil jeg forberede mig endnu bedre.</a:t>
            </a:r>
          </a:p>
          <a:p>
            <a:pPr marL="533400" lvl="1" indent="0">
              <a:buNone/>
            </a:pPr>
            <a:r>
              <a:rPr lang="en-US" sz="2000" dirty="0" smtClean="0"/>
              <a:t>Forklaringsstil:______________________________________________________</a:t>
            </a:r>
            <a:endParaRPr lang="en-US" sz="2000" dirty="0"/>
          </a:p>
          <a:p>
            <a:pPr marL="533400" indent="-457200">
              <a:buFont typeface="+mj-lt"/>
              <a:buAutoNum type="arabicParenR"/>
            </a:pPr>
            <a:endParaRPr lang="en-US" dirty="0"/>
          </a:p>
          <a:p>
            <a:pPr marL="533400" indent="-457200">
              <a:buFont typeface="+mj-lt"/>
              <a:buAutoNum type="arabicParenR"/>
            </a:pPr>
            <a:endParaRPr lang="en-US" sz="2000" dirty="0">
              <a:latin typeface="Calibri"/>
              <a:ea typeface="Calibri"/>
              <a:cs typeface="Calibri"/>
              <a:sym typeface="Calibri"/>
            </a:endParaRPr>
          </a:p>
          <a:p>
            <a:pPr marL="533400" indent="-457200">
              <a:buFont typeface="+mj-lt"/>
              <a:buAutoNum type="arabicParenR"/>
            </a:pPr>
            <a:endParaRPr lang="da-DK" dirty="0"/>
          </a:p>
        </p:txBody>
      </p:sp>
    </p:spTree>
    <p:extLst>
      <p:ext uri="{BB962C8B-B14F-4D97-AF65-F5344CB8AC3E}">
        <p14:creationId xmlns:p14="http://schemas.microsoft.com/office/powerpoint/2010/main" val="2152340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938868" y="306402"/>
            <a:ext cx="10515600" cy="4569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C000"/>
              </a:buClr>
              <a:buSzPts val="4400"/>
              <a:buFont typeface="Arial"/>
              <a:buNone/>
            </a:pPr>
            <a:r>
              <a:rPr lang="da-DK" sz="4400" b="0" i="0" u="none" strike="noStrike" cap="none" dirty="0" smtClean="0">
                <a:solidFill>
                  <a:srgbClr val="FFC000"/>
                </a:solidFill>
                <a:sym typeface="Arial"/>
              </a:rPr>
              <a:t>Mindfulness: Ankeret </a:t>
            </a:r>
            <a:r>
              <a:rPr lang="en-GB" b="0" i="0" u="none" strike="noStrike" cap="none" dirty="0" smtClean="0">
                <a:solidFill>
                  <a:srgbClr val="FFC000"/>
                </a:solidFill>
                <a:sym typeface="Arial"/>
              </a:rPr>
              <a:t>(</a:t>
            </a:r>
            <a:r>
              <a:rPr lang="en-GB" b="0" i="0" u="none" strike="noStrike" cap="none" dirty="0">
                <a:solidFill>
                  <a:srgbClr val="FFC000"/>
                </a:solidFill>
                <a:sym typeface="Arial"/>
              </a:rPr>
              <a:t>1)</a:t>
            </a:r>
            <a:endParaRPr b="0" dirty="0">
              <a:solidFill>
                <a:srgbClr val="FFC000"/>
              </a:solidFill>
            </a:endParaRPr>
          </a:p>
        </p:txBody>
      </p:sp>
      <p:sp>
        <p:nvSpPr>
          <p:cNvPr id="173" name="Google Shape;173;p27"/>
          <p:cNvSpPr>
            <a:spLocks noGrp="1"/>
          </p:cNvSpPr>
          <p:nvPr>
            <p:ph type="body" idx="1"/>
          </p:nvPr>
        </p:nvSpPr>
        <p:spPr>
          <a:xfrm>
            <a:off x="1094063" y="836712"/>
            <a:ext cx="10360405" cy="5297738"/>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8ACCCA"/>
              </a:buClr>
              <a:buSzPts val="1400"/>
              <a:buFont typeface="Noto Sans Symbols"/>
              <a:buNone/>
            </a:pPr>
            <a:endParaRPr sz="1400" b="0" i="0" u="none" strike="noStrike" cap="none" dirty="0">
              <a:solidFill>
                <a:schemeClr val="dk1"/>
              </a:solidFill>
              <a:latin typeface="Calibri"/>
              <a:ea typeface="Calibri"/>
              <a:cs typeface="Calibri"/>
              <a:sym typeface="Calibri"/>
            </a:endParaRPr>
          </a:p>
          <a:p>
            <a:r>
              <a:rPr lang="da-DK" dirty="0"/>
              <a:t>Stop op et øjeblik. Forestil dig, at I alle befinder jer i hver jeres boble. Dette betyder, at du ikke lægger mærke til personerne omkring dig. Bare giv dig selv og andre plads. Du kan lukke øjnene, eller du kan fokusere på noget foran dig. </a:t>
            </a:r>
          </a:p>
          <a:p>
            <a:r>
              <a:rPr lang="da-DK" dirty="0"/>
              <a:t>Fokuser nu på din vejrtrækning. Læg mærke til din vejrtrækning, som den er lige nu, med venlighed og nysgerrighed. Du skal ikke ændre på den. Bare træk vejret ind og ud. </a:t>
            </a:r>
          </a:p>
          <a:p>
            <a:r>
              <a:rPr lang="da-DK" dirty="0"/>
              <a:t>Hvis du har lyst, kan du lægge din hånd på maven og mærke følelsen af hvert åndedrag. Måske mærker du en lille bevægelse ved hvert åndedrag. Hvis du føler dig godt tilpas med det, kan du lukke øjnene eller kigge ned. </a:t>
            </a:r>
          </a:p>
          <a:p>
            <a:r>
              <a:rPr lang="da-DK" dirty="0"/>
              <a:t>Der findes ikke nogen rigtig eller forkert måde at mærke efter på, bare træk vejret ind og ud. Du skal ikke styre vejrtrækningen på nogen måde. </a:t>
            </a:r>
            <a:endParaRPr sz="2000" b="0" i="0" u="none" strike="noStrike" cap="none" dirty="0">
              <a:solidFill>
                <a:schemeClr val="dk1"/>
              </a:solidFill>
              <a:latin typeface="Arial"/>
              <a:ea typeface="Arial"/>
              <a:cs typeface="Arial"/>
              <a:sym typeface="Arial"/>
            </a:endParaRPr>
          </a:p>
          <a:p>
            <a:pPr marL="0" marR="0" lvl="0" indent="0" algn="l" rtl="0">
              <a:lnSpc>
                <a:spcPct val="107000"/>
              </a:lnSpc>
              <a:spcBef>
                <a:spcPts val="1000"/>
              </a:spcBef>
              <a:spcAft>
                <a:spcPts val="0"/>
              </a:spcAft>
              <a:buClr>
                <a:srgbClr val="8ACCCA"/>
              </a:buClr>
              <a:buSzPts val="2400"/>
              <a:buFont typeface="Noto Sans Symbols"/>
              <a:buNone/>
            </a:pPr>
            <a:r>
              <a:rPr lang="en-GB" sz="2400" b="0" i="0" u="none" strike="noStrike" cap="none" dirty="0" smtClean="0">
                <a:solidFill>
                  <a:srgbClr val="FFC000"/>
                </a:solidFill>
                <a:latin typeface="Arial"/>
                <a:ea typeface="Arial"/>
                <a:cs typeface="Arial"/>
                <a:sym typeface="Arial"/>
              </a:rPr>
              <a:t>FORTSÆTTER &gt;&gt;</a:t>
            </a:r>
            <a:endParaRPr sz="2400" b="0" i="0" u="none" strike="noStrike" cap="none" dirty="0">
              <a:solidFill>
                <a:srgbClr val="FFC000"/>
              </a:solidFill>
              <a:latin typeface="Arial"/>
              <a:ea typeface="Arial"/>
              <a:cs typeface="Arial"/>
              <a:sym typeface="Arial"/>
            </a:endParaRPr>
          </a:p>
        </p:txBody>
      </p:sp>
      <p:pic>
        <p:nvPicPr>
          <p:cNvPr id="2" name="01 Anker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4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1012765" y="272846"/>
            <a:ext cx="10515600" cy="456911"/>
          </a:xfrm>
          <a:prstGeom prst="rect">
            <a:avLst/>
          </a:prstGeom>
          <a:noFill/>
          <a:ln>
            <a:noFill/>
          </a:ln>
        </p:spPr>
        <p:txBody>
          <a:bodyPr spcFirstLastPara="1" wrap="square" lIns="91425" tIns="45700" rIns="91425" bIns="45700" anchor="t" anchorCtr="0">
            <a:noAutofit/>
          </a:bodyPr>
          <a:lstStyle/>
          <a:p>
            <a:pPr lvl="0">
              <a:lnSpc>
                <a:spcPct val="90000"/>
              </a:lnSpc>
              <a:buClr>
                <a:srgbClr val="FFC000"/>
              </a:buClr>
              <a:buSzPts val="4400"/>
            </a:pPr>
            <a:r>
              <a:rPr lang="da-DK" sz="4400" dirty="0">
                <a:solidFill>
                  <a:srgbClr val="FFC000"/>
                </a:solidFill>
              </a:rPr>
              <a:t>Mindfulness: Ankeret </a:t>
            </a:r>
            <a:r>
              <a:rPr lang="en-GB" sz="4400" dirty="0" smtClean="0">
                <a:solidFill>
                  <a:srgbClr val="FFC000"/>
                </a:solidFill>
                <a:sym typeface="Arial"/>
              </a:rPr>
              <a:t>(</a:t>
            </a:r>
            <a:r>
              <a:rPr lang="en-GB" sz="4400" dirty="0">
                <a:solidFill>
                  <a:srgbClr val="FFC000"/>
                </a:solidFill>
                <a:sym typeface="Arial"/>
              </a:rPr>
              <a:t>2)</a:t>
            </a:r>
            <a:endParaRPr sz="4400" dirty="0">
              <a:solidFill>
                <a:srgbClr val="FFC000"/>
              </a:solidFill>
            </a:endParaRPr>
          </a:p>
        </p:txBody>
      </p:sp>
      <p:sp>
        <p:nvSpPr>
          <p:cNvPr id="179" name="Google Shape;179;p28"/>
          <p:cNvSpPr/>
          <p:nvPr/>
        </p:nvSpPr>
        <p:spPr>
          <a:xfrm>
            <a:off x="1426128" y="1208015"/>
            <a:ext cx="9706063" cy="513406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r>
              <a:rPr lang="da-DK" sz="2400" dirty="0"/>
              <a:t>Du kan prøve at lukke det ene næsebor med en finger og trække vejret gennem det andet. Læg mærke til hvordan din vejrtrækning føles. Efter et par åndedræt skal du skifte næsebor. Du skal blot lægge mærke til følelsen af vejrtrækningen. Måske kan du mærke varme eller kulde, prikken eller tørhed. </a:t>
            </a:r>
          </a:p>
          <a:p>
            <a:r>
              <a:rPr lang="da-DK" sz="2400" dirty="0"/>
              <a:t>Træk nu vejret gennem begge næsebor igen. Træk blot vejret ind og ud. Hvis du opdager, at dine tanker flyver, skal du ikke tænke over det. Dette er bare noget, som tanker gør. Læg mærke til, hvor dine tanker flyver hen, hvilke tanker du får, og flyt derefter opmærksomheden tilbage til din vejrtrækning. Din vejrtrækning er dit anker til nuet. </a:t>
            </a:r>
          </a:p>
          <a:p>
            <a:r>
              <a:rPr lang="da-DK" sz="2400" dirty="0"/>
              <a:t>Hvis dine tanker flyver væk flere gange, skal du flytte din opmærksomhed tilbage til din vejrtrækning hver gang. Gentag det så mange gange, du har brug for. Træn i stilhed. </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ctrTitle"/>
          </p:nvPr>
        </p:nvSpPr>
        <p:spPr>
          <a:xfrm>
            <a:off x="220" y="-14083"/>
            <a:ext cx="12191780" cy="2387600"/>
          </a:xfrm>
          <a:prstGeom prst="rect">
            <a:avLst/>
          </a:prstGeom>
          <a:solidFill>
            <a:srgbClr val="8ACCCA"/>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en-US" sz="8800" b="1" i="0" u="none" strike="noStrike" cap="none" smtClean="0">
                <a:solidFill>
                  <a:schemeClr val="lt1"/>
                </a:solidFill>
                <a:latin typeface="Arial"/>
                <a:ea typeface="Arial"/>
                <a:cs typeface="Arial"/>
                <a:sym typeface="Arial"/>
              </a:rPr>
              <a:t>Tak!</a:t>
            </a:r>
            <a:endParaRPr dirty="0"/>
          </a:p>
        </p:txBody>
      </p:sp>
      <p:pic>
        <p:nvPicPr>
          <p:cNvPr id="295" name="Google Shape;295;p46"/>
          <p:cNvPicPr preferRelativeResize="0"/>
          <p:nvPr/>
        </p:nvPicPr>
        <p:blipFill rotWithShape="1">
          <a:blip r:embed="rId3">
            <a:alphaModFix/>
          </a:blip>
          <a:srcRect/>
          <a:stretch/>
        </p:blipFill>
        <p:spPr>
          <a:xfrm>
            <a:off x="913263" y="2742512"/>
            <a:ext cx="1637172" cy="1083303"/>
          </a:xfrm>
          <a:prstGeom prst="rect">
            <a:avLst/>
          </a:prstGeom>
          <a:noFill/>
          <a:ln>
            <a:noFill/>
          </a:ln>
        </p:spPr>
      </p:pic>
      <p:sp>
        <p:nvSpPr>
          <p:cNvPr id="296" name="Google Shape;296;p46"/>
          <p:cNvSpPr txBox="1"/>
          <p:nvPr/>
        </p:nvSpPr>
        <p:spPr>
          <a:xfrm>
            <a:off x="2924526" y="2708474"/>
            <a:ext cx="5907778" cy="1200329"/>
          </a:xfrm>
          <a:prstGeom prst="rect">
            <a:avLst/>
          </a:prstGeom>
          <a:noFill/>
          <a:ln>
            <a:noFill/>
          </a:ln>
        </p:spPr>
        <p:txBody>
          <a:bodyPr spcFirstLastPara="1" wrap="square" lIns="91425" tIns="45700" rIns="91425" bIns="45700" anchor="t" anchorCtr="0">
            <a:noAutofit/>
          </a:bodyPr>
          <a:lstStyle/>
          <a:p>
            <a:r>
              <a:rPr lang="da-DK" sz="1600" b="1" dirty="0"/>
              <a:t>Dette materiale er en del af et projekt, der har modtaget støtte fra den Europæiske Unions Horizon 2020 forsknings- og innovationsprogram under tilskudsaftale nr. 754919. Materialet reflekterer udelukkende forfatterne og den Europæiske Kommission er ikke ansvarlig for anvendelse af indholdet i materialet.</a:t>
            </a:r>
          </a:p>
        </p:txBody>
      </p:sp>
      <p:pic>
        <p:nvPicPr>
          <p:cNvPr id="297" name="Google Shape;297;p46"/>
          <p:cNvPicPr preferRelativeResize="0"/>
          <p:nvPr/>
        </p:nvPicPr>
        <p:blipFill rotWithShape="1">
          <a:blip r:embed="rId4">
            <a:alphaModFix/>
          </a:blip>
          <a:srcRect/>
          <a:stretch/>
        </p:blipFill>
        <p:spPr>
          <a:xfrm>
            <a:off x="375138" y="4490090"/>
            <a:ext cx="1321118" cy="1046164"/>
          </a:xfrm>
          <a:prstGeom prst="rect">
            <a:avLst/>
          </a:prstGeom>
          <a:noFill/>
          <a:ln>
            <a:noFill/>
          </a:ln>
        </p:spPr>
      </p:pic>
      <p:pic>
        <p:nvPicPr>
          <p:cNvPr id="298" name="Google Shape;298;p46"/>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299" name="Google Shape;299;p46"/>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300" name="Google Shape;300;p46"/>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301" name="Google Shape;301;p46"/>
          <p:cNvPicPr preferRelativeResize="0"/>
          <p:nvPr/>
        </p:nvPicPr>
        <p:blipFill rotWithShape="1">
          <a:blip r:embed="rId8">
            <a:alphaModFix/>
          </a:blip>
          <a:srcRect/>
          <a:stretch/>
        </p:blipFill>
        <p:spPr>
          <a:xfrm>
            <a:off x="7819858" y="4589416"/>
            <a:ext cx="3682781" cy="808744"/>
          </a:xfrm>
          <a:prstGeom prst="rect">
            <a:avLst/>
          </a:prstGeom>
          <a:noFill/>
          <a:ln>
            <a:noFill/>
          </a:ln>
        </p:spPr>
      </p:pic>
      <p:pic>
        <p:nvPicPr>
          <p:cNvPr id="302" name="Google Shape;302;p46"/>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304" name="Google Shape;304;p46"/>
          <p:cNvPicPr preferRelativeResize="0"/>
          <p:nvPr/>
        </p:nvPicPr>
        <p:blipFill rotWithShape="1">
          <a:blip r:embed="rId10">
            <a:alphaModFix/>
          </a:blip>
          <a:srcRect/>
          <a:stretch/>
        </p:blipFill>
        <p:spPr>
          <a:xfrm>
            <a:off x="8734565" y="2708474"/>
            <a:ext cx="2399720" cy="1471061"/>
          </a:xfrm>
          <a:prstGeom prst="rect">
            <a:avLst/>
          </a:prstGeom>
          <a:noFill/>
          <a:ln>
            <a:noFill/>
          </a:ln>
        </p:spPr>
      </p:pic>
      <p:pic>
        <p:nvPicPr>
          <p:cNvPr id="2" name="Billed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9460" y="5776023"/>
            <a:ext cx="1981302" cy="469924"/>
          </a:xfrm>
          <a:prstGeom prst="rect">
            <a:avLst/>
          </a:prstGeom>
        </p:spPr>
      </p:pic>
    </p:spTree>
    <p:extLst>
      <p:ext uri="{BB962C8B-B14F-4D97-AF65-F5344CB8AC3E}">
        <p14:creationId xmlns:p14="http://schemas.microsoft.com/office/powerpoint/2010/main" val="308644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Stof til eftertanke</a:t>
            </a:r>
            <a:endParaRPr lang="da-DK" b="0" dirty="0"/>
          </a:p>
        </p:txBody>
      </p:sp>
      <p:sp>
        <p:nvSpPr>
          <p:cNvPr id="3" name="Pladsholder til tekst 2"/>
          <p:cNvSpPr>
            <a:spLocks noGrp="1"/>
          </p:cNvSpPr>
          <p:nvPr>
            <p:ph type="body" idx="1"/>
          </p:nvPr>
        </p:nvSpPr>
        <p:spPr/>
        <p:txBody>
          <a:bodyPr/>
          <a:lstStyle/>
          <a:p>
            <a:r>
              <a:rPr lang="da-DK" dirty="0" smtClean="0"/>
              <a:t>Hvad ved du om robusthed?</a:t>
            </a:r>
          </a:p>
          <a:p>
            <a:pPr marL="76200" indent="0">
              <a:buNone/>
            </a:pPr>
            <a:endParaRPr lang="da-DK" dirty="0" smtClean="0"/>
          </a:p>
          <a:p>
            <a:r>
              <a:rPr lang="da-DK" dirty="0" smtClean="0"/>
              <a:t>Hvad er din reaktion på nederlag?</a:t>
            </a:r>
          </a:p>
          <a:p>
            <a:pPr marL="76200" indent="0">
              <a:buNone/>
            </a:pPr>
            <a:endParaRPr lang="da-DK" dirty="0" smtClean="0"/>
          </a:p>
          <a:p>
            <a:r>
              <a:rPr lang="da-DK" dirty="0" smtClean="0"/>
              <a:t>Hvordan håndterer du normalt svære situationer?</a:t>
            </a:r>
          </a:p>
          <a:p>
            <a:pPr marL="76200" indent="0">
              <a:buNone/>
            </a:pPr>
            <a:endParaRPr lang="da-DK" dirty="0" smtClean="0"/>
          </a:p>
          <a:p>
            <a:r>
              <a:rPr lang="da-DK" dirty="0" smtClean="0"/>
              <a:t>Hvor let er det for dig at rejse dig op igen?</a:t>
            </a:r>
            <a:endParaRPr lang="da-DK" dirty="0"/>
          </a:p>
        </p:txBody>
      </p:sp>
    </p:spTree>
    <p:extLst>
      <p:ext uri="{BB962C8B-B14F-4D97-AF65-F5344CB8AC3E}">
        <p14:creationId xmlns:p14="http://schemas.microsoft.com/office/powerpoint/2010/main" val="125162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Definition</a:t>
            </a:r>
            <a:endParaRPr lang="da-DK" b="0" dirty="0"/>
          </a:p>
        </p:txBody>
      </p:sp>
      <p:sp>
        <p:nvSpPr>
          <p:cNvPr id="3" name="Pladsholder til tekst 2"/>
          <p:cNvSpPr>
            <a:spLocks noGrp="1"/>
          </p:cNvSpPr>
          <p:nvPr>
            <p:ph type="body" idx="1"/>
          </p:nvPr>
        </p:nvSpPr>
        <p:spPr/>
        <p:txBody>
          <a:bodyPr/>
          <a:lstStyle/>
          <a:p>
            <a:endParaRPr lang="da-DK" dirty="0"/>
          </a:p>
        </p:txBody>
      </p:sp>
      <p:sp>
        <p:nvSpPr>
          <p:cNvPr id="4" name="Rektangel 3"/>
          <p:cNvSpPr/>
          <p:nvPr/>
        </p:nvSpPr>
        <p:spPr>
          <a:xfrm>
            <a:off x="2711624" y="1844823"/>
            <a:ext cx="5760640" cy="4203089"/>
          </a:xfrm>
          <a:prstGeom prst="rect">
            <a:avLst/>
          </a:prstGeom>
          <a:solidFill>
            <a:schemeClr val="bg1"/>
          </a:solidFill>
          <a:ln>
            <a:solidFill>
              <a:srgbClr val="43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smtClean="0">
                <a:solidFill>
                  <a:sysClr val="windowText" lastClr="000000"/>
                </a:solidFill>
              </a:rPr>
              <a:t>Følelsesmæssig robusthed betyder, </a:t>
            </a:r>
            <a:endParaRPr lang="da-DK" sz="2400" i="1" dirty="0">
              <a:solidFill>
                <a:sysClr val="windowText" lastClr="000000"/>
              </a:solidFill>
            </a:endParaRPr>
          </a:p>
          <a:p>
            <a:pPr algn="ctr"/>
            <a:endParaRPr lang="da-DK" sz="2400" i="1" dirty="0">
              <a:solidFill>
                <a:sysClr val="windowText" lastClr="000000"/>
              </a:solidFill>
            </a:endParaRPr>
          </a:p>
          <a:p>
            <a:pPr algn="ctr"/>
            <a:r>
              <a:rPr lang="en-US" sz="2400" i="1" dirty="0" smtClean="0">
                <a:solidFill>
                  <a:sysClr val="windowText" lastClr="000000"/>
                </a:solidFill>
              </a:rPr>
              <a:t>At man </a:t>
            </a:r>
            <a:r>
              <a:rPr lang="da-DK" sz="2400" i="1" dirty="0" smtClean="0">
                <a:solidFill>
                  <a:sysClr val="windowText" lastClr="000000"/>
                </a:solidFill>
              </a:rPr>
              <a:t>kan overkomme vanskeligheder og håndtere udfordringer og modgang</a:t>
            </a:r>
          </a:p>
          <a:p>
            <a:pPr algn="ctr"/>
            <a:endParaRPr lang="da-DK" dirty="0">
              <a:solidFill>
                <a:sysClr val="windowText" lastClr="000000"/>
              </a:solidFill>
            </a:endParaRPr>
          </a:p>
        </p:txBody>
      </p:sp>
    </p:spTree>
    <p:extLst>
      <p:ext uri="{BB962C8B-B14F-4D97-AF65-F5344CB8AC3E}">
        <p14:creationId xmlns:p14="http://schemas.microsoft.com/office/powerpoint/2010/main" val="8344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6" y="368776"/>
            <a:ext cx="11665295" cy="948286"/>
          </a:xfrm>
        </p:spPr>
        <p:txBody>
          <a:bodyPr/>
          <a:lstStyle/>
          <a:p>
            <a:r>
              <a:rPr lang="da-DK" b="0" dirty="0"/>
              <a:t>Eksempler: Hvornår har man brug for det</a:t>
            </a:r>
            <a:r>
              <a:rPr lang="da-DK" b="0" dirty="0" smtClean="0"/>
              <a:t>?</a:t>
            </a:r>
            <a:endParaRPr lang="da-DK" dirty="0"/>
          </a:p>
        </p:txBody>
      </p:sp>
      <p:sp>
        <p:nvSpPr>
          <p:cNvPr id="3" name="Pladsholder til tekst 2"/>
          <p:cNvSpPr>
            <a:spLocks noGrp="1"/>
          </p:cNvSpPr>
          <p:nvPr>
            <p:ph type="body" idx="1"/>
          </p:nvPr>
        </p:nvSpPr>
        <p:spPr/>
        <p:txBody>
          <a:bodyPr/>
          <a:lstStyle/>
          <a:p>
            <a:endParaRPr lang="da-DK" sz="2800" i="1" smtClean="0"/>
          </a:p>
          <a:p>
            <a:r>
              <a:rPr lang="da-DK" sz="2800" i="1" smtClean="0"/>
              <a:t>"</a:t>
            </a:r>
            <a:r>
              <a:rPr lang="da-DK" sz="2800" i="1" dirty="0"/>
              <a:t>Når du flytter skole, og du skal starte på noget helt nyt."</a:t>
            </a:r>
            <a:endParaRPr lang="da-DK" sz="2800" dirty="0"/>
          </a:p>
          <a:p>
            <a:pPr marL="76200" indent="0">
              <a:buNone/>
            </a:pPr>
            <a:r>
              <a:rPr lang="da-DK" sz="2800" i="1" dirty="0"/>
              <a:t> </a:t>
            </a:r>
            <a:endParaRPr lang="da-DK" sz="2800" dirty="0"/>
          </a:p>
          <a:p>
            <a:r>
              <a:rPr lang="da-DK" sz="2800" i="1" dirty="0"/>
              <a:t>"Når du skal overnatte eller bo sammen med nogle andre mennesker og skal respektere forskellige regler."</a:t>
            </a:r>
            <a:endParaRPr lang="da-DK" sz="2800" dirty="0"/>
          </a:p>
          <a:p>
            <a:endParaRPr lang="da-DK" sz="2800" dirty="0"/>
          </a:p>
        </p:txBody>
      </p:sp>
    </p:spTree>
    <p:extLst>
      <p:ext uri="{BB962C8B-B14F-4D97-AF65-F5344CB8AC3E}">
        <p14:creationId xmlns:p14="http://schemas.microsoft.com/office/powerpoint/2010/main" val="355401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smtClean="0"/>
              <a:t>UPRIGHT video</a:t>
            </a:r>
            <a:endParaRPr lang="da-DK" b="0" dirty="0"/>
          </a:p>
        </p:txBody>
      </p:sp>
      <p:sp>
        <p:nvSpPr>
          <p:cNvPr id="3" name="Pladsholder til tekst 2"/>
          <p:cNvSpPr>
            <a:spLocks noGrp="1"/>
          </p:cNvSpPr>
          <p:nvPr>
            <p:ph type="body" idx="1"/>
          </p:nvPr>
        </p:nvSpPr>
        <p:spPr/>
        <p:txBody>
          <a:bodyPr/>
          <a:lstStyle/>
          <a:p>
            <a:r>
              <a:rPr lang="da-DK" dirty="0">
                <a:hlinkClick r:id="rId2"/>
              </a:rPr>
              <a:t>https://</a:t>
            </a:r>
            <a:r>
              <a:rPr lang="da-DK" dirty="0" smtClean="0">
                <a:hlinkClick r:id="rId2"/>
              </a:rPr>
              <a:t>www.youtube.com/watch?v=USoFISsmwmY</a:t>
            </a:r>
            <a:endParaRPr lang="da-DK" dirty="0" smtClean="0"/>
          </a:p>
          <a:p>
            <a:endParaRPr lang="da-DK" dirty="0"/>
          </a:p>
        </p:txBody>
      </p:sp>
      <p:pic>
        <p:nvPicPr>
          <p:cNvPr id="4" name="Billede 3"/>
          <p:cNvPicPr>
            <a:picLocks noChangeAspect="1"/>
          </p:cNvPicPr>
          <p:nvPr/>
        </p:nvPicPr>
        <p:blipFill>
          <a:blip r:embed="rId3"/>
          <a:stretch>
            <a:fillRect/>
          </a:stretch>
        </p:blipFill>
        <p:spPr>
          <a:xfrm>
            <a:off x="2855640" y="2636912"/>
            <a:ext cx="6313990" cy="3177251"/>
          </a:xfrm>
          <a:prstGeom prst="rect">
            <a:avLst/>
          </a:prstGeom>
        </p:spPr>
      </p:pic>
    </p:spTree>
    <p:extLst>
      <p:ext uri="{BB962C8B-B14F-4D97-AF65-F5344CB8AC3E}">
        <p14:creationId xmlns:p14="http://schemas.microsoft.com/office/powerpoint/2010/main" val="361655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983432" y="476672"/>
            <a:ext cx="11017224" cy="691430"/>
          </a:xfrm>
          <a:prstGeom prst="rect">
            <a:avLst/>
          </a:prstGeom>
          <a:noFill/>
          <a:ln>
            <a:noFill/>
          </a:ln>
        </p:spPr>
        <p:txBody>
          <a:bodyPr spcFirstLastPara="1" wrap="square" lIns="91425" tIns="45700" rIns="91425" bIns="45700" anchor="ctr" anchorCtr="0">
            <a:noAutofit/>
          </a:bodyPr>
          <a:lstStyle/>
          <a:p>
            <a:pPr lvl="0"/>
            <a:r>
              <a:rPr lang="da-DK" sz="4000" b="0" dirty="0" smtClean="0"/>
              <a:t>Kompetencens teori grundlag: </a:t>
            </a:r>
            <a:br>
              <a:rPr lang="da-DK" sz="4000" b="0" dirty="0" smtClean="0"/>
            </a:br>
            <a:r>
              <a:rPr lang="da-DK" sz="4000" b="0" dirty="0" smtClean="0"/>
              <a:t>De 10 positive følelser (emotioner)</a:t>
            </a:r>
            <a:endParaRPr lang="da-DK" sz="4000" b="0" dirty="0"/>
          </a:p>
        </p:txBody>
      </p:sp>
      <p:pic>
        <p:nvPicPr>
          <p:cNvPr id="3" name="Billede 2"/>
          <p:cNvPicPr>
            <a:picLocks noChangeAspect="1"/>
          </p:cNvPicPr>
          <p:nvPr/>
        </p:nvPicPr>
        <p:blipFill>
          <a:blip r:embed="rId3"/>
          <a:stretch>
            <a:fillRect/>
          </a:stretch>
        </p:blipFill>
        <p:spPr>
          <a:xfrm>
            <a:off x="2135561" y="1412776"/>
            <a:ext cx="7320736" cy="4942997"/>
          </a:xfrm>
          <a:prstGeom prst="rect">
            <a:avLst/>
          </a:prstGeom>
        </p:spPr>
      </p:pic>
      <p:sp>
        <p:nvSpPr>
          <p:cNvPr id="2" name="Pladsholder til tekst 1"/>
          <p:cNvSpPr>
            <a:spLocks noGrp="1"/>
          </p:cNvSpPr>
          <p:nvPr>
            <p:ph type="body" idx="1"/>
          </p:nvPr>
        </p:nvSpPr>
        <p:spPr>
          <a:xfrm>
            <a:off x="1077191" y="1268760"/>
            <a:ext cx="10515600" cy="5184576"/>
          </a:xfrm>
        </p:spPr>
        <p:txBody>
          <a:bodyPr/>
          <a:lstStyle/>
          <a:p>
            <a:endParaRPr lang="da-D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0" dirty="0"/>
              <a:t>Kompetencens teori </a:t>
            </a:r>
            <a:r>
              <a:rPr lang="da-DK" b="0" dirty="0" smtClean="0"/>
              <a:t>grundlag</a:t>
            </a:r>
            <a:endParaRPr lang="da-DK" dirty="0"/>
          </a:p>
        </p:txBody>
      </p:sp>
      <p:sp>
        <p:nvSpPr>
          <p:cNvPr id="3" name="Pladsholder til tekst 2"/>
          <p:cNvSpPr>
            <a:spLocks noGrp="1"/>
          </p:cNvSpPr>
          <p:nvPr>
            <p:ph type="body" idx="1"/>
          </p:nvPr>
        </p:nvSpPr>
        <p:spPr>
          <a:xfrm>
            <a:off x="1077190" y="1696575"/>
            <a:ext cx="10923465" cy="4351338"/>
          </a:xfrm>
        </p:spPr>
        <p:txBody>
          <a:bodyPr/>
          <a:lstStyle/>
          <a:p>
            <a:r>
              <a:rPr lang="da-DK" dirty="0" smtClean="0"/>
              <a:t>Forekomst af flest negative emotioner                	manglende trivsel</a:t>
            </a:r>
          </a:p>
          <a:p>
            <a:pPr marL="76200" indent="0">
              <a:buNone/>
            </a:pPr>
            <a:endParaRPr lang="da-DK" dirty="0" smtClean="0"/>
          </a:p>
          <a:p>
            <a:r>
              <a:rPr lang="da-DK" dirty="0" smtClean="0"/>
              <a:t>Lige dele negative og positive emotioner            	manglende trivsel</a:t>
            </a:r>
          </a:p>
          <a:p>
            <a:pPr marL="76200" indent="0">
              <a:buNone/>
            </a:pPr>
            <a:endParaRPr lang="da-DK" dirty="0" smtClean="0"/>
          </a:p>
          <a:p>
            <a:r>
              <a:rPr lang="da-DK" dirty="0" smtClean="0"/>
              <a:t>Forekomst af flest positive emotioner			trivsel</a:t>
            </a:r>
          </a:p>
          <a:p>
            <a:pPr marL="76200" indent="0">
              <a:buNone/>
            </a:pPr>
            <a:endParaRPr lang="da-DK" dirty="0" smtClean="0"/>
          </a:p>
          <a:p>
            <a:r>
              <a:rPr lang="da-DK" dirty="0" smtClean="0"/>
              <a:t>Stærk dominans af positive emotioner		udvikling og blomstring</a:t>
            </a:r>
            <a:endParaRPr lang="da-DK" dirty="0"/>
          </a:p>
        </p:txBody>
      </p:sp>
      <p:sp>
        <p:nvSpPr>
          <p:cNvPr id="4" name="Højrepil 3"/>
          <p:cNvSpPr/>
          <p:nvPr/>
        </p:nvSpPr>
        <p:spPr>
          <a:xfrm>
            <a:off x="7320136" y="1916832"/>
            <a:ext cx="504056" cy="340616"/>
          </a:xfrm>
          <a:prstGeom prst="rightArrow">
            <a:avLst/>
          </a:prstGeom>
          <a:solidFill>
            <a:schemeClr val="bg1"/>
          </a:solidFill>
          <a:ln>
            <a:solidFill>
              <a:srgbClr val="43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2"/>
          <a:stretch>
            <a:fillRect/>
          </a:stretch>
        </p:blipFill>
        <p:spPr>
          <a:xfrm>
            <a:off x="7289831" y="2789089"/>
            <a:ext cx="530398" cy="402371"/>
          </a:xfrm>
          <a:prstGeom prst="rect">
            <a:avLst/>
          </a:prstGeom>
        </p:spPr>
      </p:pic>
      <p:pic>
        <p:nvPicPr>
          <p:cNvPr id="6" name="Billede 5"/>
          <p:cNvPicPr>
            <a:picLocks noChangeAspect="1"/>
          </p:cNvPicPr>
          <p:nvPr/>
        </p:nvPicPr>
        <p:blipFill>
          <a:blip r:embed="rId3"/>
          <a:stretch>
            <a:fillRect/>
          </a:stretch>
        </p:blipFill>
        <p:spPr>
          <a:xfrm>
            <a:off x="7290088" y="3665762"/>
            <a:ext cx="530398" cy="402371"/>
          </a:xfrm>
          <a:prstGeom prst="rect">
            <a:avLst/>
          </a:prstGeom>
        </p:spPr>
      </p:pic>
      <p:pic>
        <p:nvPicPr>
          <p:cNvPr id="7" name="Billede 6"/>
          <p:cNvPicPr>
            <a:picLocks noChangeAspect="1"/>
          </p:cNvPicPr>
          <p:nvPr/>
        </p:nvPicPr>
        <p:blipFill>
          <a:blip r:embed="rId4"/>
          <a:stretch>
            <a:fillRect/>
          </a:stretch>
        </p:blipFill>
        <p:spPr>
          <a:xfrm>
            <a:off x="7293794" y="4509120"/>
            <a:ext cx="530398" cy="402371"/>
          </a:xfrm>
          <a:prstGeom prst="rect">
            <a:avLst/>
          </a:prstGeom>
        </p:spPr>
      </p:pic>
    </p:spTree>
    <p:extLst>
      <p:ext uri="{BB962C8B-B14F-4D97-AF65-F5344CB8AC3E}">
        <p14:creationId xmlns:p14="http://schemas.microsoft.com/office/powerpoint/2010/main" val="180243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997591" y="142875"/>
            <a:ext cx="10515600" cy="6785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ACCCA"/>
              </a:buClr>
              <a:buSzPts val="4400"/>
              <a:buFont typeface="Arial"/>
              <a:buNone/>
            </a:pPr>
            <a:r>
              <a:rPr lang="da-DK" sz="4400" b="0" i="0" u="none" strike="noStrike" cap="none" dirty="0" smtClean="0">
                <a:solidFill>
                  <a:srgbClr val="8ACCCA"/>
                </a:solidFill>
                <a:sym typeface="Arial"/>
              </a:rPr>
              <a:t>Øvelse: Positivitets-ratio (1)</a:t>
            </a:r>
            <a:endParaRPr lang="da-DK" b="0" dirty="0"/>
          </a:p>
        </p:txBody>
      </p:sp>
      <p:sp>
        <p:nvSpPr>
          <p:cNvPr id="132" name="Google Shape;132;p21"/>
          <p:cNvSpPr>
            <a:spLocks noGrp="1"/>
          </p:cNvSpPr>
          <p:nvPr>
            <p:ph type="body" idx="1"/>
          </p:nvPr>
        </p:nvSpPr>
        <p:spPr>
          <a:xfrm>
            <a:off x="1082180" y="764704"/>
            <a:ext cx="10271620" cy="5688632"/>
          </a:xfrm>
          <a:prstGeom prst="roundRect">
            <a:avLst>
              <a:gd name="adj" fmla="val 16667"/>
            </a:avLst>
          </a:prstGeom>
          <a:solidFill>
            <a:srgbClr val="FFFFFF"/>
          </a:solidFill>
          <a:ln w="12700" cap="flat" cmpd="sng">
            <a:solidFill>
              <a:srgbClr val="8ACCCA"/>
            </a:solidFill>
            <a:prstDash val="solid"/>
            <a:miter lim="800000"/>
            <a:headEnd type="none" w="sm" len="sm"/>
            <a:tailEnd type="none" w="sm" len="sm"/>
          </a:ln>
        </p:spPr>
        <p:txBody>
          <a:bodyPr spcFirstLastPara="1" wrap="square" lIns="91425" tIns="45700" rIns="91425" bIns="45700" anchor="ctr" anchorCtr="0">
            <a:noAutofit/>
          </a:bodyPr>
          <a:lstStyle/>
          <a:p>
            <a:pPr marL="76200" indent="0">
              <a:buNone/>
            </a:pPr>
            <a:r>
              <a:rPr lang="da-DK" sz="2000" dirty="0" smtClean="0"/>
              <a:t>For at kunne støtte dit barn bedst muligt, så overvej </a:t>
            </a:r>
            <a:r>
              <a:rPr lang="da-DK" sz="2000" dirty="0"/>
              <a:t>dit eget positivitetsforhold. </a:t>
            </a:r>
            <a:endParaRPr lang="da-DK" sz="2000" dirty="0" smtClean="0"/>
          </a:p>
          <a:p>
            <a:pPr marL="76200" indent="0">
              <a:buNone/>
            </a:pPr>
            <a:endParaRPr lang="da-DK" sz="2000" dirty="0"/>
          </a:p>
          <a:p>
            <a:pPr>
              <a:lnSpc>
                <a:spcPct val="100000"/>
              </a:lnSpc>
            </a:pPr>
            <a:r>
              <a:rPr lang="da-DK" sz="2000" dirty="0"/>
              <a:t>Har du flere positive end negative tanker i løbet af en dag? </a:t>
            </a:r>
            <a:endParaRPr lang="da-DK" sz="2000" dirty="0" smtClean="0"/>
          </a:p>
          <a:p>
            <a:pPr>
              <a:lnSpc>
                <a:spcPct val="100000"/>
              </a:lnSpc>
            </a:pPr>
            <a:r>
              <a:rPr lang="da-DK" sz="2000" dirty="0" smtClean="0"/>
              <a:t>Oplever </a:t>
            </a:r>
            <a:r>
              <a:rPr lang="da-DK" sz="2000" dirty="0"/>
              <a:t>du det samme antal positive </a:t>
            </a:r>
            <a:r>
              <a:rPr lang="da-DK" sz="2000" dirty="0" smtClean="0"/>
              <a:t>følelser </a:t>
            </a:r>
            <a:r>
              <a:rPr lang="da-DK" sz="2000" dirty="0"/>
              <a:t>som negative </a:t>
            </a:r>
            <a:r>
              <a:rPr lang="da-DK" sz="2000" dirty="0" smtClean="0"/>
              <a:t>følelser? Har </a:t>
            </a:r>
            <a:r>
              <a:rPr lang="da-DK" sz="2000" dirty="0"/>
              <a:t>du flere negative end positive </a:t>
            </a:r>
            <a:r>
              <a:rPr lang="da-DK" sz="2000" dirty="0" smtClean="0"/>
              <a:t>følelser? </a:t>
            </a:r>
          </a:p>
          <a:p>
            <a:pPr>
              <a:lnSpc>
                <a:spcPct val="100000"/>
              </a:lnSpc>
            </a:pPr>
            <a:r>
              <a:rPr lang="da-DK" sz="2000" dirty="0" smtClean="0"/>
              <a:t>Uanset </a:t>
            </a:r>
            <a:r>
              <a:rPr lang="da-DK" sz="2000" dirty="0"/>
              <a:t>hvor mange positive </a:t>
            </a:r>
            <a:r>
              <a:rPr lang="da-DK" sz="2000" dirty="0" smtClean="0"/>
              <a:t>emotioner (følelser), </a:t>
            </a:r>
            <a:r>
              <a:rPr lang="da-DK" sz="2000" dirty="0"/>
              <a:t>du oplever, kan du altid hæve dit niveau af sådanne </a:t>
            </a:r>
            <a:r>
              <a:rPr lang="da-DK" sz="2000" dirty="0" smtClean="0"/>
              <a:t>emotioner. </a:t>
            </a:r>
          </a:p>
          <a:p>
            <a:pPr marL="76200" indent="0">
              <a:buNone/>
            </a:pPr>
            <a:endParaRPr lang="da-DK" sz="2000" dirty="0"/>
          </a:p>
          <a:p>
            <a:pPr marL="76200" indent="0">
              <a:buNone/>
            </a:pPr>
            <a:r>
              <a:rPr lang="da-DK" sz="2000" dirty="0"/>
              <a:t>Én måde at gøre det på er at lave en positiv portfolio for én af de emotioner, der er vigtigst for dig. Vælg en af de positive emotioner fra billedet </a:t>
            </a:r>
            <a:r>
              <a:rPr lang="da-DK" sz="2000" dirty="0" smtClean="0"/>
              <a:t>ovenover, </a:t>
            </a:r>
            <a:r>
              <a:rPr lang="da-DK" sz="2000" dirty="0"/>
              <a:t>og lav en portfolio, enten på din tablet/computer ved hjælp af fotos eller billeder fra internettet eller ved hjælp af papir, tuscher og udklip fra blade. </a:t>
            </a:r>
            <a:endParaRPr sz="1400" b="0" i="0" u="none" strike="noStrike" cap="none" dirty="0">
              <a:solidFill>
                <a:schemeClr val="dk1"/>
              </a:solidFill>
              <a:latin typeface="Calibri"/>
              <a:ea typeface="Calibri"/>
              <a:cs typeface="Calibri"/>
              <a:sym typeface="Calibri"/>
            </a:endParaRPr>
          </a:p>
        </p:txBody>
      </p:sp>
      <p:pic>
        <p:nvPicPr>
          <p:cNvPr id="2" name="Billede 1"/>
          <p:cNvPicPr>
            <a:picLocks noChangeAspect="1"/>
          </p:cNvPicPr>
          <p:nvPr/>
        </p:nvPicPr>
        <p:blipFill>
          <a:blip r:embed="rId3"/>
          <a:stretch>
            <a:fillRect/>
          </a:stretch>
        </p:blipFill>
        <p:spPr>
          <a:xfrm>
            <a:off x="10586977" y="0"/>
            <a:ext cx="1533646" cy="1001210"/>
          </a:xfrm>
          <a:prstGeom prst="rect">
            <a:avLst/>
          </a:prstGeom>
        </p:spPr>
      </p:pic>
    </p:spTree>
    <p:extLst>
      <p:ext uri="{BB962C8B-B14F-4D97-AF65-F5344CB8AC3E}">
        <p14:creationId xmlns:p14="http://schemas.microsoft.com/office/powerpoint/2010/main" val="2517309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1758</Words>
  <Application>Microsoft Office PowerPoint</Application>
  <PresentationFormat>Widescreen</PresentationFormat>
  <Paragraphs>140</Paragraphs>
  <Slides>23</Slides>
  <Notes>13</Notes>
  <HiddenSlides>0</HiddenSlides>
  <MMClips>1</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23</vt:i4>
      </vt:variant>
    </vt:vector>
  </HeadingPairs>
  <TitlesOfParts>
    <vt:vector size="30" baseType="lpstr">
      <vt:lpstr>Arial</vt:lpstr>
      <vt:lpstr>Noto Sans Symbols</vt:lpstr>
      <vt:lpstr>Calibri</vt:lpstr>
      <vt:lpstr>Wingdings</vt:lpstr>
      <vt:lpstr>Helvetica Neue</vt:lpstr>
      <vt:lpstr>2_Diseño personalizado</vt:lpstr>
      <vt:lpstr>3_Diseño personalizado</vt:lpstr>
      <vt:lpstr>Følelsesmæssig Robusthed </vt:lpstr>
      <vt:lpstr>UPRIGHT oversigt</vt:lpstr>
      <vt:lpstr>Stof til eftertanke</vt:lpstr>
      <vt:lpstr>Definition</vt:lpstr>
      <vt:lpstr>Eksempler: Hvornår har man brug for det?</vt:lpstr>
      <vt:lpstr>UPRIGHT video</vt:lpstr>
      <vt:lpstr>Kompetencens teori grundlag:  De 10 positive følelser (emotioner)</vt:lpstr>
      <vt:lpstr>Kompetencens teori grundlag</vt:lpstr>
      <vt:lpstr>Øvelse: Positivitets-ratio (1)</vt:lpstr>
      <vt:lpstr>Øvelse: Positivitets-ratio (2)</vt:lpstr>
      <vt:lpstr>Kompetencens teori grundlag: Håb</vt:lpstr>
      <vt:lpstr>Øvelse: At bruge håb til at nå mit mål (1) </vt:lpstr>
      <vt:lpstr>Øvelse: At bruge håb til at nå mit mål (2) </vt:lpstr>
      <vt:lpstr>Kompetencens teori grundlag: Forklaringsstile</vt:lpstr>
      <vt:lpstr> Kompetencens teori grundlag:  En permanent forklaringsstil er forbundet med opfattelsen af tid:  </vt:lpstr>
      <vt:lpstr> Kompetencens teori grundlag: En omfangsrig forklaringsstil er forbundet med opfattelsen af rum:  </vt:lpstr>
      <vt:lpstr> Kompetencens teori grundlag: En personliggørende forklaringsstil relaterer til opfattelsen af årsag:  </vt:lpstr>
      <vt:lpstr>Kompetencens teori grundlag: Oversigt over forklaringsstile:</vt:lpstr>
      <vt:lpstr>Øvelse: Forklaringsstile (1)</vt:lpstr>
      <vt:lpstr>Øvelse: Forklaringsstile (2)</vt:lpstr>
      <vt:lpstr>Mindfulness: Ankeret (1)</vt:lpstr>
      <vt:lpstr>PowerPoint-præsentation</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Resilience</dc:title>
  <dc:creator>CARLOTA LAS HAYAS RODRIGUEZ</dc:creator>
  <cp:lastModifiedBy>Mette Marie Ledertoug</cp:lastModifiedBy>
  <cp:revision>62</cp:revision>
  <dcterms:modified xsi:type="dcterms:W3CDTF">2021-12-22T15:34:43Z</dcterms:modified>
</cp:coreProperties>
</file>