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19"/>
  </p:notesMasterIdLst>
  <p:sldIdLst>
    <p:sldId id="256" r:id="rId3"/>
    <p:sldId id="282" r:id="rId4"/>
    <p:sldId id="283" r:id="rId5"/>
    <p:sldId id="284" r:id="rId6"/>
    <p:sldId id="281" r:id="rId7"/>
    <p:sldId id="257" r:id="rId8"/>
    <p:sldId id="258" r:id="rId9"/>
    <p:sldId id="285" r:id="rId10"/>
    <p:sldId id="260" r:id="rId11"/>
    <p:sldId id="276" r:id="rId12"/>
    <p:sldId id="262" r:id="rId13"/>
    <p:sldId id="286" r:id="rId14"/>
    <p:sldId id="287" r:id="rId15"/>
    <p:sldId id="268" r:id="rId16"/>
    <p:sldId id="280"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304D8C-ED06-4C4C-8617-174691143160}">
  <a:tblStyle styleId="{A1304D8C-ED06-4C4C-8617-17469114316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23286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92" name="Google Shape;29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US">
                <a:solidFill>
                  <a:prstClr val="black"/>
                </a:solidFill>
                <a:latin typeface="Calibri"/>
                <a:ea typeface="Calibri"/>
                <a:cs typeface="Calibri"/>
                <a:sym typeface="Calibri"/>
              </a:rPr>
              <a:pPr/>
              <a:t>16</a:t>
            </a:fld>
            <a:endParaRPr>
              <a:solidFill>
                <a:prstClr val="black"/>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19"/>
        <p:cNvGrpSpPr/>
        <p:nvPr/>
      </p:nvGrpSpPr>
      <p:grpSpPr>
        <a:xfrm>
          <a:off x="0" y="0"/>
          <a:ext cx="0" cy="0"/>
          <a:chOff x="0" y="0"/>
          <a:chExt cx="0" cy="0"/>
        </a:xfrm>
      </p:grpSpPr>
      <p:pic>
        <p:nvPicPr>
          <p:cNvPr id="20" name="Google Shape;20;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2"/>
          <p:cNvSpPr txBox="1">
            <a:spLocks noGrp="1"/>
          </p:cNvSpPr>
          <p:nvPr>
            <p:ph type="title"/>
          </p:nvPr>
        </p:nvSpPr>
        <p:spPr>
          <a:xfrm>
            <a:off x="2387139" y="1557496"/>
            <a:ext cx="5850774" cy="94828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5200"/>
              <a:buFont typeface="Arial"/>
              <a:buNone/>
              <a:defRPr sz="52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Google Shape;110;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1" name="Google Shape;111;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14" name="Google Shape;1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07222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8" name="Google Shape;118;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0" name="Google Shape;120;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1" name="Google Shape;12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 name="Google Shape;12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23" name="Google Shape;12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290449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28" name="Google Shape;1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51197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29"/>
        <p:cNvGrpSpPr/>
        <p:nvPr/>
      </p:nvGrpSpPr>
      <p:grpSpPr>
        <a:xfrm>
          <a:off x="0" y="0"/>
          <a:ext cx="0" cy="0"/>
          <a:chOff x="0" y="0"/>
          <a:chExt cx="0" cy="0"/>
        </a:xfrm>
      </p:grpSpPr>
      <p:sp>
        <p:nvSpPr>
          <p:cNvPr id="130" name="Google Shape;1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32" name="Google Shape;1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513536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Google Shape;135;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Google Shape;136;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37" name="Google Shape;1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39" name="Google Shape;1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419009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Google Shape;143;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44" name="Google Shape;14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46" name="Google Shape;14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281242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9" name="Google Shape;149;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0" name="Google Shape;15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52" name="Google Shape;15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370341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6" name="Google Shape;15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58" name="Google Shape;15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234463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982287" y="368776"/>
            <a:ext cx="10705408" cy="94828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4400"/>
              <a:buFont typeface="Arial"/>
              <a:buNone/>
              <a:defRPr sz="44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3"/>
          <p:cNvSpPr txBox="1">
            <a:spLocks noGrp="1"/>
          </p:cNvSpPr>
          <p:nvPr>
            <p:ph type="body" idx="1"/>
          </p:nvPr>
        </p:nvSpPr>
        <p:spPr>
          <a:xfrm>
            <a:off x="1077191" y="1696575"/>
            <a:ext cx="10515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27" name="Google Shape;2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8ACCCA"/>
              </a:buClr>
              <a:buSzPts val="6000"/>
              <a:buFont typeface="Arial"/>
              <a:buNone/>
              <a:defRPr sz="60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ACCCA"/>
              </a:buClr>
              <a:buSzPts val="2400"/>
              <a:buFont typeface="Noto Sans Symbols"/>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4400"/>
              <a:buFont typeface="Arial"/>
              <a:buNone/>
              <a:defRPr sz="44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8ACCCA"/>
              </a:buClr>
              <a:buSzPts val="2400"/>
              <a:buFont typeface="Noto Sans Symbols"/>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1600"/>
              <a:buFont typeface="Arial"/>
              <a:buNone/>
              <a:defRPr sz="1600" b="1" i="0" u="none" strike="noStrike" cap="none">
                <a:solidFill>
                  <a:srgbClr val="FBBC14"/>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5" name="Google Shape;45;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8ACCCA"/>
              </a:buClr>
              <a:buSzPts val="2400"/>
              <a:buFont typeface="Noto Sans Symbols"/>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1600"/>
              <a:buFont typeface="Arial"/>
              <a:buNone/>
              <a:defRPr sz="1600" b="1" i="0" u="none" strike="noStrike" cap="none">
                <a:solidFill>
                  <a:srgbClr val="FBBC14"/>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50" name="Google Shape;5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2" type="blank">
  <p:cSld name="BLANK">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 name="Google Shape;53;p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54" name="Google Shape;54;p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o indholdsobjekter" type="twoObj">
  <p:cSld name="TWO_OBJECTS">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982287" y="368776"/>
            <a:ext cx="10705408" cy="94828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4400"/>
              <a:buFont typeface="Arial"/>
              <a:buNone/>
              <a:defRPr sz="44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93" name="Google Shape;9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95" name="Google Shape;9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84945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 name="Google Shape;9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0" name="Google Shape;10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01" name="Google Shape;10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66603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105" name="Google Shape;10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07" name="Google Shape;10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44287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82287" y="368776"/>
            <a:ext cx="10705408" cy="94828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4400"/>
              <a:buFont typeface="Arial"/>
              <a:buNone/>
              <a:defRPr sz="44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077191" y="1696575"/>
            <a:ext cx="10515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p:nvPr/>
        </p:nvSpPr>
        <p:spPr>
          <a:xfrm>
            <a:off x="0" y="1662544"/>
            <a:ext cx="616631" cy="5195455"/>
          </a:xfrm>
          <a:prstGeom prst="rect">
            <a:avLst/>
          </a:prstGeom>
          <a:solidFill>
            <a:srgbClr val="8ACC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 name="Google Shape;13;p1"/>
          <p:cNvPicPr preferRelativeResize="0"/>
          <p:nvPr/>
        </p:nvPicPr>
        <p:blipFill rotWithShape="1">
          <a:blip r:embed="rId8">
            <a:alphaModFix/>
          </a:blip>
          <a:srcRect/>
          <a:stretch/>
        </p:blipFill>
        <p:spPr>
          <a:xfrm>
            <a:off x="77615" y="507180"/>
            <a:ext cx="438811" cy="1107997"/>
          </a:xfrm>
          <a:prstGeom prst="rect">
            <a:avLst/>
          </a:prstGeom>
          <a:noFill/>
          <a:ln>
            <a:noFill/>
          </a:ln>
        </p:spPr>
      </p:pic>
      <p:sp>
        <p:nvSpPr>
          <p:cNvPr id="14" name="Google Shape;14;p1"/>
          <p:cNvSpPr txBox="1"/>
          <p:nvPr/>
        </p:nvSpPr>
        <p:spPr>
          <a:xfrm>
            <a:off x="623454" y="6450402"/>
            <a:ext cx="366591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0" u="none" strike="noStrike" cap="none">
                <a:solidFill>
                  <a:srgbClr val="8ACCCA"/>
                </a:solidFill>
                <a:latin typeface="Arial"/>
                <a:ea typeface="Arial"/>
                <a:cs typeface="Arial"/>
                <a:sym typeface="Arial"/>
              </a:rPr>
              <a:t>EFFICACY</a:t>
            </a:r>
            <a:r>
              <a:rPr lang="en-GB" sz="1400" b="0" i="0" u="none" strike="noStrike" cap="none">
                <a:solidFill>
                  <a:srgbClr val="7F7F7F"/>
                </a:solidFill>
                <a:latin typeface="Arial"/>
                <a:ea typeface="Arial"/>
                <a:cs typeface="Arial"/>
                <a:sym typeface="Arial"/>
              </a:rPr>
              <a:t> / </a:t>
            </a:r>
            <a:r>
              <a:rPr lang="en-GB" sz="1400" b="1" i="0" u="none" strike="noStrike" cap="none">
                <a:solidFill>
                  <a:srgbClr val="7F7F7F"/>
                </a:solidFill>
                <a:latin typeface="Arial"/>
                <a:ea typeface="Arial"/>
                <a:cs typeface="Arial"/>
                <a:sym typeface="Arial"/>
              </a:rPr>
              <a:t>Social resilience 				</a:t>
            </a:r>
            <a:r>
              <a:rPr lang="en-GB" sz="1400" b="1" i="0" u="none" strike="noStrike" cap="none">
                <a:solidFill>
                  <a:srgbClr val="A5A5A5"/>
                </a:solidFill>
                <a:latin typeface="Arial"/>
                <a:ea typeface="Arial"/>
                <a:cs typeface="Arial"/>
                <a:sym typeface="Arial"/>
              </a:rPr>
              <a:t> </a:t>
            </a:r>
            <a:endParaRPr/>
          </a:p>
        </p:txBody>
      </p:sp>
      <p:sp>
        <p:nvSpPr>
          <p:cNvPr id="15" name="Google Shape;15;p1"/>
          <p:cNvSpPr txBox="1"/>
          <p:nvPr/>
        </p:nvSpPr>
        <p:spPr>
          <a:xfrm>
            <a:off x="0" y="1649515"/>
            <a:ext cx="880476"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6600" b="1" i="0" u="none" strike="noStrike" cap="none">
                <a:solidFill>
                  <a:schemeClr val="lt1"/>
                </a:solidFill>
                <a:latin typeface="Helvetica Neue"/>
                <a:ea typeface="Helvetica Neue"/>
                <a:cs typeface="Helvetica Neue"/>
                <a:sym typeface="Helvetica Neue"/>
              </a:rPr>
              <a:t>3</a:t>
            </a:r>
            <a:endParaRPr/>
          </a:p>
        </p:txBody>
      </p:sp>
      <p:pic>
        <p:nvPicPr>
          <p:cNvPr id="16" name="Google Shape;16;p1"/>
          <p:cNvPicPr preferRelativeResize="0"/>
          <p:nvPr/>
        </p:nvPicPr>
        <p:blipFill rotWithShape="1">
          <a:blip r:embed="rId9">
            <a:alphaModFix/>
          </a:blip>
          <a:srcRect/>
          <a:stretch/>
        </p:blipFill>
        <p:spPr>
          <a:xfrm>
            <a:off x="10616029" y="6245803"/>
            <a:ext cx="775404" cy="582499"/>
          </a:xfrm>
          <a:prstGeom prst="rect">
            <a:avLst/>
          </a:prstGeom>
          <a:noFill/>
          <a:ln>
            <a:noFill/>
          </a:ln>
        </p:spPr>
      </p:pic>
      <p:pic>
        <p:nvPicPr>
          <p:cNvPr id="17" name="Google Shape;17;p1"/>
          <p:cNvPicPr preferRelativeResize="0"/>
          <p:nvPr/>
        </p:nvPicPr>
        <p:blipFill rotWithShape="1">
          <a:blip r:embed="rId10">
            <a:alphaModFix/>
          </a:blip>
          <a:srcRect/>
          <a:stretch/>
        </p:blipFill>
        <p:spPr>
          <a:xfrm>
            <a:off x="11497887" y="6400800"/>
            <a:ext cx="463811" cy="305794"/>
          </a:xfrm>
          <a:prstGeom prst="rect">
            <a:avLst/>
          </a:prstGeom>
          <a:noFill/>
          <a:ln>
            <a:noFill/>
          </a:ln>
        </p:spPr>
      </p:pic>
      <p:sp>
        <p:nvSpPr>
          <p:cNvPr id="18" name="Google Shape;18;p1"/>
          <p:cNvSpPr txBox="1"/>
          <p:nvPr/>
        </p:nvSpPr>
        <p:spPr>
          <a:xfrm>
            <a:off x="174988" y="6457923"/>
            <a:ext cx="46399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200">
                <a:solidFill>
                  <a:schemeClr val="lt1"/>
                </a:solidFill>
                <a:latin typeface="Helvetica Neue"/>
                <a:ea typeface="Helvetica Neue"/>
                <a:cs typeface="Helvetica Neue"/>
                <a:sym typeface="Helvetica Neue"/>
              </a:rPr>
              <a:t>‹nr.›</a:t>
            </a:fld>
            <a:endParaRPr sz="1200">
              <a:solidFill>
                <a:schemeClr val="lt1"/>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89" name="Google Shape;8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84034523"/>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www.youtube.com/watch?v=gglML9xiZH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7139" y="1557496"/>
            <a:ext cx="5850774" cy="948286"/>
          </a:xfrm>
          <a:prstGeom prst="rect">
            <a:avLst/>
          </a:prstGeom>
          <a:noFill/>
          <a:ln>
            <a:noFill/>
          </a:ln>
        </p:spPr>
        <p:txBody>
          <a:bodyPr spcFirstLastPara="1" wrap="square" lIns="91425" tIns="45700" rIns="91425" bIns="45700" anchor="ctr" anchorCtr="0">
            <a:noAutofit/>
          </a:bodyPr>
          <a:lstStyle/>
          <a:p>
            <a:pPr lvl="0"/>
            <a:r>
              <a:rPr lang="en-GB" sz="5200" b="0" i="0" u="none" strike="noStrike" cap="none" dirty="0">
                <a:solidFill>
                  <a:srgbClr val="8ACCCA"/>
                </a:solidFill>
                <a:sym typeface="Arial"/>
              </a:rPr>
              <a:t>Social </a:t>
            </a:r>
            <a:r>
              <a:rPr lang="en-GB" b="0" dirty="0"/>
              <a:t>Robusthed</a:t>
            </a:r>
            <a:r>
              <a:rPr lang="en-GB" dirty="0"/>
              <a:t/>
            </a:r>
            <a:br>
              <a:rPr lang="en-GB" dirty="0"/>
            </a:br>
            <a:endParaRPr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1343472" y="1700808"/>
            <a:ext cx="7634400" cy="4087203"/>
          </a:xfrm>
          <a:prstGeom prst="rect">
            <a:avLst/>
          </a:prstGeom>
        </p:spPr>
      </p:pic>
      <p:sp>
        <p:nvSpPr>
          <p:cNvPr id="4" name="Rektangel 3"/>
          <p:cNvSpPr/>
          <p:nvPr/>
        </p:nvSpPr>
        <p:spPr>
          <a:xfrm>
            <a:off x="1271464" y="662261"/>
            <a:ext cx="8568952" cy="707886"/>
          </a:xfrm>
          <a:prstGeom prst="rect">
            <a:avLst/>
          </a:prstGeom>
        </p:spPr>
        <p:txBody>
          <a:bodyPr wrap="square">
            <a:spAutoFit/>
          </a:bodyPr>
          <a:lstStyle/>
          <a:p>
            <a:r>
              <a:rPr lang="da-DK" sz="4000" dirty="0" smtClean="0">
                <a:solidFill>
                  <a:srgbClr val="8ACCCA"/>
                </a:solidFill>
              </a:rPr>
              <a:t>Øvelse</a:t>
            </a:r>
            <a:r>
              <a:rPr lang="en-GB" sz="4000" dirty="0" smtClean="0">
                <a:solidFill>
                  <a:srgbClr val="8ACCCA"/>
                </a:solidFill>
              </a:rPr>
              <a:t>: Social </a:t>
            </a:r>
            <a:r>
              <a:rPr lang="en-GB" sz="4000" dirty="0">
                <a:solidFill>
                  <a:srgbClr val="8ACCCA"/>
                </a:solidFill>
              </a:rPr>
              <a:t>robusthed</a:t>
            </a:r>
            <a:endParaRPr lang="da-DK" sz="4000" dirty="0"/>
          </a:p>
        </p:txBody>
      </p:sp>
    </p:spTree>
    <p:extLst>
      <p:ext uri="{BB962C8B-B14F-4D97-AF65-F5344CB8AC3E}">
        <p14:creationId xmlns:p14="http://schemas.microsoft.com/office/powerpoint/2010/main" val="3054457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1013298" y="227012"/>
            <a:ext cx="10515600" cy="66011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da-DK" sz="4400" b="0" i="0" u="none" strike="noStrike" cap="none" dirty="0" smtClean="0">
                <a:solidFill>
                  <a:srgbClr val="8ACCCA"/>
                </a:solidFill>
                <a:sym typeface="Arial"/>
              </a:rPr>
              <a:t>Øvelse</a:t>
            </a:r>
            <a:r>
              <a:rPr lang="en-GB" sz="4400" b="0" i="0" u="none" strike="noStrike" cap="none" dirty="0" smtClean="0">
                <a:solidFill>
                  <a:srgbClr val="8ACCCA"/>
                </a:solidFill>
                <a:sym typeface="Arial"/>
              </a:rPr>
              <a:t>: Maria’s </a:t>
            </a:r>
            <a:r>
              <a:rPr lang="da-DK" sz="4400" b="0" i="0" u="none" strike="noStrike" cap="none" dirty="0" smtClean="0">
                <a:solidFill>
                  <a:srgbClr val="8ACCCA"/>
                </a:solidFill>
                <a:sym typeface="Arial"/>
              </a:rPr>
              <a:t>historie (1)</a:t>
            </a:r>
            <a:endParaRPr lang="da-DK" b="0" dirty="0"/>
          </a:p>
        </p:txBody>
      </p:sp>
      <p:sp>
        <p:nvSpPr>
          <p:cNvPr id="103" name="Google Shape;103;p16"/>
          <p:cNvSpPr>
            <a:spLocks noGrp="1"/>
          </p:cNvSpPr>
          <p:nvPr>
            <p:ph type="body" idx="1"/>
          </p:nvPr>
        </p:nvSpPr>
        <p:spPr>
          <a:xfrm>
            <a:off x="703435" y="875404"/>
            <a:ext cx="10771465" cy="5710229"/>
          </a:xfrm>
          <a:prstGeom prst="roundRect">
            <a:avLst>
              <a:gd name="adj" fmla="val 16667"/>
            </a:avLst>
          </a:prstGeom>
          <a:solidFill>
            <a:schemeClr val="lt1"/>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pPr marL="0" indent="0">
              <a:lnSpc>
                <a:spcPct val="150000"/>
              </a:lnSpc>
              <a:spcBef>
                <a:spcPts val="0"/>
              </a:spcBef>
              <a:buSzPts val="1800"/>
              <a:buNone/>
            </a:pPr>
            <a:r>
              <a:rPr lang="da-DK" sz="1600" b="1" dirty="0" smtClean="0"/>
              <a:t>Læs </a:t>
            </a:r>
            <a:r>
              <a:rPr lang="da-DK" sz="1600" b="1" dirty="0"/>
              <a:t>den følgende </a:t>
            </a:r>
            <a:r>
              <a:rPr lang="da-DK" sz="1600" b="1" dirty="0" smtClean="0"/>
              <a:t>historie sammen.</a:t>
            </a:r>
          </a:p>
          <a:p>
            <a:pPr marL="0" indent="0">
              <a:lnSpc>
                <a:spcPct val="150000"/>
              </a:lnSpc>
              <a:spcBef>
                <a:spcPts val="0"/>
              </a:spcBef>
              <a:buSzPts val="1800"/>
              <a:buNone/>
            </a:pPr>
            <a:r>
              <a:rPr lang="da-DK" sz="1600" dirty="0" smtClean="0"/>
              <a:t>Maria </a:t>
            </a:r>
            <a:r>
              <a:rPr lang="da-DK" sz="1600" dirty="0"/>
              <a:t>var 11 år, da hun flyttede til USA sammen med sin mor og tre ældre brødre for at flygte fra den politiske uro og økonomiske trængsler i den Dominikanske Republik. De forlod Marias bedstemor, og en stor del af familien. Maria, moderen og brødrene flyttede sammen i en etværelseslejlighed i et kvarter, der var stærkt befolket af dominikanere i New York City, indtil en ven af Marias mor fandt en gammel ven, som hjalp dem med at flytte ind i en ordentlig lejlighed. Maria, som kun talte meget lidt engelsk, blev tilmeldt en klasse med engelsk som andetsprog og lærte hurtigt tilstrækkeligt engelsk, da hun fik nye venner. Disse elever var også i gang med at lære engelsk, nøjagtigt som Maria. Maria og de andre elever udviste respekt og accept i forhold til andre, som også kom fra forskellige steder med forskellige kulturelle baggrunde. De hjalp hinanden med at lære det nye sprog og arbejdede med at turde præsentere på engelsk i klassen. Ved afslutningen af engelsk undervisningen fremlagde Maria og hendes klassekammerater deres præsentationer, og klassekammeraterne var fulde af taknemmelighed over for hendes gruppe. Maria viste sin tillid til og tro på gruppemedlemmerne og lovede at samarbejde ved fremtidige gruppeopgaver. Kvaliteten af engelsk blev enormt forbedret for Maria og hendes venner. </a:t>
            </a:r>
            <a:endParaRPr sz="1600" b="0" i="0" u="none" strike="noStrike" cap="none" dirty="0">
              <a:solidFill>
                <a:schemeClr val="lt1"/>
              </a:solidFill>
              <a:latin typeface="+mn-lt"/>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a:t>Øvelse</a:t>
            </a:r>
            <a:r>
              <a:rPr lang="en-GB" b="0" dirty="0"/>
              <a:t>: Maria’s </a:t>
            </a:r>
            <a:r>
              <a:rPr lang="da-DK" b="0" dirty="0"/>
              <a:t>historie </a:t>
            </a:r>
            <a:r>
              <a:rPr lang="da-DK" b="0" dirty="0" smtClean="0"/>
              <a:t>(2)</a:t>
            </a:r>
            <a:endParaRPr lang="da-DK" dirty="0"/>
          </a:p>
        </p:txBody>
      </p:sp>
      <p:sp>
        <p:nvSpPr>
          <p:cNvPr id="3" name="Pladsholder til tekst 2"/>
          <p:cNvSpPr>
            <a:spLocks noGrp="1"/>
          </p:cNvSpPr>
          <p:nvPr>
            <p:ph type="body" idx="1"/>
          </p:nvPr>
        </p:nvSpPr>
        <p:spPr>
          <a:xfrm>
            <a:off x="1077191" y="1696574"/>
            <a:ext cx="10515600" cy="4756761"/>
          </a:xfrm>
        </p:spPr>
        <p:txBody>
          <a:bodyPr/>
          <a:lstStyle/>
          <a:p>
            <a:pPr marL="76200" indent="0">
              <a:buNone/>
            </a:pPr>
            <a:r>
              <a:rPr lang="da-DK" sz="2200" dirty="0"/>
              <a:t>Diskutér i familien følgende spørgsmål:</a:t>
            </a:r>
          </a:p>
          <a:p>
            <a:pPr marL="76200" indent="0">
              <a:buNone/>
            </a:pPr>
            <a:r>
              <a:rPr lang="da-DK" sz="2200" dirty="0" smtClean="0"/>
              <a:t>1) Den </a:t>
            </a:r>
            <a:r>
              <a:rPr lang="da-DK" sz="2200" dirty="0"/>
              <a:t>modgang, som Maria oplever</a:t>
            </a:r>
          </a:p>
          <a:p>
            <a:r>
              <a:rPr lang="da-DK" sz="2200" dirty="0"/>
              <a:t>Husk at robusthed er evnen til at modstå, håndtere og overvinde svære situationer. Beskriv den modgang eller de svære situationer, som Maria og hendes nye venner oplevede i his­torien.</a:t>
            </a:r>
          </a:p>
          <a:p>
            <a:pPr marL="76200" indent="0">
              <a:buNone/>
            </a:pPr>
            <a:r>
              <a:rPr lang="da-DK" sz="2200" dirty="0"/>
              <a:t> </a:t>
            </a:r>
          </a:p>
          <a:p>
            <a:pPr marL="76200" indent="0">
              <a:buNone/>
            </a:pPr>
            <a:r>
              <a:rPr lang="da-DK" sz="2200" dirty="0" smtClean="0"/>
              <a:t>2) Hvad </a:t>
            </a:r>
            <a:r>
              <a:rPr lang="da-DK" sz="2200" dirty="0"/>
              <a:t>hjalp Maria til at klare sig godt på trods af den svære situation?</a:t>
            </a:r>
          </a:p>
          <a:p>
            <a:r>
              <a:rPr lang="da-DK" sz="2200" dirty="0"/>
              <a:t>Husk at hver person har nogle valg, der kan træffes, ressourcer, de kan gå til, styrker, de kan trække på, eller indsigt, de kan anven­de. Når de forener deres styrker, kan disse styrker øges og vokse, så man opnår et fælles mål. Kan du se den sociale robus­thed i denne historie?</a:t>
            </a:r>
          </a:p>
          <a:p>
            <a:pPr marL="76200" indent="0">
              <a:buNone/>
            </a:pPr>
            <a:r>
              <a:rPr lang="da-DK" sz="1000" dirty="0" smtClean="0"/>
              <a:t>	Berger</a:t>
            </a:r>
            <a:r>
              <a:rPr lang="da-DK" sz="1000" dirty="0"/>
              <a:t>, R. (2008). </a:t>
            </a:r>
            <a:r>
              <a:rPr lang="en-US" sz="1000" dirty="0"/>
              <a:t>Fostering post-traumatic growth in adolescent immigrants. In L. Liebenberg &amp; M. </a:t>
            </a:r>
            <a:r>
              <a:rPr lang="en-US" sz="1000" dirty="0" err="1"/>
              <a:t>Ungar</a:t>
            </a:r>
            <a:r>
              <a:rPr lang="en-US" sz="1000" dirty="0"/>
              <a:t> (Eds</a:t>
            </a:r>
            <a:r>
              <a:rPr lang="en-US" sz="1000" dirty="0" smtClean="0"/>
              <a:t>.), 	Resilience </a:t>
            </a:r>
            <a:r>
              <a:rPr lang="en-US" sz="1000" dirty="0"/>
              <a:t>in action: Working with youth across </a:t>
            </a:r>
            <a:r>
              <a:rPr lang="en-US" sz="1000" dirty="0" smtClean="0"/>
              <a:t>	cultures </a:t>
            </a:r>
            <a:r>
              <a:rPr lang="en-US" sz="1000" dirty="0"/>
              <a:t>and contexts (pp. 87-110). </a:t>
            </a:r>
            <a:r>
              <a:rPr lang="es-ES" sz="1000" dirty="0"/>
              <a:t>Toronto: University of Toronto </a:t>
            </a:r>
            <a:r>
              <a:rPr lang="es-ES" sz="1000" dirty="0" err="1"/>
              <a:t>Press</a:t>
            </a:r>
            <a:r>
              <a:rPr lang="es-ES" sz="1000" dirty="0"/>
              <a:t>.</a:t>
            </a:r>
            <a:endParaRPr lang="da-DK" sz="1000" dirty="0"/>
          </a:p>
          <a:p>
            <a:endParaRPr lang="da-DK" dirty="0"/>
          </a:p>
        </p:txBody>
      </p:sp>
    </p:spTree>
    <p:extLst>
      <p:ext uri="{BB962C8B-B14F-4D97-AF65-F5344CB8AC3E}">
        <p14:creationId xmlns:p14="http://schemas.microsoft.com/office/powerpoint/2010/main" val="1024845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smtClean="0"/>
              <a:t>Øvelse: </a:t>
            </a:r>
            <a:r>
              <a:rPr lang="da-DK" b="0" dirty="0"/>
              <a:t>Sammen som </a:t>
            </a:r>
            <a:r>
              <a:rPr lang="da-DK" b="0" dirty="0" smtClean="0"/>
              <a:t>familie</a:t>
            </a:r>
            <a:endParaRPr lang="da-DK" b="0" dirty="0"/>
          </a:p>
        </p:txBody>
      </p:sp>
      <p:sp>
        <p:nvSpPr>
          <p:cNvPr id="3" name="Pladsholder til tekst 2"/>
          <p:cNvSpPr>
            <a:spLocks noGrp="1"/>
          </p:cNvSpPr>
          <p:nvPr>
            <p:ph type="body" idx="1"/>
          </p:nvPr>
        </p:nvSpPr>
        <p:spPr/>
        <p:txBody>
          <a:bodyPr/>
          <a:lstStyle/>
          <a:p>
            <a:pPr marL="76200" lvl="0" indent="0">
              <a:buNone/>
            </a:pPr>
            <a:r>
              <a:rPr lang="da-DK" dirty="0"/>
              <a:t>Beskriv modgang eller en vanskelig situation, I har stået i sammen</a:t>
            </a:r>
          </a:p>
          <a:p>
            <a:pPr lvl="0"/>
            <a:r>
              <a:rPr lang="da-DK" dirty="0"/>
              <a:t>Hvad var det, der hjalp jer med at overvinde den vanskelige situation, I stod i?</a:t>
            </a:r>
          </a:p>
          <a:p>
            <a:pPr marL="76200" indent="0">
              <a:buNone/>
            </a:pPr>
            <a:r>
              <a:rPr lang="da-DK" dirty="0"/>
              <a:t>Husk at hver person har nogle valg, der kan træffes, ressourcer, de kan gå til, styrker, de kan trække på, eller indsigt, de kan anven­de.</a:t>
            </a:r>
          </a:p>
          <a:p>
            <a:r>
              <a:rPr lang="da-DK" dirty="0"/>
              <a:t>Beskriv så mange ressourcer I kan</a:t>
            </a:r>
          </a:p>
          <a:p>
            <a:pPr lvl="0"/>
            <a:r>
              <a:rPr lang="da-DK" dirty="0"/>
              <a:t>Om jer selv hver især</a:t>
            </a:r>
          </a:p>
          <a:p>
            <a:pPr lvl="0"/>
            <a:r>
              <a:rPr lang="da-DK" dirty="0"/>
              <a:t>Om jeres forskellige familieforhold (dvs. sammen som en familie), der hjalp jer med at overkomme den vanskelige situation, I stod i</a:t>
            </a:r>
          </a:p>
          <a:p>
            <a:endParaRPr lang="da-DK" dirty="0"/>
          </a:p>
        </p:txBody>
      </p:sp>
    </p:spTree>
    <p:extLst>
      <p:ext uri="{BB962C8B-B14F-4D97-AF65-F5344CB8AC3E}">
        <p14:creationId xmlns:p14="http://schemas.microsoft.com/office/powerpoint/2010/main" val="3419640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997762" y="603667"/>
            <a:ext cx="10705408" cy="44131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BBC14"/>
              </a:buClr>
              <a:buSzPts val="4400"/>
              <a:buFont typeface="Arial"/>
              <a:buNone/>
            </a:pPr>
            <a:r>
              <a:rPr lang="en-GB" sz="4400" b="0" i="0" u="none" strike="noStrike" cap="none" dirty="0" smtClean="0">
                <a:solidFill>
                  <a:srgbClr val="FBBC14"/>
                </a:solidFill>
                <a:latin typeface="Arial"/>
                <a:ea typeface="Arial"/>
                <a:cs typeface="Arial"/>
                <a:sym typeface="Arial"/>
              </a:rPr>
              <a:t>Mindfulness: </a:t>
            </a:r>
            <a:r>
              <a:rPr lang="da-DK" sz="4400" b="0" i="0" u="none" strike="noStrike" cap="none" dirty="0" smtClean="0">
                <a:solidFill>
                  <a:srgbClr val="FBBC14"/>
                </a:solidFill>
                <a:latin typeface="Arial"/>
                <a:ea typeface="Arial"/>
                <a:cs typeface="Arial"/>
                <a:sym typeface="Arial"/>
              </a:rPr>
              <a:t>Kropsscanning (1)</a:t>
            </a:r>
            <a:r>
              <a:rPr lang="da-DK" sz="4400" b="1" i="0" u="none" strike="noStrike" cap="none" dirty="0" smtClean="0">
                <a:solidFill>
                  <a:srgbClr val="FBBC14"/>
                </a:solidFill>
                <a:latin typeface="Arial"/>
                <a:ea typeface="Arial"/>
                <a:cs typeface="Arial"/>
                <a:sym typeface="Arial"/>
              </a:rPr>
              <a:t/>
            </a:r>
            <a:br>
              <a:rPr lang="da-DK" sz="4400" b="1" i="0" u="none" strike="noStrike" cap="none" dirty="0" smtClean="0">
                <a:solidFill>
                  <a:srgbClr val="FBBC14"/>
                </a:solidFill>
                <a:latin typeface="Arial"/>
                <a:ea typeface="Arial"/>
                <a:cs typeface="Arial"/>
                <a:sym typeface="Arial"/>
              </a:rPr>
            </a:br>
            <a:endParaRPr lang="da-DK" sz="4400" b="1" i="0" u="none" strike="noStrike" cap="none" dirty="0">
              <a:solidFill>
                <a:srgbClr val="FBBC14"/>
              </a:solidFill>
              <a:latin typeface="Arial"/>
              <a:ea typeface="Arial"/>
              <a:cs typeface="Arial"/>
              <a:sym typeface="Arial"/>
            </a:endParaRPr>
          </a:p>
        </p:txBody>
      </p:sp>
      <p:sp>
        <p:nvSpPr>
          <p:cNvPr id="141" name="Google Shape;141;p22"/>
          <p:cNvSpPr>
            <a:spLocks noGrp="1"/>
          </p:cNvSpPr>
          <p:nvPr>
            <p:ph type="body" idx="1"/>
          </p:nvPr>
        </p:nvSpPr>
        <p:spPr>
          <a:xfrm>
            <a:off x="880844" y="908720"/>
            <a:ext cx="10939244" cy="5616624"/>
          </a:xfrm>
          <a:prstGeom prst="roundRect">
            <a:avLst>
              <a:gd name="adj" fmla="val 16667"/>
            </a:avLst>
          </a:prstGeom>
          <a:solidFill>
            <a:srgbClr val="FFFFFF"/>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r>
              <a:rPr lang="da-DK" sz="1800" dirty="0"/>
              <a:t>I denne øvelse skal du sidde på din stol, men derhjemme kan du vælge at ligge ned. Du skal være meget opmærksom på din krop. Du kan prøve at forestille dig, at din opmærksomhed er som en lommelygte, som du kan pege med på din krop for at scanne den grundigt men med venlighed og nysgerrighed. I denne øvelse forsøger vi ikke at komme nogle vegne eller stræbe efter at opnå noget særligt. Hensigten er ganske enkelt at bruge noget tid på hver del af din krop for at se, hvad der allerede er her. </a:t>
            </a:r>
          </a:p>
          <a:p>
            <a:r>
              <a:rPr lang="da-DK" sz="1800" dirty="0"/>
              <a:t>Forestil dig, at du befinder dig i din egen boble. Du lægger ikke mærke til personer omkring dig, og du giver bare dig selv og andre noget plads. Du kan lukke øjnene eller lade blikket hvile på noget foran dig. </a:t>
            </a:r>
          </a:p>
          <a:p>
            <a:r>
              <a:rPr lang="da-DK" sz="1800" dirty="0"/>
              <a:t>Sid behageligt med fødderne på gulvet, hænderne i skødet eller på bordet, hovedet afbalanceret og ryggen lige men stadig afslappet. Få din krop til at hvile siddende majestætisk. Start med at lede opmærksomheden hen mod fornemmelsen af din vejrtrækning. Mærk din vejrtrækning lige nu. Du behøver ikke ændre den, bare mærk den, som den er. Følg et par åndedrag, så godt du kan. Træk bare vejret ind og ud. </a:t>
            </a:r>
          </a:p>
          <a:p>
            <a:r>
              <a:rPr lang="da-DK" sz="1800" dirty="0"/>
              <a:t>Led nu opmærksomheden hen på kroppen, og fokuser på dine fødder, både højre og venstre fod. Er der nogen fornemmelser, du mærker der? Kan du mærke undersiden af dine fødder? Kan du mærke dine tæer? Dine hæle? Kan du mærke dine sokker? Er der andre fornemmelser? Varme, kulde eller prikken? Hvis du ikke lægger mærke til noget, er det også fint. Du skal ikke opdigte noget, bare mærke det, som det er. </a:t>
            </a:r>
          </a:p>
          <a:p>
            <a:endParaRPr sz="1300" b="0" i="0" u="none" strike="noStrike" cap="none" dirty="0">
              <a:solidFill>
                <a:schemeClr val="dk1"/>
              </a:solidFill>
              <a:latin typeface="Calibri"/>
              <a:ea typeface="Calibri"/>
              <a:cs typeface="Calibri"/>
              <a:sym typeface="Calibri"/>
            </a:endParaRPr>
          </a:p>
        </p:txBody>
      </p:sp>
      <p:pic>
        <p:nvPicPr>
          <p:cNvPr id="2" name="04 Kropsskann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2287" y="368776"/>
            <a:ext cx="10705408" cy="395928"/>
          </a:xfrm>
        </p:spPr>
        <p:txBody>
          <a:bodyPr/>
          <a:lstStyle/>
          <a:p>
            <a:r>
              <a:rPr lang="en-GB" b="0" dirty="0">
                <a:solidFill>
                  <a:srgbClr val="FBBC14"/>
                </a:solidFill>
              </a:rPr>
              <a:t>Mindfulness: </a:t>
            </a:r>
            <a:r>
              <a:rPr lang="da-DK" b="0" dirty="0">
                <a:solidFill>
                  <a:srgbClr val="FBBC14"/>
                </a:solidFill>
              </a:rPr>
              <a:t>Kropsscanning </a:t>
            </a:r>
            <a:r>
              <a:rPr lang="da-DK" b="0" dirty="0" smtClean="0">
                <a:solidFill>
                  <a:srgbClr val="FBBC14"/>
                </a:solidFill>
              </a:rPr>
              <a:t>(2</a:t>
            </a:r>
            <a:r>
              <a:rPr lang="da-DK" dirty="0" smtClean="0">
                <a:solidFill>
                  <a:srgbClr val="FBBC14"/>
                </a:solidFill>
              </a:rPr>
              <a:t>)</a:t>
            </a:r>
            <a:endParaRPr lang="da-DK" dirty="0"/>
          </a:p>
        </p:txBody>
      </p:sp>
      <p:sp>
        <p:nvSpPr>
          <p:cNvPr id="3" name="Pladsholder til tekst 2"/>
          <p:cNvSpPr>
            <a:spLocks noGrp="1"/>
          </p:cNvSpPr>
          <p:nvPr>
            <p:ph type="body" idx="1"/>
          </p:nvPr>
        </p:nvSpPr>
        <p:spPr>
          <a:xfrm>
            <a:off x="1077191" y="1412776"/>
            <a:ext cx="10515600" cy="4968552"/>
          </a:xfrm>
        </p:spPr>
        <p:txBody>
          <a:bodyPr/>
          <a:lstStyle/>
          <a:p>
            <a:r>
              <a:rPr lang="da-DK" sz="1800" dirty="0"/>
              <a:t>Flyt nu fokus til dine ankler, dine ben, lægge, skinneben og knæ. Du skal ikke tænke over knæene men mærke, hvad der er, hvis du kan (hvis du overhovedet kan mærke noget). Flyt derefter din opmærksomhed til lårene og hele vejen op til hofterne. Kan du mærke, hvordan din stol støtter dig, mens du hviler her siddende som en majestæt? </a:t>
            </a:r>
          </a:p>
          <a:p>
            <a:r>
              <a:rPr lang="da-DK" sz="1800" dirty="0"/>
              <a:t>Kan du mærke din ryg fra den nederste del af ryggen og hele vejen op til dine skuldre? Bare læg mærke til, hvordan din ryg føles. Flyt nu fokus til din mave: Kan du mærke, hvordan din mave bevæger sig i takt med din vejrtrækning? Kan du holde opmærksomheden her et øjeblik? Hvis du bemærker, at dine tanker flyver væk, skal du ikke være bekymret over det, sådan fungerer tanker bare. Det eneste, du skal gøre, er at flytte opmærksomheden roligt tilbage til der, hvor du ønsker den skal være, dvs. for øjeblikket er det din mave. </a:t>
            </a:r>
          </a:p>
          <a:p>
            <a:r>
              <a:rPr lang="da-DK" sz="1800" dirty="0"/>
              <a:t>Led nu opmærksomheden hen på dine skuldre. Hvordan er dine skuldre? Flyt derefter opmærksomheden fra dine skuldre, til armene, til hænderne og til dine fingre, håndled, arme og tilbage til skuldrene igen. Op til halsen og ansigtet. Derefter til hage, kinder, øjne, pande og ører. Udvid din opmærksomhed til dit hoved som helhed, som det hviler her. </a:t>
            </a:r>
          </a:p>
          <a:p>
            <a:r>
              <a:rPr lang="da-DK" sz="1800" dirty="0"/>
              <a:t>Ved den næste indånding skal du prøve at se, om du kan forestille dig, at din vejrtrækning flyder hele vejen ned til tæerne og tilbage, som om hele kroppen trækker vejret. Fokuser på din vejrtrækning, så godt du kan. Bliv siddende, og lad dig selv være, som du er. Komplet og hel. Hvilende i din opmærksomhed, øjeblik efter øjeblik.</a:t>
            </a:r>
          </a:p>
        </p:txBody>
      </p:sp>
    </p:spTree>
    <p:extLst>
      <p:ext uri="{BB962C8B-B14F-4D97-AF65-F5344CB8AC3E}">
        <p14:creationId xmlns:p14="http://schemas.microsoft.com/office/powerpoint/2010/main" val="205135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46"/>
          <p:cNvSpPr txBox="1">
            <a:spLocks noGrp="1"/>
          </p:cNvSpPr>
          <p:nvPr>
            <p:ph type="ctrTitle"/>
          </p:nvPr>
        </p:nvSpPr>
        <p:spPr>
          <a:xfrm>
            <a:off x="220" y="-14083"/>
            <a:ext cx="12191780" cy="2387600"/>
          </a:xfrm>
          <a:prstGeom prst="rect">
            <a:avLst/>
          </a:prstGeom>
          <a:solidFill>
            <a:srgbClr val="8ACCCA"/>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smtClean="0">
                <a:solidFill>
                  <a:schemeClr val="lt1"/>
                </a:solidFill>
                <a:latin typeface="Arial"/>
                <a:ea typeface="Arial"/>
                <a:cs typeface="Arial"/>
                <a:sym typeface="Arial"/>
              </a:rPr>
              <a:t>Tak!</a:t>
            </a:r>
            <a:endParaRPr dirty="0"/>
          </a:p>
        </p:txBody>
      </p:sp>
      <p:pic>
        <p:nvPicPr>
          <p:cNvPr id="295" name="Google Shape;295;p46"/>
          <p:cNvPicPr preferRelativeResize="0"/>
          <p:nvPr/>
        </p:nvPicPr>
        <p:blipFill rotWithShape="1">
          <a:blip r:embed="rId3">
            <a:alphaModFix/>
          </a:blip>
          <a:srcRect/>
          <a:stretch/>
        </p:blipFill>
        <p:spPr>
          <a:xfrm>
            <a:off x="913263" y="2742512"/>
            <a:ext cx="1637172" cy="1083303"/>
          </a:xfrm>
          <a:prstGeom prst="rect">
            <a:avLst/>
          </a:prstGeom>
          <a:noFill/>
          <a:ln>
            <a:noFill/>
          </a:ln>
        </p:spPr>
      </p:pic>
      <p:sp>
        <p:nvSpPr>
          <p:cNvPr id="296" name="Google Shape;296;p46"/>
          <p:cNvSpPr txBox="1"/>
          <p:nvPr/>
        </p:nvSpPr>
        <p:spPr>
          <a:xfrm>
            <a:off x="2924526" y="2708474"/>
            <a:ext cx="5810039" cy="1200329"/>
          </a:xfrm>
          <a:prstGeom prst="rect">
            <a:avLst/>
          </a:prstGeom>
          <a:noFill/>
          <a:ln>
            <a:noFill/>
          </a:ln>
        </p:spPr>
        <p:txBody>
          <a:bodyPr spcFirstLastPara="1" wrap="square" lIns="91425" tIns="45700" rIns="91425" bIns="45700" anchor="t" anchorCtr="0">
            <a:noAutofit/>
          </a:bodyPr>
          <a:lstStyle/>
          <a:p>
            <a:r>
              <a:rPr lang="da-DK" sz="1600" b="1" dirty="0"/>
              <a:t>Dette materiale er en del af et projekt, der har modtaget støtte fra den Europæiske Unions Horizon 2020 forsknings- og innovationsprogram under tilskudsaftale nr. 754919. Materialet reflekterer udelukkende forfatterne og den Europæiske Kommission er ikke ansvarlig for anvendelse af indholdet i materialet.</a:t>
            </a:r>
          </a:p>
          <a:p>
            <a:endParaRPr sz="1800" b="1" dirty="0"/>
          </a:p>
        </p:txBody>
      </p:sp>
      <p:pic>
        <p:nvPicPr>
          <p:cNvPr id="297" name="Google Shape;297;p46"/>
          <p:cNvPicPr preferRelativeResize="0"/>
          <p:nvPr/>
        </p:nvPicPr>
        <p:blipFill rotWithShape="1">
          <a:blip r:embed="rId4">
            <a:alphaModFix/>
          </a:blip>
          <a:srcRect/>
          <a:stretch/>
        </p:blipFill>
        <p:spPr>
          <a:xfrm>
            <a:off x="375138" y="4490090"/>
            <a:ext cx="1321118" cy="1046164"/>
          </a:xfrm>
          <a:prstGeom prst="rect">
            <a:avLst/>
          </a:prstGeom>
          <a:noFill/>
          <a:ln>
            <a:noFill/>
          </a:ln>
        </p:spPr>
      </p:pic>
      <p:pic>
        <p:nvPicPr>
          <p:cNvPr id="298" name="Google Shape;298;p46"/>
          <p:cNvPicPr preferRelativeResize="0"/>
          <p:nvPr/>
        </p:nvPicPr>
        <p:blipFill rotWithShape="1">
          <a:blip r:embed="rId5">
            <a:alphaModFix/>
          </a:blip>
          <a:srcRect/>
          <a:stretch/>
        </p:blipFill>
        <p:spPr>
          <a:xfrm>
            <a:off x="2187943" y="4633107"/>
            <a:ext cx="2474581" cy="811448"/>
          </a:xfrm>
          <a:prstGeom prst="rect">
            <a:avLst/>
          </a:prstGeom>
          <a:noFill/>
          <a:ln>
            <a:noFill/>
          </a:ln>
        </p:spPr>
      </p:pic>
      <p:pic>
        <p:nvPicPr>
          <p:cNvPr id="299" name="Google Shape;299;p46"/>
          <p:cNvPicPr preferRelativeResize="0"/>
          <p:nvPr/>
        </p:nvPicPr>
        <p:blipFill rotWithShape="1">
          <a:blip r:embed="rId6">
            <a:alphaModFix/>
          </a:blip>
          <a:srcRect/>
          <a:stretch/>
        </p:blipFill>
        <p:spPr>
          <a:xfrm>
            <a:off x="4673776" y="5868757"/>
            <a:ext cx="4966335" cy="754380"/>
          </a:xfrm>
          <a:prstGeom prst="rect">
            <a:avLst/>
          </a:prstGeom>
          <a:noFill/>
          <a:ln>
            <a:noFill/>
          </a:ln>
        </p:spPr>
      </p:pic>
      <p:pic>
        <p:nvPicPr>
          <p:cNvPr id="300" name="Google Shape;300;p46"/>
          <p:cNvPicPr preferRelativeResize="0"/>
          <p:nvPr/>
        </p:nvPicPr>
        <p:blipFill rotWithShape="1">
          <a:blip r:embed="rId7">
            <a:alphaModFix/>
          </a:blip>
          <a:srcRect/>
          <a:stretch/>
        </p:blipFill>
        <p:spPr>
          <a:xfrm>
            <a:off x="5090545" y="4572363"/>
            <a:ext cx="2301292" cy="841825"/>
          </a:xfrm>
          <a:prstGeom prst="rect">
            <a:avLst/>
          </a:prstGeom>
          <a:noFill/>
          <a:ln>
            <a:noFill/>
          </a:ln>
        </p:spPr>
      </p:pic>
      <p:pic>
        <p:nvPicPr>
          <p:cNvPr id="301" name="Google Shape;301;p46"/>
          <p:cNvPicPr preferRelativeResize="0"/>
          <p:nvPr/>
        </p:nvPicPr>
        <p:blipFill rotWithShape="1">
          <a:blip r:embed="rId8">
            <a:alphaModFix/>
          </a:blip>
          <a:srcRect/>
          <a:stretch/>
        </p:blipFill>
        <p:spPr>
          <a:xfrm>
            <a:off x="7819858" y="4589416"/>
            <a:ext cx="3682781" cy="808744"/>
          </a:xfrm>
          <a:prstGeom prst="rect">
            <a:avLst/>
          </a:prstGeom>
          <a:noFill/>
          <a:ln>
            <a:noFill/>
          </a:ln>
        </p:spPr>
      </p:pic>
      <p:pic>
        <p:nvPicPr>
          <p:cNvPr id="302" name="Google Shape;302;p46"/>
          <p:cNvPicPr preferRelativeResize="0"/>
          <p:nvPr/>
        </p:nvPicPr>
        <p:blipFill rotWithShape="1">
          <a:blip r:embed="rId9">
            <a:alphaModFix/>
          </a:blip>
          <a:srcRect/>
          <a:stretch/>
        </p:blipFill>
        <p:spPr>
          <a:xfrm>
            <a:off x="1104860" y="5533801"/>
            <a:ext cx="2498134" cy="1083303"/>
          </a:xfrm>
          <a:prstGeom prst="rect">
            <a:avLst/>
          </a:prstGeom>
          <a:noFill/>
          <a:ln>
            <a:noFill/>
          </a:ln>
        </p:spPr>
      </p:pic>
      <p:pic>
        <p:nvPicPr>
          <p:cNvPr id="304" name="Google Shape;304;p46"/>
          <p:cNvPicPr preferRelativeResize="0"/>
          <p:nvPr/>
        </p:nvPicPr>
        <p:blipFill rotWithShape="1">
          <a:blip r:embed="rId10">
            <a:alphaModFix/>
          </a:blip>
          <a:srcRect/>
          <a:stretch/>
        </p:blipFill>
        <p:spPr>
          <a:xfrm>
            <a:off x="8734565" y="2708474"/>
            <a:ext cx="2399720" cy="1471061"/>
          </a:xfrm>
          <a:prstGeom prst="rect">
            <a:avLst/>
          </a:prstGeom>
          <a:noFill/>
          <a:ln>
            <a:noFill/>
          </a:ln>
        </p:spPr>
      </p:pic>
      <p:pic>
        <p:nvPicPr>
          <p:cNvPr id="2" name="Billed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4312" y="5875703"/>
            <a:ext cx="1981302" cy="469924"/>
          </a:xfrm>
          <a:prstGeom prst="rect">
            <a:avLst/>
          </a:prstGeom>
        </p:spPr>
      </p:pic>
    </p:spTree>
    <p:extLst>
      <p:ext uri="{BB962C8B-B14F-4D97-AF65-F5344CB8AC3E}">
        <p14:creationId xmlns:p14="http://schemas.microsoft.com/office/powerpoint/2010/main" val="443021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0" dirty="0" smtClean="0"/>
              <a:t>UPRIGHT </a:t>
            </a:r>
            <a:r>
              <a:rPr lang="da-DK" b="0" dirty="0" smtClean="0"/>
              <a:t>oversigt</a:t>
            </a:r>
            <a:endParaRPr lang="da-DK" b="0" dirty="0"/>
          </a:p>
        </p:txBody>
      </p:sp>
      <p:pic>
        <p:nvPicPr>
          <p:cNvPr id="5" name="Billede 4"/>
          <p:cNvPicPr>
            <a:picLocks noChangeAspect="1"/>
          </p:cNvPicPr>
          <p:nvPr/>
        </p:nvPicPr>
        <p:blipFill>
          <a:blip r:embed="rId2"/>
          <a:stretch>
            <a:fillRect/>
          </a:stretch>
        </p:blipFill>
        <p:spPr>
          <a:xfrm>
            <a:off x="1991544" y="1344337"/>
            <a:ext cx="7760881" cy="5377138"/>
          </a:xfrm>
          <a:prstGeom prst="rect">
            <a:avLst/>
          </a:prstGeom>
        </p:spPr>
      </p:pic>
      <p:pic>
        <p:nvPicPr>
          <p:cNvPr id="6" name="Billede 5"/>
          <p:cNvPicPr>
            <a:picLocks noChangeAspect="1"/>
          </p:cNvPicPr>
          <p:nvPr/>
        </p:nvPicPr>
        <p:blipFill>
          <a:blip r:embed="rId3"/>
          <a:stretch>
            <a:fillRect/>
          </a:stretch>
        </p:blipFill>
        <p:spPr>
          <a:xfrm>
            <a:off x="6960096" y="5157192"/>
            <a:ext cx="317019" cy="384081"/>
          </a:xfrm>
          <a:prstGeom prst="rect">
            <a:avLst/>
          </a:prstGeom>
        </p:spPr>
      </p:pic>
      <p:sp>
        <p:nvSpPr>
          <p:cNvPr id="3" name="Pladsholder til tekst 2"/>
          <p:cNvSpPr>
            <a:spLocks noGrp="1"/>
          </p:cNvSpPr>
          <p:nvPr>
            <p:ph type="body" idx="1"/>
          </p:nvPr>
        </p:nvSpPr>
        <p:spPr>
          <a:xfrm>
            <a:off x="1077191" y="1696574"/>
            <a:ext cx="10515600" cy="4828769"/>
          </a:xfrm>
        </p:spPr>
        <p:txBody>
          <a:bodyPr/>
          <a:lstStyle/>
          <a:p>
            <a:endParaRPr lang="en-GB" dirty="0"/>
          </a:p>
        </p:txBody>
      </p:sp>
    </p:spTree>
    <p:extLst>
      <p:ext uri="{BB962C8B-B14F-4D97-AF65-F5344CB8AC3E}">
        <p14:creationId xmlns:p14="http://schemas.microsoft.com/office/powerpoint/2010/main" val="122983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smtClean="0"/>
              <a:t>Stof til eftertanke</a:t>
            </a:r>
            <a:endParaRPr lang="da-DK" b="0" dirty="0"/>
          </a:p>
        </p:txBody>
      </p:sp>
      <p:sp>
        <p:nvSpPr>
          <p:cNvPr id="3" name="Pladsholder til tekst 2"/>
          <p:cNvSpPr>
            <a:spLocks noGrp="1"/>
          </p:cNvSpPr>
          <p:nvPr>
            <p:ph type="body" idx="1"/>
          </p:nvPr>
        </p:nvSpPr>
        <p:spPr/>
        <p:txBody>
          <a:bodyPr/>
          <a:lstStyle/>
          <a:p>
            <a:r>
              <a:rPr lang="da-DK" dirty="0" smtClean="0"/>
              <a:t>Ved du noget om social robusthed? Hvad tror du, det betyder?</a:t>
            </a:r>
          </a:p>
          <a:p>
            <a:endParaRPr lang="da-DK" dirty="0"/>
          </a:p>
          <a:p>
            <a:r>
              <a:rPr lang="da-DK" dirty="0" smtClean="0"/>
              <a:t>Hvordan kan social robusthed anvendes i hverdagen?</a:t>
            </a:r>
          </a:p>
          <a:p>
            <a:endParaRPr lang="da-DK" dirty="0"/>
          </a:p>
          <a:p>
            <a:r>
              <a:rPr lang="da-DK" dirty="0" smtClean="0"/>
              <a:t>Hvad kan fremme social robusthed?</a:t>
            </a:r>
          </a:p>
          <a:p>
            <a:endParaRPr lang="da-DK" dirty="0"/>
          </a:p>
          <a:p>
            <a:r>
              <a:rPr lang="da-DK" dirty="0" smtClean="0"/>
              <a:t>Kan du beskrive en specifik svær situation, hvor social robusthed kan være en hjælpe?</a:t>
            </a:r>
          </a:p>
          <a:p>
            <a:endParaRPr lang="da-DK" dirty="0"/>
          </a:p>
          <a:p>
            <a:endParaRPr lang="da-DK" dirty="0"/>
          </a:p>
        </p:txBody>
      </p:sp>
    </p:spTree>
    <p:extLst>
      <p:ext uri="{BB962C8B-B14F-4D97-AF65-F5344CB8AC3E}">
        <p14:creationId xmlns:p14="http://schemas.microsoft.com/office/powerpoint/2010/main" val="215361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smtClean="0"/>
              <a:t>Definition</a:t>
            </a:r>
            <a:endParaRPr lang="da-DK" b="0" dirty="0"/>
          </a:p>
        </p:txBody>
      </p:sp>
      <p:sp>
        <p:nvSpPr>
          <p:cNvPr id="3" name="Pladsholder til tekst 2"/>
          <p:cNvSpPr>
            <a:spLocks noGrp="1"/>
          </p:cNvSpPr>
          <p:nvPr>
            <p:ph type="body" idx="1"/>
          </p:nvPr>
        </p:nvSpPr>
        <p:spPr/>
        <p:txBody>
          <a:bodyPr/>
          <a:lstStyle/>
          <a:p>
            <a:endParaRPr lang="da-DK" dirty="0"/>
          </a:p>
        </p:txBody>
      </p:sp>
      <p:sp>
        <p:nvSpPr>
          <p:cNvPr id="4" name="Rektangel 3"/>
          <p:cNvSpPr/>
          <p:nvPr/>
        </p:nvSpPr>
        <p:spPr>
          <a:xfrm>
            <a:off x="3863752" y="2060848"/>
            <a:ext cx="4536504" cy="3816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i="1" dirty="0" smtClean="0">
                <a:solidFill>
                  <a:sysClr val="windowText" lastClr="000000"/>
                </a:solidFill>
              </a:rPr>
              <a:t>Social robusthed betyder:</a:t>
            </a:r>
          </a:p>
          <a:p>
            <a:pPr algn="ctr"/>
            <a:endParaRPr lang="da-DK" sz="2400" i="1" dirty="0" smtClean="0">
              <a:solidFill>
                <a:sysClr val="windowText" lastClr="000000"/>
              </a:solidFill>
            </a:endParaRPr>
          </a:p>
          <a:p>
            <a:pPr algn="ctr"/>
            <a:r>
              <a:rPr lang="da-DK" sz="2400" i="1" dirty="0" smtClean="0">
                <a:solidFill>
                  <a:sysClr val="windowText" lastClr="000000"/>
                </a:solidFill>
              </a:rPr>
              <a:t> </a:t>
            </a:r>
            <a:r>
              <a:rPr lang="en-US" sz="2400" i="1" dirty="0">
                <a:solidFill>
                  <a:sysClr val="windowText" lastClr="000000"/>
                </a:solidFill>
              </a:rPr>
              <a:t>At man </a:t>
            </a:r>
            <a:r>
              <a:rPr lang="da-DK" sz="2400" i="1" dirty="0">
                <a:solidFill>
                  <a:sysClr val="windowText" lastClr="000000"/>
                </a:solidFill>
              </a:rPr>
              <a:t>kan overkomme vanskeligheder og håndtere udfordringer og modgang</a:t>
            </a:r>
          </a:p>
          <a:p>
            <a:pPr algn="ctr"/>
            <a:r>
              <a:rPr lang="da-DK" sz="2400" i="1" dirty="0" smtClean="0">
                <a:solidFill>
                  <a:sysClr val="windowText" lastClr="000000"/>
                </a:solidFill>
              </a:rPr>
              <a:t>Sammen som gruppe</a:t>
            </a:r>
            <a:endParaRPr lang="da-DK" sz="2400" i="1" dirty="0">
              <a:solidFill>
                <a:sysClr val="windowText" lastClr="000000"/>
              </a:solidFill>
            </a:endParaRPr>
          </a:p>
        </p:txBody>
      </p:sp>
    </p:spTree>
    <p:extLst>
      <p:ext uri="{BB962C8B-B14F-4D97-AF65-F5344CB8AC3E}">
        <p14:creationId xmlns:p14="http://schemas.microsoft.com/office/powerpoint/2010/main" val="425043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7190" y="368776"/>
            <a:ext cx="10923465" cy="948286"/>
          </a:xfrm>
        </p:spPr>
        <p:txBody>
          <a:bodyPr/>
          <a:lstStyle/>
          <a:p>
            <a:r>
              <a:rPr lang="da-DK" b="0" dirty="0" smtClean="0"/>
              <a:t>Eksempler: Hvornår har man brug for det?</a:t>
            </a:r>
            <a:endParaRPr lang="da-DK" b="0" dirty="0"/>
          </a:p>
        </p:txBody>
      </p:sp>
      <p:sp>
        <p:nvSpPr>
          <p:cNvPr id="3" name="Pladsholder til tekst 2"/>
          <p:cNvSpPr>
            <a:spLocks noGrp="1"/>
          </p:cNvSpPr>
          <p:nvPr>
            <p:ph type="body" idx="1"/>
          </p:nvPr>
        </p:nvSpPr>
        <p:spPr/>
        <p:txBody>
          <a:bodyPr/>
          <a:lstStyle/>
          <a:p>
            <a:endParaRPr lang="da-DK" sz="2800" i="1" dirty="0" smtClean="0"/>
          </a:p>
          <a:p>
            <a:r>
              <a:rPr lang="da-DK" sz="2800" i="1" dirty="0" smtClean="0"/>
              <a:t>"</a:t>
            </a:r>
            <a:r>
              <a:rPr lang="da-DK" sz="2800" i="1" dirty="0"/>
              <a:t>Når du deltager i en holdsport, hvor I allesammen skal kunne samarbejde."</a:t>
            </a:r>
            <a:endParaRPr lang="da-DK" sz="2800" dirty="0"/>
          </a:p>
          <a:p>
            <a:endParaRPr lang="da-DK" sz="2800" dirty="0"/>
          </a:p>
          <a:p>
            <a:r>
              <a:rPr lang="da-DK" sz="2800" i="1" dirty="0"/>
              <a:t>"Når dit hold eller din klasse har et problem, og du bliver bedt om at hjælpe." </a:t>
            </a:r>
            <a:endParaRPr lang="da-DK" sz="2800" dirty="0"/>
          </a:p>
        </p:txBody>
      </p:sp>
    </p:spTree>
    <p:extLst>
      <p:ext uri="{BB962C8B-B14F-4D97-AF65-F5344CB8AC3E}">
        <p14:creationId xmlns:p14="http://schemas.microsoft.com/office/powerpoint/2010/main" val="1744123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623392" y="314797"/>
            <a:ext cx="11449272" cy="562402"/>
          </a:xfrm>
          <a:prstGeom prst="rect">
            <a:avLst/>
          </a:prstGeom>
          <a:noFill/>
          <a:ln>
            <a:noFill/>
          </a:ln>
        </p:spPr>
        <p:txBody>
          <a:bodyPr spcFirstLastPara="1" wrap="square" lIns="91425" tIns="45700" rIns="91425" bIns="45700" anchor="ctr" anchorCtr="0">
            <a:noAutofit/>
          </a:bodyPr>
          <a:lstStyle/>
          <a:p>
            <a:pPr lvl="0"/>
            <a:r>
              <a:rPr lang="da-DK" b="0" dirty="0" smtClean="0"/>
              <a:t>Kompetencens teori grundlag:</a:t>
            </a:r>
            <a:br>
              <a:rPr lang="da-DK" b="0" dirty="0" smtClean="0"/>
            </a:br>
            <a:r>
              <a:rPr lang="da-DK" b="0" dirty="0" smtClean="0"/>
              <a:t>Social </a:t>
            </a:r>
            <a:r>
              <a:rPr lang="da-DK" b="0" dirty="0"/>
              <a:t>robusthed </a:t>
            </a:r>
            <a:r>
              <a:rPr lang="da-DK" b="0" dirty="0" smtClean="0"/>
              <a:t>niveauer</a:t>
            </a:r>
            <a:endParaRPr b="0" i="0" u="none" strike="noStrike" cap="none" dirty="0">
              <a:solidFill>
                <a:srgbClr val="8ACCCA"/>
              </a:solidFill>
              <a:sym typeface="Arial"/>
            </a:endParaRPr>
          </a:p>
        </p:txBody>
      </p:sp>
      <p:sp>
        <p:nvSpPr>
          <p:cNvPr id="72" name="Google Shape;72;p11"/>
          <p:cNvSpPr txBox="1">
            <a:spLocks noGrp="1"/>
          </p:cNvSpPr>
          <p:nvPr>
            <p:ph type="body" idx="1"/>
          </p:nvPr>
        </p:nvSpPr>
        <p:spPr>
          <a:xfrm>
            <a:off x="695400" y="1628800"/>
            <a:ext cx="10515600" cy="5040560"/>
          </a:xfrm>
          <a:prstGeom prst="rect">
            <a:avLst/>
          </a:prstGeom>
          <a:noFill/>
          <a:ln>
            <a:noFill/>
          </a:ln>
        </p:spPr>
        <p:txBody>
          <a:bodyPr spcFirstLastPara="1" wrap="square" lIns="91425" tIns="45700" rIns="91425" bIns="45700" anchor="t" anchorCtr="0">
            <a:noAutofit/>
          </a:bodyPr>
          <a:lstStyle/>
          <a:p>
            <a:pPr>
              <a:lnSpc>
                <a:spcPct val="150000"/>
              </a:lnSpc>
            </a:pPr>
            <a:r>
              <a:rPr lang="da-DK" dirty="0" smtClean="0"/>
              <a:t>Personlige </a:t>
            </a:r>
            <a:r>
              <a:rPr lang="da-DK" dirty="0"/>
              <a:t>måder at relatere til andre på (f.eks. imødekommenhed, troværdighed, retfærdighed, </a:t>
            </a:r>
            <a:r>
              <a:rPr lang="da-DK" dirty="0" smtClean="0"/>
              <a:t>ydmyghed</a:t>
            </a:r>
            <a:r>
              <a:rPr lang="da-DK" dirty="0"/>
              <a:t>, generøsitet, åbenhed). </a:t>
            </a:r>
            <a:endParaRPr lang="da-DK" dirty="0" smtClean="0"/>
          </a:p>
          <a:p>
            <a:pPr>
              <a:lnSpc>
                <a:spcPct val="150000"/>
              </a:lnSpc>
            </a:pPr>
            <a:r>
              <a:rPr lang="da-DK" dirty="0" smtClean="0"/>
              <a:t>Relationer  </a:t>
            </a:r>
            <a:r>
              <a:rPr lang="da-DK" dirty="0"/>
              <a:t>(f.eks. at dele, lytte opmærksomt, opfatte andre </a:t>
            </a:r>
            <a:r>
              <a:rPr lang="da-DK" dirty="0" smtClean="0"/>
              <a:t>korrekt </a:t>
            </a:r>
            <a:r>
              <a:rPr lang="da-DK" dirty="0"/>
              <a:t>og empatisk, kommunikere omsorg og respekt for </a:t>
            </a:r>
            <a:r>
              <a:rPr lang="da-DK" dirty="0" smtClean="0"/>
              <a:t>andre). </a:t>
            </a:r>
            <a:endParaRPr lang="da-DK" dirty="0"/>
          </a:p>
          <a:p>
            <a:pPr>
              <a:lnSpc>
                <a:spcPct val="150000"/>
              </a:lnSpc>
            </a:pPr>
            <a:r>
              <a:rPr lang="da-DK" dirty="0" smtClean="0"/>
              <a:t>Fællesskabets ressourcer </a:t>
            </a:r>
            <a:r>
              <a:rPr lang="da-DK" dirty="0"/>
              <a:t>(f.eks. gruppens identitet, </a:t>
            </a:r>
            <a:endParaRPr lang="da-DK" dirty="0" smtClean="0"/>
          </a:p>
          <a:p>
            <a:pPr marL="533400" lvl="1" indent="0">
              <a:lnSpc>
                <a:spcPct val="150000"/>
              </a:lnSpc>
              <a:buNone/>
            </a:pPr>
            <a:r>
              <a:rPr lang="da-DK" dirty="0" smtClean="0"/>
              <a:t>samhørighed</a:t>
            </a:r>
            <a:r>
              <a:rPr lang="da-DK" dirty="0"/>
              <a:t>, tolerance, </a:t>
            </a:r>
            <a:r>
              <a:rPr lang="da-DK" dirty="0" smtClean="0"/>
              <a:t>åbenhed). </a:t>
            </a:r>
          </a:p>
          <a:p>
            <a:pPr marL="76200" indent="0">
              <a:lnSpc>
                <a:spcPct val="150000"/>
              </a:lnSpc>
              <a:buNone/>
            </a:pPr>
            <a:r>
              <a:rPr lang="da-DK" dirty="0" smtClean="0"/>
              <a:t>Social robusthed er derfor afhængig af: Hvad du gør? Hvad du gør </a:t>
            </a:r>
            <a:r>
              <a:rPr lang="da-DK" dirty="0" smtClean="0"/>
              <a:t>i familien.</a:t>
            </a:r>
            <a:endParaRPr sz="2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989201" y="548680"/>
            <a:ext cx="10515600" cy="340553"/>
          </a:xfrm>
          <a:prstGeom prst="rect">
            <a:avLst/>
          </a:prstGeom>
          <a:noFill/>
          <a:ln>
            <a:noFill/>
          </a:ln>
        </p:spPr>
        <p:txBody>
          <a:bodyPr spcFirstLastPara="1" wrap="square" lIns="91425" tIns="45700" rIns="91425" bIns="45700" anchor="ctr" anchorCtr="0">
            <a:noAutofit/>
          </a:bodyPr>
          <a:lstStyle/>
          <a:p>
            <a:pPr lvl="0">
              <a:buSzPts val="3240"/>
            </a:pPr>
            <a:r>
              <a:rPr lang="da-DK" b="0" dirty="0"/>
              <a:t>Kompetencens teori grundlag</a:t>
            </a:r>
            <a:r>
              <a:rPr lang="da-DK" b="0" dirty="0" smtClean="0"/>
              <a:t>:</a:t>
            </a:r>
            <a:r>
              <a:rPr lang="da-DK" sz="3600" b="0" dirty="0"/>
              <a:t> </a:t>
            </a:r>
            <a:r>
              <a:rPr lang="da-DK" sz="3600" b="0" dirty="0" smtClean="0"/>
              <a:t/>
            </a:r>
            <a:br>
              <a:rPr lang="da-DK" sz="3600" b="0" dirty="0" smtClean="0"/>
            </a:br>
            <a:r>
              <a:rPr lang="da-DK" b="0" dirty="0" smtClean="0"/>
              <a:t>Hvad </a:t>
            </a:r>
            <a:r>
              <a:rPr lang="da-DK" b="0" dirty="0"/>
              <a:t>fremmer social robusthed? </a:t>
            </a:r>
            <a:endParaRPr b="0" i="0" u="none" strike="noStrike" cap="none" dirty="0">
              <a:solidFill>
                <a:srgbClr val="8ACCCA"/>
              </a:solidFill>
              <a:sym typeface="Arial"/>
            </a:endParaRPr>
          </a:p>
        </p:txBody>
      </p:sp>
      <p:sp>
        <p:nvSpPr>
          <p:cNvPr id="78" name="Google Shape;78;p12"/>
          <p:cNvSpPr txBox="1">
            <a:spLocks noGrp="1"/>
          </p:cNvSpPr>
          <p:nvPr>
            <p:ph type="body" idx="1"/>
          </p:nvPr>
        </p:nvSpPr>
        <p:spPr>
          <a:xfrm>
            <a:off x="1060413" y="1556792"/>
            <a:ext cx="10515600" cy="4896544"/>
          </a:xfrm>
          <a:prstGeom prst="rect">
            <a:avLst/>
          </a:prstGeom>
          <a:noFill/>
          <a:ln>
            <a:noFill/>
          </a:ln>
        </p:spPr>
        <p:txBody>
          <a:bodyPr spcFirstLastPara="1" wrap="square" lIns="91425" tIns="45700" rIns="91425" bIns="45700" anchor="t" anchorCtr="0">
            <a:noAutofit/>
          </a:bodyPr>
          <a:lstStyle/>
          <a:p>
            <a:pPr>
              <a:lnSpc>
                <a:spcPct val="150000"/>
              </a:lnSpc>
            </a:pPr>
            <a:r>
              <a:rPr lang="da-DK" dirty="0" smtClean="0"/>
              <a:t>At have evne </a:t>
            </a:r>
            <a:r>
              <a:rPr lang="da-DK" dirty="0"/>
              <a:t>og </a:t>
            </a:r>
            <a:r>
              <a:rPr lang="da-DK" dirty="0" smtClean="0"/>
              <a:t>motivation </a:t>
            </a:r>
            <a:r>
              <a:rPr lang="da-DK" dirty="0"/>
              <a:t>til at opfatte andre korrekt og empatisk. </a:t>
            </a:r>
          </a:p>
          <a:p>
            <a:pPr>
              <a:lnSpc>
                <a:spcPct val="150000"/>
              </a:lnSpc>
            </a:pPr>
            <a:r>
              <a:rPr lang="da-DK" dirty="0" smtClean="0"/>
              <a:t>At </a:t>
            </a:r>
            <a:r>
              <a:rPr lang="da-DK" dirty="0"/>
              <a:t>føle sig knyttet til andre individer og grupper. </a:t>
            </a:r>
          </a:p>
          <a:p>
            <a:pPr>
              <a:lnSpc>
                <a:spcPct val="150000"/>
              </a:lnSpc>
            </a:pPr>
            <a:r>
              <a:rPr lang="da-DK" dirty="0" smtClean="0"/>
              <a:t>At </a:t>
            </a:r>
            <a:r>
              <a:rPr lang="da-DK" dirty="0"/>
              <a:t>kommunikere omsorg og respekt for andre. </a:t>
            </a:r>
          </a:p>
          <a:p>
            <a:pPr>
              <a:lnSpc>
                <a:spcPct val="150000"/>
              </a:lnSpc>
            </a:pPr>
            <a:r>
              <a:rPr lang="da-DK" dirty="0" smtClean="0"/>
              <a:t>At have værdier</a:t>
            </a:r>
            <a:r>
              <a:rPr lang="da-DK" dirty="0"/>
              <a:t>, der fremmer ens egen og andres trivsel. </a:t>
            </a:r>
          </a:p>
          <a:p>
            <a:pPr>
              <a:lnSpc>
                <a:spcPct val="150000"/>
              </a:lnSpc>
            </a:pPr>
            <a:r>
              <a:rPr lang="da-DK" dirty="0" smtClean="0"/>
              <a:t>At have evnen </a:t>
            </a:r>
            <a:r>
              <a:rPr lang="da-DK" dirty="0"/>
              <a:t>til at reagere passende i forhold til </a:t>
            </a:r>
            <a:r>
              <a:rPr lang="da-DK" dirty="0" smtClean="0"/>
              <a:t>sociale </a:t>
            </a:r>
            <a:r>
              <a:rPr lang="da-DK" dirty="0"/>
              <a:t>problemer. </a:t>
            </a:r>
          </a:p>
          <a:p>
            <a:pPr>
              <a:lnSpc>
                <a:spcPct val="150000"/>
              </a:lnSpc>
            </a:pPr>
            <a:r>
              <a:rPr lang="da-DK" dirty="0" smtClean="0"/>
              <a:t>At </a:t>
            </a:r>
            <a:r>
              <a:rPr lang="da-DK" dirty="0"/>
              <a:t>udtrykke sociale følelser på en passende og effektiv måde. </a:t>
            </a:r>
          </a:p>
          <a:p>
            <a:pPr>
              <a:lnSpc>
                <a:spcPct val="150000"/>
              </a:lnSpc>
            </a:pPr>
            <a:r>
              <a:rPr lang="da-DK" dirty="0" smtClean="0"/>
              <a:t>At udvise tillid, tolerance </a:t>
            </a:r>
            <a:r>
              <a:rPr lang="da-DK" dirty="0"/>
              <a:t>og åbenhed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smtClean="0"/>
              <a:t>UPRIGHT video</a:t>
            </a:r>
            <a:endParaRPr lang="da-DK" b="0" dirty="0"/>
          </a:p>
        </p:txBody>
      </p:sp>
      <p:sp>
        <p:nvSpPr>
          <p:cNvPr id="3" name="Pladsholder til tekst 2"/>
          <p:cNvSpPr>
            <a:spLocks noGrp="1"/>
          </p:cNvSpPr>
          <p:nvPr>
            <p:ph type="body" idx="1"/>
          </p:nvPr>
        </p:nvSpPr>
        <p:spPr/>
        <p:txBody>
          <a:bodyPr/>
          <a:lstStyle/>
          <a:p>
            <a:r>
              <a:rPr lang="da-DK" dirty="0">
                <a:hlinkClick r:id="rId2"/>
              </a:rPr>
              <a:t>https://</a:t>
            </a:r>
            <a:r>
              <a:rPr lang="da-DK" dirty="0" smtClean="0">
                <a:hlinkClick r:id="rId2"/>
              </a:rPr>
              <a:t>www.youtube.com/watch?v=gglML9xiZH0</a:t>
            </a:r>
            <a:endParaRPr lang="da-DK" dirty="0" smtClean="0"/>
          </a:p>
          <a:p>
            <a:endParaRPr lang="da-DK" dirty="0"/>
          </a:p>
        </p:txBody>
      </p:sp>
      <p:pic>
        <p:nvPicPr>
          <p:cNvPr id="4" name="Billede 3"/>
          <p:cNvPicPr>
            <a:picLocks noChangeAspect="1"/>
          </p:cNvPicPr>
          <p:nvPr/>
        </p:nvPicPr>
        <p:blipFill>
          <a:blip r:embed="rId3"/>
          <a:stretch>
            <a:fillRect/>
          </a:stretch>
        </p:blipFill>
        <p:spPr>
          <a:xfrm>
            <a:off x="2639616" y="2564904"/>
            <a:ext cx="6348714" cy="3211975"/>
          </a:xfrm>
          <a:prstGeom prst="rect">
            <a:avLst/>
          </a:prstGeom>
        </p:spPr>
      </p:pic>
    </p:spTree>
    <p:extLst>
      <p:ext uri="{BB962C8B-B14F-4D97-AF65-F5344CB8AC3E}">
        <p14:creationId xmlns:p14="http://schemas.microsoft.com/office/powerpoint/2010/main" val="199218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1127447" y="226163"/>
            <a:ext cx="10577025" cy="53854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en-GB" sz="4400" b="0" i="0" u="none" strike="noStrike" cap="none" dirty="0" smtClean="0">
                <a:solidFill>
                  <a:srgbClr val="8ACCCA"/>
                </a:solidFill>
                <a:latin typeface="Arial"/>
                <a:ea typeface="Arial"/>
                <a:cs typeface="Arial"/>
                <a:sym typeface="Arial"/>
              </a:rPr>
              <a:t>Dilemma til </a:t>
            </a:r>
            <a:r>
              <a:rPr lang="da-DK" sz="4400" b="0" i="0" u="none" strike="noStrike" cap="none" dirty="0" smtClean="0">
                <a:solidFill>
                  <a:srgbClr val="8ACCCA"/>
                </a:solidFill>
                <a:latin typeface="Arial"/>
                <a:ea typeface="Arial"/>
                <a:cs typeface="Arial"/>
                <a:sym typeface="Arial"/>
              </a:rPr>
              <a:t>diskussion</a:t>
            </a:r>
            <a:endParaRPr lang="da-DK" sz="4400" b="0" i="0" u="none" strike="noStrike" cap="none" dirty="0">
              <a:solidFill>
                <a:srgbClr val="8ACCCA"/>
              </a:solidFill>
              <a:latin typeface="Arial"/>
              <a:ea typeface="Arial"/>
              <a:cs typeface="Arial"/>
              <a:sym typeface="Arial"/>
            </a:endParaRPr>
          </a:p>
        </p:txBody>
      </p:sp>
      <p:sp>
        <p:nvSpPr>
          <p:cNvPr id="90" name="Google Shape;90;p14"/>
          <p:cNvSpPr>
            <a:spLocks noGrp="1"/>
          </p:cNvSpPr>
          <p:nvPr>
            <p:ph type="body" idx="1"/>
          </p:nvPr>
        </p:nvSpPr>
        <p:spPr>
          <a:xfrm>
            <a:off x="983432" y="1556791"/>
            <a:ext cx="9521332" cy="4464497"/>
          </a:xfrm>
          <a:prstGeom prst="roundRect">
            <a:avLst>
              <a:gd name="adj" fmla="val 16667"/>
            </a:avLst>
          </a:prstGeom>
          <a:solidFill>
            <a:schemeClr val="lt1"/>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r>
              <a:rPr lang="da-DK" dirty="0"/>
              <a:t>Opdel klassen i to hold, og præsentér en case: </a:t>
            </a:r>
          </a:p>
          <a:p>
            <a:r>
              <a:rPr lang="da-DK" dirty="0"/>
              <a:t>På samme måde som Trojan Volleyball Team konkurrerer du og dine klassekammerater også i en skoleturnering (sport eller andre områder), men I har mistet den bedste af jeres holdkammerater. Nogle af jer vil trække jeres hold fra konkurrencen og forberede jer bedre til næste år, og nogle af jer vil fortsætte turneringen. </a:t>
            </a:r>
          </a:p>
          <a:p>
            <a:r>
              <a:rPr lang="da-DK" dirty="0"/>
              <a:t>Hvad vil I gøre i hvert tilfælde? Hvad er fordelene eller ulemperne ved hver beslutning? Hvordan kan I opbygge social robusthed i hvert tilfælde? Lige gyldigt hvilken beslutninger I træffer, hvordan kommer I så godt videre sammen som klasse? </a:t>
            </a:r>
            <a:endParaRPr sz="11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Tema">
  <a:themeElements>
    <a:clrScheme name="Upright_Cap3">
      <a:dk1>
        <a:srgbClr val="000000"/>
      </a:dk1>
      <a:lt1>
        <a:srgbClr val="FFFFFF"/>
      </a:lt1>
      <a:dk2>
        <a:srgbClr val="44546A"/>
      </a:dk2>
      <a:lt2>
        <a:srgbClr val="E7E6E6"/>
      </a:lt2>
      <a:accent1>
        <a:srgbClr val="8ACCCA"/>
      </a:accent1>
      <a:accent2>
        <a:srgbClr val="FBBC14"/>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1653</Words>
  <Application>Microsoft Office PowerPoint</Application>
  <PresentationFormat>Widescreen</PresentationFormat>
  <Paragraphs>72</Paragraphs>
  <Slides>16</Slides>
  <Notes>7</Notes>
  <HiddenSlides>0</HiddenSlides>
  <MMClips>1</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16</vt:i4>
      </vt:variant>
    </vt:vector>
  </HeadingPairs>
  <TitlesOfParts>
    <vt:vector size="22" baseType="lpstr">
      <vt:lpstr>Arial</vt:lpstr>
      <vt:lpstr>Calibri</vt:lpstr>
      <vt:lpstr>Helvetica Neue</vt:lpstr>
      <vt:lpstr>Noto Sans Symbols</vt:lpstr>
      <vt:lpstr>3-Tema</vt:lpstr>
      <vt:lpstr>2_Diseño personalizado</vt:lpstr>
      <vt:lpstr>Social Robusthed </vt:lpstr>
      <vt:lpstr>UPRIGHT oversigt</vt:lpstr>
      <vt:lpstr>Stof til eftertanke</vt:lpstr>
      <vt:lpstr>Definition</vt:lpstr>
      <vt:lpstr>Eksempler: Hvornår har man brug for det?</vt:lpstr>
      <vt:lpstr>Kompetencens teori grundlag: Social robusthed niveauer</vt:lpstr>
      <vt:lpstr>Kompetencens teori grundlag:  Hvad fremmer social robusthed? </vt:lpstr>
      <vt:lpstr>UPRIGHT video</vt:lpstr>
      <vt:lpstr>Dilemma til diskussion</vt:lpstr>
      <vt:lpstr>PowerPoint-præsentation</vt:lpstr>
      <vt:lpstr>Øvelse: Maria’s historie (1)</vt:lpstr>
      <vt:lpstr>Øvelse: Maria’s historie (2)</vt:lpstr>
      <vt:lpstr>Øvelse: Sammen som familie</vt:lpstr>
      <vt:lpstr>Mindfulness: Kropsscanning (1) </vt:lpstr>
      <vt:lpstr>Mindfulness: Kropsscanning (2)</vt:lpstr>
      <vt:lpstr>Tak!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Resilience</dc:title>
  <dc:creator>CARLOTA LAS HAYAS RODRIGUEZ</dc:creator>
  <cp:lastModifiedBy>Mette Marie Ledertoug</cp:lastModifiedBy>
  <cp:revision>38</cp:revision>
  <dcterms:modified xsi:type="dcterms:W3CDTF">2021-12-14T13:34:45Z</dcterms:modified>
</cp:coreProperties>
</file>