
<file path=[Content_Types].xml><?xml version="1.0" encoding="utf-8"?>
<Types xmlns="http://schemas.openxmlformats.org/package/2006/content-types">
  <Default Extension="png" ContentType="image/png"/>
  <Default Extension="mp3" ContentType="audio/m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6" r:id="rId1"/>
    <p:sldMasterId id="2147483657" r:id="rId2"/>
  </p:sldMasterIdLst>
  <p:notesMasterIdLst>
    <p:notesMasterId r:id="rId24"/>
  </p:notesMasterIdLst>
  <p:sldIdLst>
    <p:sldId id="256" r:id="rId3"/>
    <p:sldId id="282" r:id="rId4"/>
    <p:sldId id="283" r:id="rId5"/>
    <p:sldId id="284" r:id="rId6"/>
    <p:sldId id="281" r:id="rId7"/>
    <p:sldId id="257" r:id="rId8"/>
    <p:sldId id="258" r:id="rId9"/>
    <p:sldId id="285" r:id="rId10"/>
    <p:sldId id="259" r:id="rId11"/>
    <p:sldId id="260" r:id="rId12"/>
    <p:sldId id="276" r:id="rId13"/>
    <p:sldId id="262" r:id="rId14"/>
    <p:sldId id="263" r:id="rId15"/>
    <p:sldId id="278" r:id="rId16"/>
    <p:sldId id="265" r:id="rId17"/>
    <p:sldId id="266" r:id="rId18"/>
    <p:sldId id="267" r:id="rId19"/>
    <p:sldId id="268" r:id="rId20"/>
    <p:sldId id="280" r:id="rId21"/>
    <p:sldId id="269" r:id="rId22"/>
    <p:sldId id="272" r:id="rId2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1304D8C-ED06-4C4C-8617-174691143160}">
  <a:tblStyle styleId="{A1304D8C-ED06-4C4C-8617-17469114316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658"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3232867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 name="Google Shape;6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92" name="Google Shape;292;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fld id="{00000000-1234-1234-1234-123412341234}" type="slidenum">
              <a:rPr lang="en-US">
                <a:solidFill>
                  <a:prstClr val="black"/>
                </a:solidFill>
                <a:latin typeface="Calibri"/>
                <a:ea typeface="Calibri"/>
                <a:cs typeface="Calibri"/>
                <a:sym typeface="Calibri"/>
              </a:rPr>
              <a:pPr/>
              <a:t>21</a:t>
            </a:fld>
            <a:endParaRPr>
              <a:solidFill>
                <a:prstClr val="black"/>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 name="Google Shape;6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 name="Google Shape;7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 name="Google Shape;8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 name="Google Shape;11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19"/>
        <p:cNvGrpSpPr/>
        <p:nvPr/>
      </p:nvGrpSpPr>
      <p:grpSpPr>
        <a:xfrm>
          <a:off x="0" y="0"/>
          <a:ext cx="0" cy="0"/>
          <a:chOff x="0" y="0"/>
          <a:chExt cx="0" cy="0"/>
        </a:xfrm>
      </p:grpSpPr>
      <p:pic>
        <p:nvPicPr>
          <p:cNvPr id="20" name="Google Shape;20;p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1" name="Google Shape;21;p2"/>
          <p:cNvSpPr txBox="1">
            <a:spLocks noGrp="1"/>
          </p:cNvSpPr>
          <p:nvPr>
            <p:ph type="title"/>
          </p:nvPr>
        </p:nvSpPr>
        <p:spPr>
          <a:xfrm>
            <a:off x="2387139" y="1557496"/>
            <a:ext cx="5850774" cy="948286"/>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8ACCCA"/>
              </a:buClr>
              <a:buSzPts val="5200"/>
              <a:buFont typeface="Arial"/>
              <a:buNone/>
              <a:defRPr sz="5200" b="1" i="0" u="none" strike="noStrike" cap="none">
                <a:solidFill>
                  <a:srgbClr val="8ACCCA"/>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108"/>
        <p:cNvGrpSpPr/>
        <p:nvPr/>
      </p:nvGrpSpPr>
      <p:grpSpPr>
        <a:xfrm>
          <a:off x="0" y="0"/>
          <a:ext cx="0" cy="0"/>
          <a:chOff x="0" y="0"/>
          <a:chExt cx="0" cy="0"/>
        </a:xfrm>
      </p:grpSpPr>
      <p:sp>
        <p:nvSpPr>
          <p:cNvPr id="109" name="Google Shape;109;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0" name="Google Shape;110;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1" name="Google Shape;111;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2" name="Google Shape;1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3" name="Google Shape;1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r>
              <a:rPr lang="da-DK" smtClean="0"/>
              <a:t>Copyright UPRIGHT-projektet</a:t>
            </a:r>
            <a:endParaRPr/>
          </a:p>
        </p:txBody>
      </p:sp>
      <p:sp>
        <p:nvSpPr>
          <p:cNvPr id="114" name="Google Shape;1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fld id="{00000000-1234-1234-1234-123412341234}" type="slidenum">
              <a:rPr lang="en-US"/>
              <a:pPr/>
              <a:t>‹nr.›</a:t>
            </a:fld>
            <a:endParaRPr/>
          </a:p>
        </p:txBody>
      </p:sp>
    </p:spTree>
    <p:extLst>
      <p:ext uri="{BB962C8B-B14F-4D97-AF65-F5344CB8AC3E}">
        <p14:creationId xmlns:p14="http://schemas.microsoft.com/office/powerpoint/2010/main" val="1072224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115"/>
        <p:cNvGrpSpPr/>
        <p:nvPr/>
      </p:nvGrpSpPr>
      <p:grpSpPr>
        <a:xfrm>
          <a:off x="0" y="0"/>
          <a:ext cx="0" cy="0"/>
          <a:chOff x="0" y="0"/>
          <a:chExt cx="0" cy="0"/>
        </a:xfrm>
      </p:grpSpPr>
      <p:sp>
        <p:nvSpPr>
          <p:cNvPr id="116" name="Google Shape;116;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7" name="Google Shape;117;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18" name="Google Shape;118;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9" name="Google Shape;119;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20" name="Google Shape;120;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1" name="Google Shape;12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2" name="Google Shape;12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r>
              <a:rPr lang="da-DK" smtClean="0"/>
              <a:t>Copyright UPRIGHT-projektet</a:t>
            </a:r>
            <a:endParaRPr/>
          </a:p>
        </p:txBody>
      </p:sp>
      <p:sp>
        <p:nvSpPr>
          <p:cNvPr id="123" name="Google Shape;12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fld id="{00000000-1234-1234-1234-123412341234}" type="slidenum">
              <a:rPr lang="en-US"/>
              <a:pPr/>
              <a:t>‹nr.›</a:t>
            </a:fld>
            <a:endParaRPr/>
          </a:p>
        </p:txBody>
      </p:sp>
    </p:spTree>
    <p:extLst>
      <p:ext uri="{BB962C8B-B14F-4D97-AF65-F5344CB8AC3E}">
        <p14:creationId xmlns:p14="http://schemas.microsoft.com/office/powerpoint/2010/main" val="29044958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124"/>
        <p:cNvGrpSpPr/>
        <p:nvPr/>
      </p:nvGrpSpPr>
      <p:grpSpPr>
        <a:xfrm>
          <a:off x="0" y="0"/>
          <a:ext cx="0" cy="0"/>
          <a:chOff x="0" y="0"/>
          <a:chExt cx="0" cy="0"/>
        </a:xfrm>
      </p:grpSpPr>
      <p:sp>
        <p:nvSpPr>
          <p:cNvPr id="125" name="Google Shape;125;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6" name="Google Shape;126;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7" name="Google Shape;127;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r>
              <a:rPr lang="da-DK" smtClean="0"/>
              <a:t>Copyright UPRIGHT-projektet</a:t>
            </a:r>
            <a:endParaRPr/>
          </a:p>
        </p:txBody>
      </p:sp>
      <p:sp>
        <p:nvSpPr>
          <p:cNvPr id="128" name="Google Shape;12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fld id="{00000000-1234-1234-1234-123412341234}" type="slidenum">
              <a:rPr lang="en-US"/>
              <a:pPr/>
              <a:t>‹nr.›</a:t>
            </a:fld>
            <a:endParaRPr/>
          </a:p>
        </p:txBody>
      </p:sp>
    </p:spTree>
    <p:extLst>
      <p:ext uri="{BB962C8B-B14F-4D97-AF65-F5344CB8AC3E}">
        <p14:creationId xmlns:p14="http://schemas.microsoft.com/office/powerpoint/2010/main" val="1511971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129"/>
        <p:cNvGrpSpPr/>
        <p:nvPr/>
      </p:nvGrpSpPr>
      <p:grpSpPr>
        <a:xfrm>
          <a:off x="0" y="0"/>
          <a:ext cx="0" cy="0"/>
          <a:chOff x="0" y="0"/>
          <a:chExt cx="0" cy="0"/>
        </a:xfrm>
      </p:grpSpPr>
      <p:sp>
        <p:nvSpPr>
          <p:cNvPr id="130" name="Google Shape;130;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1" name="Google Shape;131;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r>
              <a:rPr lang="da-DK" smtClean="0"/>
              <a:t>Copyright UPRIGHT-projektet</a:t>
            </a:r>
            <a:endParaRPr/>
          </a:p>
        </p:txBody>
      </p:sp>
      <p:sp>
        <p:nvSpPr>
          <p:cNvPr id="132" name="Google Shape;132;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fld id="{00000000-1234-1234-1234-123412341234}" type="slidenum">
              <a:rPr lang="en-US"/>
              <a:pPr/>
              <a:t>‹nr.›</a:t>
            </a:fld>
            <a:endParaRPr/>
          </a:p>
        </p:txBody>
      </p:sp>
    </p:spTree>
    <p:extLst>
      <p:ext uri="{BB962C8B-B14F-4D97-AF65-F5344CB8AC3E}">
        <p14:creationId xmlns:p14="http://schemas.microsoft.com/office/powerpoint/2010/main" val="1513536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133"/>
        <p:cNvGrpSpPr/>
        <p:nvPr/>
      </p:nvGrpSpPr>
      <p:grpSpPr>
        <a:xfrm>
          <a:off x="0" y="0"/>
          <a:ext cx="0" cy="0"/>
          <a:chOff x="0" y="0"/>
          <a:chExt cx="0" cy="0"/>
        </a:xfrm>
      </p:grpSpPr>
      <p:sp>
        <p:nvSpPr>
          <p:cNvPr id="134" name="Google Shape;134;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5" name="Google Shape;135;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6" name="Google Shape;136;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137" name="Google Shape;13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8" name="Google Shape;13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r>
              <a:rPr lang="da-DK" smtClean="0"/>
              <a:t>Copyright UPRIGHT-projektet</a:t>
            </a:r>
            <a:endParaRPr/>
          </a:p>
        </p:txBody>
      </p:sp>
      <p:sp>
        <p:nvSpPr>
          <p:cNvPr id="139" name="Google Shape;13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fld id="{00000000-1234-1234-1234-123412341234}" type="slidenum">
              <a:rPr lang="en-US"/>
              <a:pPr/>
              <a:t>‹nr.›</a:t>
            </a:fld>
            <a:endParaRPr/>
          </a:p>
        </p:txBody>
      </p:sp>
    </p:spTree>
    <p:extLst>
      <p:ext uri="{BB962C8B-B14F-4D97-AF65-F5344CB8AC3E}">
        <p14:creationId xmlns:p14="http://schemas.microsoft.com/office/powerpoint/2010/main" val="4190098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spTree>
      <p:nvGrpSpPr>
        <p:cNvPr id="1" name="Shape 140"/>
        <p:cNvGrpSpPr/>
        <p:nvPr/>
      </p:nvGrpSpPr>
      <p:grpSpPr>
        <a:xfrm>
          <a:off x="0" y="0"/>
          <a:ext cx="0" cy="0"/>
          <a:chOff x="0" y="0"/>
          <a:chExt cx="0" cy="0"/>
        </a:xfrm>
      </p:grpSpPr>
      <p:sp>
        <p:nvSpPr>
          <p:cNvPr id="141" name="Google Shape;141;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2" name="Google Shape;142;p23"/>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43" name="Google Shape;143;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144" name="Google Shape;144;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5" name="Google Shape;145;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r>
              <a:rPr lang="da-DK" smtClean="0"/>
              <a:t>Copyright UPRIGHT-projektet</a:t>
            </a:r>
            <a:endParaRPr/>
          </a:p>
        </p:txBody>
      </p:sp>
      <p:sp>
        <p:nvSpPr>
          <p:cNvPr id="146" name="Google Shape;146;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fld id="{00000000-1234-1234-1234-123412341234}" type="slidenum">
              <a:rPr lang="en-US"/>
              <a:pPr/>
              <a:t>‹nr.›</a:t>
            </a:fld>
            <a:endParaRPr/>
          </a:p>
        </p:txBody>
      </p:sp>
    </p:spTree>
    <p:extLst>
      <p:ext uri="{BB962C8B-B14F-4D97-AF65-F5344CB8AC3E}">
        <p14:creationId xmlns:p14="http://schemas.microsoft.com/office/powerpoint/2010/main" val="2812425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147"/>
        <p:cNvGrpSpPr/>
        <p:nvPr/>
      </p:nvGrpSpPr>
      <p:grpSpPr>
        <a:xfrm>
          <a:off x="0" y="0"/>
          <a:ext cx="0" cy="0"/>
          <a:chOff x="0" y="0"/>
          <a:chExt cx="0" cy="0"/>
        </a:xfrm>
      </p:grpSpPr>
      <p:sp>
        <p:nvSpPr>
          <p:cNvPr id="148" name="Google Shape;148;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9" name="Google Shape;149;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50" name="Google Shape;150;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1" name="Google Shape;151;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r>
              <a:rPr lang="da-DK" smtClean="0"/>
              <a:t>Copyright UPRIGHT-projektet</a:t>
            </a:r>
            <a:endParaRPr/>
          </a:p>
        </p:txBody>
      </p:sp>
      <p:sp>
        <p:nvSpPr>
          <p:cNvPr id="152" name="Google Shape;152;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fld id="{00000000-1234-1234-1234-123412341234}" type="slidenum">
              <a:rPr lang="en-US"/>
              <a:pPr/>
              <a:t>‹nr.›</a:t>
            </a:fld>
            <a:endParaRPr/>
          </a:p>
        </p:txBody>
      </p:sp>
    </p:spTree>
    <p:extLst>
      <p:ext uri="{BB962C8B-B14F-4D97-AF65-F5344CB8AC3E}">
        <p14:creationId xmlns:p14="http://schemas.microsoft.com/office/powerpoint/2010/main" val="3703411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153"/>
        <p:cNvGrpSpPr/>
        <p:nvPr/>
      </p:nvGrpSpPr>
      <p:grpSpPr>
        <a:xfrm>
          <a:off x="0" y="0"/>
          <a:ext cx="0" cy="0"/>
          <a:chOff x="0" y="0"/>
          <a:chExt cx="0" cy="0"/>
        </a:xfrm>
      </p:grpSpPr>
      <p:sp>
        <p:nvSpPr>
          <p:cNvPr id="154" name="Google Shape;154;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5" name="Google Shape;155;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56" name="Google Shape;156;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7" name="Google Shape;157;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r>
              <a:rPr lang="da-DK" smtClean="0"/>
              <a:t>Copyright UPRIGHT-projektet</a:t>
            </a:r>
            <a:endParaRPr/>
          </a:p>
        </p:txBody>
      </p:sp>
      <p:sp>
        <p:nvSpPr>
          <p:cNvPr id="158" name="Google Shape;158;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fld id="{00000000-1234-1234-1234-123412341234}" type="slidenum">
              <a:rPr lang="en-US"/>
              <a:pPr/>
              <a:t>‹nr.›</a:t>
            </a:fld>
            <a:endParaRPr/>
          </a:p>
        </p:txBody>
      </p:sp>
    </p:spTree>
    <p:extLst>
      <p:ext uri="{BB962C8B-B14F-4D97-AF65-F5344CB8AC3E}">
        <p14:creationId xmlns:p14="http://schemas.microsoft.com/office/powerpoint/2010/main" val="2344632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2"/>
        <p:cNvGrpSpPr/>
        <p:nvPr/>
      </p:nvGrpSpPr>
      <p:grpSpPr>
        <a:xfrm>
          <a:off x="0" y="0"/>
          <a:ext cx="0" cy="0"/>
          <a:chOff x="0" y="0"/>
          <a:chExt cx="0" cy="0"/>
        </a:xfrm>
      </p:grpSpPr>
      <p:sp>
        <p:nvSpPr>
          <p:cNvPr id="23" name="Google Shape;23;p3"/>
          <p:cNvSpPr txBox="1">
            <a:spLocks noGrp="1"/>
          </p:cNvSpPr>
          <p:nvPr>
            <p:ph type="title"/>
          </p:nvPr>
        </p:nvSpPr>
        <p:spPr>
          <a:xfrm>
            <a:off x="982287" y="368776"/>
            <a:ext cx="10705408" cy="948286"/>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8ACCCA"/>
              </a:buClr>
              <a:buSzPts val="4400"/>
              <a:buFont typeface="Arial"/>
              <a:buNone/>
              <a:defRPr sz="4400" b="1" i="0" u="none" strike="noStrike" cap="none">
                <a:solidFill>
                  <a:srgbClr val="8ACCCA"/>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 name="Google Shape;24;p3"/>
          <p:cNvSpPr txBox="1">
            <a:spLocks noGrp="1"/>
          </p:cNvSpPr>
          <p:nvPr>
            <p:ph type="body" idx="1"/>
          </p:nvPr>
        </p:nvSpPr>
        <p:spPr>
          <a:xfrm>
            <a:off x="1077191" y="1696575"/>
            <a:ext cx="10515600" cy="4351338"/>
          </a:xfrm>
          <a:prstGeom prst="rect">
            <a:avLst/>
          </a:prstGeom>
          <a:noFill/>
          <a:ln>
            <a:noFill/>
          </a:ln>
        </p:spPr>
        <p:txBody>
          <a:bodyPr spcFirstLastPara="1" wrap="square" lIns="91425" tIns="45700" rIns="91425" bIns="45700" anchor="t" anchorCtr="0"/>
          <a:lstStyle>
            <a:lvl1pPr marL="457200" marR="0" lvl="0" indent="-381000" algn="l" rtl="0">
              <a:lnSpc>
                <a:spcPct val="90000"/>
              </a:lnSpc>
              <a:spcBef>
                <a:spcPts val="1000"/>
              </a:spcBef>
              <a:spcAft>
                <a:spcPts val="0"/>
              </a:spcAft>
              <a:buClr>
                <a:srgbClr val="8ACCCA"/>
              </a:buClr>
              <a:buSzPts val="2400"/>
              <a:buFont typeface="Noto Sans Symbols"/>
              <a:buChar char="▪"/>
              <a:defRPr sz="2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rgbClr val="FBBC14"/>
              </a:buClr>
              <a:buSzPts val="2400"/>
              <a:buFont typeface="Arial"/>
              <a:buNone/>
              <a:defRPr sz="2400" b="0" i="0" u="none" strike="noStrike" cap="none">
                <a:solidFill>
                  <a:srgbClr val="FBBC14"/>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5" name="Google Shape;25;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6" name="Google Shape;26;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r>
              <a:rPr lang="da-DK" smtClean="0"/>
              <a:t>Copyright UPRIGHT-projektet</a:t>
            </a:r>
            <a:endParaRPr/>
          </a:p>
        </p:txBody>
      </p:sp>
      <p:sp>
        <p:nvSpPr>
          <p:cNvPr id="27" name="Google Shape;27;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rgbClr val="8ACCCA"/>
              </a:buClr>
              <a:buSzPts val="6000"/>
              <a:buFont typeface="Arial"/>
              <a:buNone/>
              <a:defRPr sz="6000" b="1" i="0" u="none" strike="noStrike" cap="none">
                <a:solidFill>
                  <a:srgbClr val="8ACCCA"/>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 name="Google Shape;38;p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8ACCCA"/>
              </a:buClr>
              <a:buSzPts val="2400"/>
              <a:buFont typeface="Noto Sans Symbols"/>
              <a:buNone/>
              <a:defRPr sz="2400" b="0" i="0" u="none" strike="noStrike" cap="none">
                <a:solidFill>
                  <a:srgbClr val="888888"/>
                </a:solidFill>
                <a:latin typeface="Arial"/>
                <a:ea typeface="Arial"/>
                <a:cs typeface="Arial"/>
                <a:sym typeface="Arial"/>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9pPr>
          </a:lstStyle>
          <a:p>
            <a:endParaRPr/>
          </a:p>
        </p:txBody>
      </p:sp>
      <p:sp>
        <p:nvSpPr>
          <p:cNvPr id="39" name="Google Shape;39;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0" name="Google Shape;40;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r>
              <a:rPr lang="da-DK" smtClean="0"/>
              <a:t>Copyright UPRIGHT-projektet</a:t>
            </a:r>
            <a:endParaRPr/>
          </a:p>
        </p:txBody>
      </p:sp>
      <p:sp>
        <p:nvSpPr>
          <p:cNvPr id="41" name="Google Shape;41;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8ACCCA"/>
              </a:buClr>
              <a:buSzPts val="4400"/>
              <a:buFont typeface="Arial"/>
              <a:buNone/>
              <a:defRPr sz="4400" b="1" i="0" u="none" strike="noStrike" cap="none">
                <a:solidFill>
                  <a:srgbClr val="8ACCCA"/>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4" name="Google Shape;44;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rgbClr val="8ACCCA"/>
              </a:buClr>
              <a:buSzPts val="2400"/>
              <a:buFont typeface="Noto Sans Symbols"/>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rgbClr val="FBBC14"/>
              </a:buClr>
              <a:buSzPts val="1600"/>
              <a:buFont typeface="Arial"/>
              <a:buNone/>
              <a:defRPr sz="1600" b="1" i="0" u="none" strike="noStrike" cap="none">
                <a:solidFill>
                  <a:srgbClr val="FBBC14"/>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45" name="Google Shape;45;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marR="0" lvl="0" indent="-381000" algn="l" rtl="0">
              <a:lnSpc>
                <a:spcPct val="90000"/>
              </a:lnSpc>
              <a:spcBef>
                <a:spcPts val="1000"/>
              </a:spcBef>
              <a:spcAft>
                <a:spcPts val="0"/>
              </a:spcAft>
              <a:buClr>
                <a:srgbClr val="8ACCCA"/>
              </a:buClr>
              <a:buSzPts val="2400"/>
              <a:buFont typeface="Noto Sans Symbols"/>
              <a:buChar char="▪"/>
              <a:defRPr sz="2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rgbClr val="FBBC14"/>
              </a:buClr>
              <a:buSzPts val="2400"/>
              <a:buFont typeface="Arial"/>
              <a:buNone/>
              <a:defRPr sz="2400" b="0" i="0" u="none" strike="noStrike" cap="none">
                <a:solidFill>
                  <a:srgbClr val="FBBC14"/>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6" name="Google Shape;46;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rgbClr val="8ACCCA"/>
              </a:buClr>
              <a:buSzPts val="2400"/>
              <a:buFont typeface="Noto Sans Symbols"/>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rgbClr val="FBBC14"/>
              </a:buClr>
              <a:buSzPts val="1600"/>
              <a:buFont typeface="Arial"/>
              <a:buNone/>
              <a:defRPr sz="1600" b="1" i="0" u="none" strike="noStrike" cap="none">
                <a:solidFill>
                  <a:srgbClr val="FBBC14"/>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47" name="Google Shape;47;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marR="0" lvl="0" indent="-381000" algn="l" rtl="0">
              <a:lnSpc>
                <a:spcPct val="90000"/>
              </a:lnSpc>
              <a:spcBef>
                <a:spcPts val="1000"/>
              </a:spcBef>
              <a:spcAft>
                <a:spcPts val="0"/>
              </a:spcAft>
              <a:buClr>
                <a:srgbClr val="8ACCCA"/>
              </a:buClr>
              <a:buSzPts val="2400"/>
              <a:buFont typeface="Noto Sans Symbols"/>
              <a:buChar char="▪"/>
              <a:defRPr sz="2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rgbClr val="FBBC14"/>
              </a:buClr>
              <a:buSzPts val="2400"/>
              <a:buFont typeface="Arial"/>
              <a:buNone/>
              <a:defRPr sz="2400" b="0" i="0" u="none" strike="noStrike" cap="none">
                <a:solidFill>
                  <a:srgbClr val="FBBC14"/>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8" name="Google Shape;48;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9" name="Google Shape;49;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r>
              <a:rPr lang="da-DK" smtClean="0"/>
              <a:t>Copyright UPRIGHT-projektet</a:t>
            </a:r>
            <a:endParaRPr/>
          </a:p>
        </p:txBody>
      </p:sp>
      <p:sp>
        <p:nvSpPr>
          <p:cNvPr id="50" name="Google Shape;50;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n blanco2" type="blank">
  <p:cSld name="BLANK">
    <p:spTree>
      <p:nvGrpSpPr>
        <p:cNvPr id="1" name="Shape 51"/>
        <p:cNvGrpSpPr/>
        <p:nvPr/>
      </p:nvGrpSpPr>
      <p:grpSpPr>
        <a:xfrm>
          <a:off x="0" y="0"/>
          <a:ext cx="0" cy="0"/>
          <a:chOff x="0" y="0"/>
          <a:chExt cx="0" cy="0"/>
        </a:xfrm>
      </p:grpSpPr>
      <p:sp>
        <p:nvSpPr>
          <p:cNvPr id="52" name="Google Shape;52;p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3" name="Google Shape;53;p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r>
              <a:rPr lang="da-DK" smtClean="0"/>
              <a:t>Copyright UPRIGHT-projektet</a:t>
            </a:r>
            <a:endParaRPr/>
          </a:p>
        </p:txBody>
      </p:sp>
      <p:sp>
        <p:nvSpPr>
          <p:cNvPr id="54" name="Google Shape;54;p8"/>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o indholdsobjekter" type="twoObj">
  <p:cSld name="TWO_OBJECTS">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982287" y="368776"/>
            <a:ext cx="10705408" cy="948286"/>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8ACCCA"/>
              </a:buClr>
              <a:buSzPts val="4400"/>
              <a:buFont typeface="Arial"/>
              <a:buNone/>
              <a:defRPr sz="4400" b="1" i="0" u="none" strike="noStrike" cap="none">
                <a:solidFill>
                  <a:srgbClr val="8ACCCA"/>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7" name="Google Shape;57;p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marR="0" lvl="0" indent="-381000" algn="l" rtl="0">
              <a:lnSpc>
                <a:spcPct val="90000"/>
              </a:lnSpc>
              <a:spcBef>
                <a:spcPts val="1000"/>
              </a:spcBef>
              <a:spcAft>
                <a:spcPts val="0"/>
              </a:spcAft>
              <a:buClr>
                <a:srgbClr val="8ACCCA"/>
              </a:buClr>
              <a:buSzPts val="2400"/>
              <a:buFont typeface="Noto Sans Symbols"/>
              <a:buChar char="▪"/>
              <a:defRPr sz="2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rgbClr val="FBBC14"/>
              </a:buClr>
              <a:buSzPts val="2400"/>
              <a:buFont typeface="Arial"/>
              <a:buNone/>
              <a:defRPr sz="2400" b="0" i="0" u="none" strike="noStrike" cap="none">
                <a:solidFill>
                  <a:srgbClr val="FBBC14"/>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8" name="Google Shape;58;p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marR="0" lvl="0" indent="-381000" algn="l" rtl="0">
              <a:lnSpc>
                <a:spcPct val="90000"/>
              </a:lnSpc>
              <a:spcBef>
                <a:spcPts val="1000"/>
              </a:spcBef>
              <a:spcAft>
                <a:spcPts val="0"/>
              </a:spcAft>
              <a:buClr>
                <a:srgbClr val="8ACCCA"/>
              </a:buClr>
              <a:buSzPts val="2400"/>
              <a:buFont typeface="Noto Sans Symbols"/>
              <a:buChar char="▪"/>
              <a:defRPr sz="2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rgbClr val="FBBC14"/>
              </a:buClr>
              <a:buSzPts val="2400"/>
              <a:buFont typeface="Arial"/>
              <a:buNone/>
              <a:defRPr sz="2400" b="0" i="0" u="none" strike="noStrike" cap="none">
                <a:solidFill>
                  <a:srgbClr val="FBBC14"/>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9" name="Google Shape;59;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0" name="Google Shape;60;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r>
              <a:rPr lang="da-DK" smtClean="0"/>
              <a:t>Copyright UPRIGHT-projektet</a:t>
            </a:r>
            <a:endParaRPr/>
          </a:p>
        </p:txBody>
      </p:sp>
      <p:sp>
        <p:nvSpPr>
          <p:cNvPr id="61" name="Google Shape;61;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apositiva de título" type="title">
  <p:cSld name="Diapositiva de título">
    <p:spTree>
      <p:nvGrpSpPr>
        <p:cNvPr id="1" name="Shape 90"/>
        <p:cNvGrpSpPr/>
        <p:nvPr/>
      </p:nvGrpSpPr>
      <p:grpSpPr>
        <a:xfrm>
          <a:off x="0" y="0"/>
          <a:ext cx="0" cy="0"/>
          <a:chOff x="0" y="0"/>
          <a:chExt cx="0" cy="0"/>
        </a:xfrm>
      </p:grpSpPr>
      <p:sp>
        <p:nvSpPr>
          <p:cNvPr id="91" name="Google Shape;91;p1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2" name="Google Shape;92;p1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93" name="Google Shape;9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4" name="Google Shape;9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r>
              <a:rPr lang="da-DK" smtClean="0"/>
              <a:t>Copyright UPRIGHT-projektet</a:t>
            </a:r>
            <a:endParaRPr/>
          </a:p>
        </p:txBody>
      </p:sp>
      <p:sp>
        <p:nvSpPr>
          <p:cNvPr id="95" name="Google Shape;9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fld id="{00000000-1234-1234-1234-123412341234}" type="slidenum">
              <a:rPr lang="en-US"/>
              <a:pPr/>
              <a:t>‹nr.›</a:t>
            </a:fld>
            <a:endParaRPr/>
          </a:p>
        </p:txBody>
      </p:sp>
    </p:spTree>
    <p:extLst>
      <p:ext uri="{BB962C8B-B14F-4D97-AF65-F5344CB8AC3E}">
        <p14:creationId xmlns:p14="http://schemas.microsoft.com/office/powerpoint/2010/main" val="1849455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96"/>
        <p:cNvGrpSpPr/>
        <p:nvPr/>
      </p:nvGrpSpPr>
      <p:grpSpPr>
        <a:xfrm>
          <a:off x="0" y="0"/>
          <a:ext cx="0" cy="0"/>
          <a:chOff x="0" y="0"/>
          <a:chExt cx="0" cy="0"/>
        </a:xfrm>
      </p:grpSpPr>
      <p:sp>
        <p:nvSpPr>
          <p:cNvPr id="97" name="Google Shape;97;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8" name="Google Shape;98;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9" name="Google Shape;99;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0" name="Google Shape;100;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r>
              <a:rPr lang="da-DK" smtClean="0"/>
              <a:t>Copyright UPRIGHT-projektet</a:t>
            </a:r>
            <a:endParaRPr/>
          </a:p>
        </p:txBody>
      </p:sp>
      <p:sp>
        <p:nvSpPr>
          <p:cNvPr id="101" name="Google Shape;101;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fld id="{00000000-1234-1234-1234-123412341234}" type="slidenum">
              <a:rPr lang="en-US"/>
              <a:pPr/>
              <a:t>‹nr.›</a:t>
            </a:fld>
            <a:endParaRPr/>
          </a:p>
        </p:txBody>
      </p:sp>
    </p:spTree>
    <p:extLst>
      <p:ext uri="{BB962C8B-B14F-4D97-AF65-F5344CB8AC3E}">
        <p14:creationId xmlns:p14="http://schemas.microsoft.com/office/powerpoint/2010/main" val="1666031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Encabezado de sección" type="secHead">
  <p:cSld name="Encabezado de sección">
    <p:spTree>
      <p:nvGrpSpPr>
        <p:cNvPr id="1" name="Shape 102"/>
        <p:cNvGrpSpPr/>
        <p:nvPr/>
      </p:nvGrpSpPr>
      <p:grpSpPr>
        <a:xfrm>
          <a:off x="0" y="0"/>
          <a:ext cx="0" cy="0"/>
          <a:chOff x="0" y="0"/>
          <a:chExt cx="0" cy="0"/>
        </a:xfrm>
      </p:grpSpPr>
      <p:sp>
        <p:nvSpPr>
          <p:cNvPr id="103" name="Google Shape;103;p1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4" name="Google Shape;104;p1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9pPr>
          </a:lstStyle>
          <a:p>
            <a:endParaRPr/>
          </a:p>
        </p:txBody>
      </p:sp>
      <p:sp>
        <p:nvSpPr>
          <p:cNvPr id="105" name="Google Shape;105;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6" name="Google Shape;106;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r>
              <a:rPr lang="da-DK" smtClean="0"/>
              <a:t>Copyright UPRIGHT-projektet</a:t>
            </a:r>
            <a:endParaRPr/>
          </a:p>
        </p:txBody>
      </p:sp>
      <p:sp>
        <p:nvSpPr>
          <p:cNvPr id="107" name="Google Shape;107;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fld id="{00000000-1234-1234-1234-123412341234}" type="slidenum">
              <a:rPr lang="en-US"/>
              <a:pPr/>
              <a:t>‹nr.›</a:t>
            </a:fld>
            <a:endParaRPr/>
          </a:p>
        </p:txBody>
      </p:sp>
    </p:spTree>
    <p:extLst>
      <p:ext uri="{BB962C8B-B14F-4D97-AF65-F5344CB8AC3E}">
        <p14:creationId xmlns:p14="http://schemas.microsoft.com/office/powerpoint/2010/main" val="1442874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982287" y="368776"/>
            <a:ext cx="10705408" cy="948286"/>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8ACCCA"/>
              </a:buClr>
              <a:buSzPts val="4400"/>
              <a:buFont typeface="Arial"/>
              <a:buNone/>
              <a:defRPr sz="4400" b="1" i="0" u="none" strike="noStrike" cap="none">
                <a:solidFill>
                  <a:srgbClr val="8ACCCA"/>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1077191" y="1696575"/>
            <a:ext cx="10515600" cy="4351338"/>
          </a:xfrm>
          <a:prstGeom prst="rect">
            <a:avLst/>
          </a:prstGeom>
          <a:noFill/>
          <a:ln>
            <a:noFill/>
          </a:ln>
        </p:spPr>
        <p:txBody>
          <a:bodyPr spcFirstLastPara="1" wrap="square" lIns="91425" tIns="45700" rIns="91425" bIns="45700" anchor="t" anchorCtr="0"/>
          <a:lstStyle>
            <a:lvl1pPr marL="457200" marR="0" lvl="0" indent="-381000" algn="l" rtl="0">
              <a:lnSpc>
                <a:spcPct val="90000"/>
              </a:lnSpc>
              <a:spcBef>
                <a:spcPts val="1000"/>
              </a:spcBef>
              <a:spcAft>
                <a:spcPts val="0"/>
              </a:spcAft>
              <a:buClr>
                <a:srgbClr val="8ACCCA"/>
              </a:buClr>
              <a:buSzPts val="2400"/>
              <a:buFont typeface="Noto Sans Symbols"/>
              <a:buChar char="▪"/>
              <a:defRPr sz="2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rgbClr val="FBBC14"/>
              </a:buClr>
              <a:buSzPts val="2400"/>
              <a:buFont typeface="Arial"/>
              <a:buNone/>
              <a:defRPr sz="2400" b="0" i="0" u="none" strike="noStrike" cap="none">
                <a:solidFill>
                  <a:srgbClr val="FBBC14"/>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
          <p:cNvSpPr/>
          <p:nvPr/>
        </p:nvSpPr>
        <p:spPr>
          <a:xfrm>
            <a:off x="0" y="1662544"/>
            <a:ext cx="616631" cy="5195455"/>
          </a:xfrm>
          <a:prstGeom prst="rect">
            <a:avLst/>
          </a:prstGeom>
          <a:solidFill>
            <a:srgbClr val="8ACCC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3" name="Google Shape;13;p1"/>
          <p:cNvPicPr preferRelativeResize="0"/>
          <p:nvPr/>
        </p:nvPicPr>
        <p:blipFill rotWithShape="1">
          <a:blip r:embed="rId8">
            <a:alphaModFix/>
          </a:blip>
          <a:srcRect/>
          <a:stretch/>
        </p:blipFill>
        <p:spPr>
          <a:xfrm>
            <a:off x="77615" y="507180"/>
            <a:ext cx="438811" cy="1107997"/>
          </a:xfrm>
          <a:prstGeom prst="rect">
            <a:avLst/>
          </a:prstGeom>
          <a:noFill/>
          <a:ln>
            <a:noFill/>
          </a:ln>
        </p:spPr>
      </p:pic>
      <p:sp>
        <p:nvSpPr>
          <p:cNvPr id="14" name="Google Shape;14;p1"/>
          <p:cNvSpPr txBox="1"/>
          <p:nvPr/>
        </p:nvSpPr>
        <p:spPr>
          <a:xfrm>
            <a:off x="623454" y="6450402"/>
            <a:ext cx="3665914"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i="0" u="none" strike="noStrike" cap="none">
                <a:solidFill>
                  <a:srgbClr val="8ACCCA"/>
                </a:solidFill>
                <a:latin typeface="Arial"/>
                <a:ea typeface="Arial"/>
                <a:cs typeface="Arial"/>
                <a:sym typeface="Arial"/>
              </a:rPr>
              <a:t>EFFICACY</a:t>
            </a:r>
            <a:r>
              <a:rPr lang="en-GB" sz="1400" b="0" i="0" u="none" strike="noStrike" cap="none">
                <a:solidFill>
                  <a:srgbClr val="7F7F7F"/>
                </a:solidFill>
                <a:latin typeface="Arial"/>
                <a:ea typeface="Arial"/>
                <a:cs typeface="Arial"/>
                <a:sym typeface="Arial"/>
              </a:rPr>
              <a:t> / </a:t>
            </a:r>
            <a:r>
              <a:rPr lang="en-GB" sz="1400" b="1" i="0" u="none" strike="noStrike" cap="none">
                <a:solidFill>
                  <a:srgbClr val="7F7F7F"/>
                </a:solidFill>
                <a:latin typeface="Arial"/>
                <a:ea typeface="Arial"/>
                <a:cs typeface="Arial"/>
                <a:sym typeface="Arial"/>
              </a:rPr>
              <a:t>Social resilience 				</a:t>
            </a:r>
            <a:r>
              <a:rPr lang="en-GB" sz="1400" b="1" i="0" u="none" strike="noStrike" cap="none">
                <a:solidFill>
                  <a:srgbClr val="A5A5A5"/>
                </a:solidFill>
                <a:latin typeface="Arial"/>
                <a:ea typeface="Arial"/>
                <a:cs typeface="Arial"/>
                <a:sym typeface="Arial"/>
              </a:rPr>
              <a:t> </a:t>
            </a:r>
            <a:endParaRPr/>
          </a:p>
        </p:txBody>
      </p:sp>
      <p:sp>
        <p:nvSpPr>
          <p:cNvPr id="15" name="Google Shape;15;p1"/>
          <p:cNvSpPr txBox="1"/>
          <p:nvPr/>
        </p:nvSpPr>
        <p:spPr>
          <a:xfrm>
            <a:off x="0" y="1649515"/>
            <a:ext cx="880476" cy="11079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6600" b="1" i="0" u="none" strike="noStrike" cap="none">
                <a:solidFill>
                  <a:schemeClr val="lt1"/>
                </a:solidFill>
                <a:latin typeface="Helvetica Neue"/>
                <a:ea typeface="Helvetica Neue"/>
                <a:cs typeface="Helvetica Neue"/>
                <a:sym typeface="Helvetica Neue"/>
              </a:rPr>
              <a:t>3</a:t>
            </a:r>
            <a:endParaRPr/>
          </a:p>
        </p:txBody>
      </p:sp>
      <p:pic>
        <p:nvPicPr>
          <p:cNvPr id="16" name="Google Shape;16;p1"/>
          <p:cNvPicPr preferRelativeResize="0"/>
          <p:nvPr/>
        </p:nvPicPr>
        <p:blipFill rotWithShape="1">
          <a:blip r:embed="rId9">
            <a:alphaModFix/>
          </a:blip>
          <a:srcRect/>
          <a:stretch/>
        </p:blipFill>
        <p:spPr>
          <a:xfrm>
            <a:off x="10616029" y="6245803"/>
            <a:ext cx="775404" cy="582499"/>
          </a:xfrm>
          <a:prstGeom prst="rect">
            <a:avLst/>
          </a:prstGeom>
          <a:noFill/>
          <a:ln>
            <a:noFill/>
          </a:ln>
        </p:spPr>
      </p:pic>
      <p:pic>
        <p:nvPicPr>
          <p:cNvPr id="17" name="Google Shape;17;p1"/>
          <p:cNvPicPr preferRelativeResize="0"/>
          <p:nvPr/>
        </p:nvPicPr>
        <p:blipFill rotWithShape="1">
          <a:blip r:embed="rId10">
            <a:alphaModFix/>
          </a:blip>
          <a:srcRect/>
          <a:stretch/>
        </p:blipFill>
        <p:spPr>
          <a:xfrm>
            <a:off x="11497887" y="6400800"/>
            <a:ext cx="463811" cy="305794"/>
          </a:xfrm>
          <a:prstGeom prst="rect">
            <a:avLst/>
          </a:prstGeom>
          <a:noFill/>
          <a:ln>
            <a:noFill/>
          </a:ln>
        </p:spPr>
      </p:pic>
      <p:sp>
        <p:nvSpPr>
          <p:cNvPr id="18" name="Google Shape;18;p1"/>
          <p:cNvSpPr txBox="1"/>
          <p:nvPr/>
        </p:nvSpPr>
        <p:spPr>
          <a:xfrm>
            <a:off x="174988" y="6457923"/>
            <a:ext cx="463997"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GB" sz="1200">
                <a:solidFill>
                  <a:schemeClr val="lt1"/>
                </a:solidFill>
                <a:latin typeface="Helvetica Neue"/>
                <a:ea typeface="Helvetica Neue"/>
                <a:cs typeface="Helvetica Neue"/>
                <a:sym typeface="Helvetica Neue"/>
              </a:rPr>
              <a:t>‹nr.›</a:t>
            </a:fld>
            <a:endParaRPr sz="1200">
              <a:solidFill>
                <a:schemeClr val="lt1"/>
              </a:solidFill>
              <a:latin typeface="Helvetica Neue"/>
              <a:ea typeface="Helvetica Neue"/>
              <a:cs typeface="Helvetica Neue"/>
              <a:sym typeface="Helvetica Neue"/>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7" name="Google Shape;87;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8" name="Google Shape;88;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r>
              <a:rPr lang="da-DK" smtClean="0"/>
              <a:t>Copyright UPRIGHT-projektet</a:t>
            </a:r>
            <a:endParaRPr/>
          </a:p>
        </p:txBody>
      </p:sp>
      <p:sp>
        <p:nvSpPr>
          <p:cNvPr id="89" name="Google Shape;89;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fld id="{00000000-1234-1234-1234-123412341234}" type="slidenum">
              <a:rPr lang="en-US"/>
              <a:pPr/>
              <a:t>‹nr.›</a:t>
            </a:fld>
            <a:endParaRPr/>
          </a:p>
        </p:txBody>
      </p:sp>
    </p:spTree>
    <p:extLst>
      <p:ext uri="{BB962C8B-B14F-4D97-AF65-F5344CB8AC3E}">
        <p14:creationId xmlns:p14="http://schemas.microsoft.com/office/powerpoint/2010/main" val="84034523"/>
      </p:ext>
    </p:extLst>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jpg"/><Relationship Id="rId4" Type="http://schemas.openxmlformats.org/officeDocument/2006/relationships/image" Target="../media/image15.png"/><Relationship Id="rId9"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hyperlink" Target="https://www.youtube.com/watch?v=gglML9xiZH0"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2387139" y="1557496"/>
            <a:ext cx="5850774" cy="948286"/>
          </a:xfrm>
          <a:prstGeom prst="rect">
            <a:avLst/>
          </a:prstGeom>
          <a:noFill/>
          <a:ln>
            <a:noFill/>
          </a:ln>
        </p:spPr>
        <p:txBody>
          <a:bodyPr spcFirstLastPara="1" wrap="square" lIns="91425" tIns="45700" rIns="91425" bIns="45700" anchor="ctr" anchorCtr="0">
            <a:noAutofit/>
          </a:bodyPr>
          <a:lstStyle/>
          <a:p>
            <a:pPr lvl="0"/>
            <a:r>
              <a:rPr lang="en-GB" sz="5200" b="0" i="0" u="none" strike="noStrike" cap="none" dirty="0">
                <a:solidFill>
                  <a:srgbClr val="8ACCCA"/>
                </a:solidFill>
                <a:sym typeface="Arial"/>
              </a:rPr>
              <a:t>Social </a:t>
            </a:r>
            <a:r>
              <a:rPr lang="en-GB" b="0" dirty="0"/>
              <a:t>Robusthed</a:t>
            </a:r>
            <a:r>
              <a:rPr lang="en-GB" dirty="0"/>
              <a:t/>
            </a:r>
            <a:br>
              <a:rPr lang="en-GB" dirty="0"/>
            </a:br>
            <a:endParaRPr sz="2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4"/>
          <p:cNvSpPr txBox="1">
            <a:spLocks noGrp="1"/>
          </p:cNvSpPr>
          <p:nvPr>
            <p:ph type="title"/>
          </p:nvPr>
        </p:nvSpPr>
        <p:spPr>
          <a:xfrm>
            <a:off x="1127447" y="226163"/>
            <a:ext cx="10577025" cy="53854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8ACCCA"/>
              </a:buClr>
              <a:buSzPts val="4400"/>
              <a:buFont typeface="Arial"/>
              <a:buNone/>
            </a:pPr>
            <a:r>
              <a:rPr lang="en-GB" sz="4400" b="0" i="0" u="none" strike="noStrike" cap="none" dirty="0" smtClean="0">
                <a:solidFill>
                  <a:srgbClr val="8ACCCA"/>
                </a:solidFill>
                <a:latin typeface="Arial"/>
                <a:ea typeface="Arial"/>
                <a:cs typeface="Arial"/>
                <a:sym typeface="Arial"/>
              </a:rPr>
              <a:t>Dilemma til </a:t>
            </a:r>
            <a:r>
              <a:rPr lang="da-DK" sz="4400" b="0" i="0" u="none" strike="noStrike" cap="none" dirty="0" smtClean="0">
                <a:solidFill>
                  <a:srgbClr val="8ACCCA"/>
                </a:solidFill>
                <a:latin typeface="Arial"/>
                <a:ea typeface="Arial"/>
                <a:cs typeface="Arial"/>
                <a:sym typeface="Arial"/>
              </a:rPr>
              <a:t>diskussion</a:t>
            </a:r>
            <a:endParaRPr lang="da-DK" sz="4400" b="0" i="0" u="none" strike="noStrike" cap="none" dirty="0">
              <a:solidFill>
                <a:srgbClr val="8ACCCA"/>
              </a:solidFill>
              <a:latin typeface="Arial"/>
              <a:ea typeface="Arial"/>
              <a:cs typeface="Arial"/>
              <a:sym typeface="Arial"/>
            </a:endParaRPr>
          </a:p>
        </p:txBody>
      </p:sp>
      <p:sp>
        <p:nvSpPr>
          <p:cNvPr id="90" name="Google Shape;90;p14"/>
          <p:cNvSpPr>
            <a:spLocks noGrp="1"/>
          </p:cNvSpPr>
          <p:nvPr>
            <p:ph type="body" idx="1"/>
          </p:nvPr>
        </p:nvSpPr>
        <p:spPr>
          <a:xfrm>
            <a:off x="983432" y="1556791"/>
            <a:ext cx="9521332" cy="4464497"/>
          </a:xfrm>
          <a:prstGeom prst="roundRect">
            <a:avLst>
              <a:gd name="adj" fmla="val 16667"/>
            </a:avLst>
          </a:prstGeom>
          <a:solidFill>
            <a:schemeClr val="lt1"/>
          </a:solidFill>
          <a:ln w="12700" cap="flat" cmpd="sng">
            <a:solidFill>
              <a:srgbClr val="8ACCCA"/>
            </a:solidFill>
            <a:prstDash val="solid"/>
            <a:miter lim="800000"/>
            <a:headEnd type="none" w="sm" len="sm"/>
            <a:tailEnd type="none" w="sm" len="sm"/>
          </a:ln>
        </p:spPr>
        <p:txBody>
          <a:bodyPr spcFirstLastPara="1" wrap="square" lIns="91425" tIns="45700" rIns="91425" bIns="45700" anchor="ctr" anchorCtr="0">
            <a:noAutofit/>
          </a:bodyPr>
          <a:lstStyle/>
          <a:p>
            <a:r>
              <a:rPr lang="da-DK" dirty="0"/>
              <a:t>Opdel klassen i to hold, og præsentér en case: </a:t>
            </a:r>
          </a:p>
          <a:p>
            <a:r>
              <a:rPr lang="da-DK" dirty="0"/>
              <a:t>På samme måde som Trojan Volleyball Team konkurrerer du og dine klassekammerater også i en skoleturnering (sport eller andre områder), men I har mistet den bedste af jeres holdkammerater. Nogle af jer vil trække jeres hold fra konkurrencen og forberede jer bedre til næste år, og nogle af jer vil fortsætte turneringen. </a:t>
            </a:r>
          </a:p>
          <a:p>
            <a:r>
              <a:rPr lang="da-DK" dirty="0"/>
              <a:t>Hvad vil I gøre i hvert tilfælde? Hvad er fordelene eller ulemperne ved hver beslutning? Hvordan kan I opbygge social robusthed i hvert tilfælde? Lige gyldigt hvilken beslutninger I træffer, hvordan kommer I så godt videre sammen som klasse? </a:t>
            </a:r>
            <a:endParaRPr sz="1100" b="0" i="0" u="none" strike="noStrike" cap="none" dirty="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2"/>
          <a:stretch>
            <a:fillRect/>
          </a:stretch>
        </p:blipFill>
        <p:spPr>
          <a:xfrm>
            <a:off x="1343472" y="1700808"/>
            <a:ext cx="7634400" cy="4087203"/>
          </a:xfrm>
          <a:prstGeom prst="rect">
            <a:avLst/>
          </a:prstGeom>
        </p:spPr>
      </p:pic>
      <p:sp>
        <p:nvSpPr>
          <p:cNvPr id="4" name="Rektangel 3"/>
          <p:cNvSpPr/>
          <p:nvPr/>
        </p:nvSpPr>
        <p:spPr>
          <a:xfrm>
            <a:off x="1271464" y="662261"/>
            <a:ext cx="8568952" cy="707886"/>
          </a:xfrm>
          <a:prstGeom prst="rect">
            <a:avLst/>
          </a:prstGeom>
        </p:spPr>
        <p:txBody>
          <a:bodyPr wrap="square">
            <a:spAutoFit/>
          </a:bodyPr>
          <a:lstStyle/>
          <a:p>
            <a:r>
              <a:rPr lang="da-DK" sz="4000" dirty="0" smtClean="0">
                <a:solidFill>
                  <a:srgbClr val="8ACCCA"/>
                </a:solidFill>
              </a:rPr>
              <a:t>Øvelse</a:t>
            </a:r>
            <a:r>
              <a:rPr lang="en-GB" sz="4000" dirty="0" smtClean="0">
                <a:solidFill>
                  <a:srgbClr val="8ACCCA"/>
                </a:solidFill>
              </a:rPr>
              <a:t>: Social </a:t>
            </a:r>
            <a:r>
              <a:rPr lang="en-GB" sz="4000" dirty="0">
                <a:solidFill>
                  <a:srgbClr val="8ACCCA"/>
                </a:solidFill>
              </a:rPr>
              <a:t>robusthed</a:t>
            </a:r>
            <a:endParaRPr lang="da-DK" sz="4000" dirty="0"/>
          </a:p>
        </p:txBody>
      </p:sp>
    </p:spTree>
    <p:extLst>
      <p:ext uri="{BB962C8B-B14F-4D97-AF65-F5344CB8AC3E}">
        <p14:creationId xmlns:p14="http://schemas.microsoft.com/office/powerpoint/2010/main" val="30544572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6"/>
          <p:cNvSpPr txBox="1">
            <a:spLocks noGrp="1"/>
          </p:cNvSpPr>
          <p:nvPr>
            <p:ph type="title"/>
          </p:nvPr>
        </p:nvSpPr>
        <p:spPr>
          <a:xfrm>
            <a:off x="1013298" y="227012"/>
            <a:ext cx="10515600" cy="66011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8ACCCA"/>
              </a:buClr>
              <a:buSzPts val="4400"/>
              <a:buFont typeface="Arial"/>
              <a:buNone/>
            </a:pPr>
            <a:r>
              <a:rPr lang="da-DK" sz="4400" b="0" i="0" u="none" strike="noStrike" cap="none" dirty="0" smtClean="0">
                <a:solidFill>
                  <a:srgbClr val="8ACCCA"/>
                </a:solidFill>
                <a:sym typeface="Arial"/>
              </a:rPr>
              <a:t>Øvelse</a:t>
            </a:r>
            <a:r>
              <a:rPr lang="en-GB" sz="4400" b="0" i="0" u="none" strike="noStrike" cap="none" dirty="0" smtClean="0">
                <a:solidFill>
                  <a:srgbClr val="8ACCCA"/>
                </a:solidFill>
                <a:sym typeface="Arial"/>
              </a:rPr>
              <a:t>: Maria’s </a:t>
            </a:r>
            <a:r>
              <a:rPr lang="da-DK" sz="4400" b="0" i="0" u="none" strike="noStrike" cap="none" dirty="0" smtClean="0">
                <a:solidFill>
                  <a:srgbClr val="8ACCCA"/>
                </a:solidFill>
                <a:sym typeface="Arial"/>
              </a:rPr>
              <a:t>historie</a:t>
            </a:r>
            <a:endParaRPr lang="da-DK" b="0" dirty="0"/>
          </a:p>
        </p:txBody>
      </p:sp>
      <p:sp>
        <p:nvSpPr>
          <p:cNvPr id="103" name="Google Shape;103;p16"/>
          <p:cNvSpPr>
            <a:spLocks noGrp="1"/>
          </p:cNvSpPr>
          <p:nvPr>
            <p:ph type="body" idx="1"/>
          </p:nvPr>
        </p:nvSpPr>
        <p:spPr>
          <a:xfrm>
            <a:off x="703435" y="875404"/>
            <a:ext cx="10771465" cy="5710229"/>
          </a:xfrm>
          <a:prstGeom prst="roundRect">
            <a:avLst>
              <a:gd name="adj" fmla="val 16667"/>
            </a:avLst>
          </a:prstGeom>
          <a:solidFill>
            <a:schemeClr val="lt1"/>
          </a:solidFill>
          <a:ln w="12700" cap="flat" cmpd="sng">
            <a:solidFill>
              <a:srgbClr val="8ACCCA"/>
            </a:solidFill>
            <a:prstDash val="solid"/>
            <a:miter lim="800000"/>
            <a:headEnd type="none" w="sm" len="sm"/>
            <a:tailEnd type="none" w="sm" len="sm"/>
          </a:ln>
        </p:spPr>
        <p:txBody>
          <a:bodyPr spcFirstLastPara="1" wrap="square" lIns="91425" tIns="45700" rIns="91425" bIns="45700" anchor="ctr" anchorCtr="0">
            <a:noAutofit/>
          </a:bodyPr>
          <a:lstStyle/>
          <a:p>
            <a:pPr marL="285750" indent="-285750">
              <a:lnSpc>
                <a:spcPct val="150000"/>
              </a:lnSpc>
              <a:spcBef>
                <a:spcPts val="0"/>
              </a:spcBef>
              <a:buSzPts val="1800"/>
            </a:pPr>
            <a:r>
              <a:rPr lang="da-DK" sz="1600" dirty="0"/>
              <a:t>Dan grupper af 3-4 elever. </a:t>
            </a:r>
            <a:endParaRPr lang="da-DK" sz="1600" dirty="0" smtClean="0"/>
          </a:p>
          <a:p>
            <a:pPr marL="285750" indent="-285750">
              <a:lnSpc>
                <a:spcPct val="150000"/>
              </a:lnSpc>
              <a:spcBef>
                <a:spcPts val="0"/>
              </a:spcBef>
              <a:buSzPts val="1800"/>
            </a:pPr>
            <a:r>
              <a:rPr lang="da-DK" sz="1600" dirty="0" smtClean="0"/>
              <a:t>En </a:t>
            </a:r>
            <a:r>
              <a:rPr lang="da-DK" sz="1600" dirty="0"/>
              <a:t>af eleverne læser følgende historie op. Derefter udfylder I Robusthedsark A sammen. </a:t>
            </a:r>
            <a:endParaRPr lang="da-DK" sz="1600" dirty="0" smtClean="0"/>
          </a:p>
          <a:p>
            <a:pPr marL="285750" indent="-285750">
              <a:lnSpc>
                <a:spcPct val="150000"/>
              </a:lnSpc>
              <a:spcBef>
                <a:spcPts val="0"/>
              </a:spcBef>
              <a:buSzPts val="1800"/>
            </a:pPr>
            <a:r>
              <a:rPr lang="da-DK" sz="1600" dirty="0"/>
              <a:t>Maria var 11 år, da hun flyttede til USA sammen med sin mor og tre ældre brødre for at flygte fra den politiske uro og økonomiske trængsler i den Dominikanske Republik. De forlod Marias bedstemor, og en stor del af familien. Maria, moderen og brødrene flyttede sammen i en etværelseslejlighed i et kvarter, der var stærkt befolket af dominikanere i New York City, indtil en ven af Marias mor fandt en gammel ven, som hjalp dem med at flytte ind i en ordentlig lejlighed. Maria, som kun talte meget lidt engelsk, blev tilmeldt en klasse med engelsk som andetsprog og lærte hurtigt tilstrækkeligt engelsk, da hun fik nye venner. Disse elever var også i gang med at lære engelsk, nøjagtigt som Maria. Maria og de andre elever udviste respekt og accept i forhold til andre, som også kom fra forskellige steder med forskellige kulturelle baggrunde. De hjalp hinanden med at lære det nye sprog og arbejdede med at turde præsentere på engelsk i klassen. Ved afslutningen af engelsk undervisningen fremlagde Maria og hendes klassekammerater deres præsentationer, og klassekammeraterne var fulde af taknemmelighed over for hendes gruppe. Maria viste sin tillid til og tro på gruppemedlemmerne og lovede at samarbejde ved fremtidige gruppeopgaver. Kvaliteten af engelsk blev enormt forbedret for Maria og hendes venner. </a:t>
            </a:r>
            <a:endParaRPr sz="1600" b="0" i="0" u="none" strike="noStrike" cap="none" dirty="0">
              <a:solidFill>
                <a:schemeClr val="lt1"/>
              </a:solidFill>
              <a:latin typeface="+mn-lt"/>
              <a:sym typeface="Aria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7"/>
          <p:cNvSpPr txBox="1">
            <a:spLocks noGrp="1"/>
          </p:cNvSpPr>
          <p:nvPr>
            <p:ph type="title"/>
          </p:nvPr>
        </p:nvSpPr>
        <p:spPr>
          <a:xfrm>
            <a:off x="951345" y="189347"/>
            <a:ext cx="10515600" cy="77094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8ACCCA"/>
              </a:buClr>
              <a:buSzPts val="4400"/>
              <a:buFont typeface="Arial"/>
              <a:buNone/>
            </a:pPr>
            <a:r>
              <a:rPr lang="da-DK" sz="4400" b="0" u="none" strike="noStrike" cap="none" dirty="0" smtClean="0">
                <a:solidFill>
                  <a:srgbClr val="8ACCCA"/>
                </a:solidFill>
                <a:sym typeface="Arial"/>
              </a:rPr>
              <a:t>Øvelse: Robusthedsark </a:t>
            </a:r>
            <a:r>
              <a:rPr lang="da-DK" sz="4400" b="0" u="none" strike="noStrike" cap="none" dirty="0" smtClean="0">
                <a:solidFill>
                  <a:srgbClr val="8ACCCA"/>
                </a:solidFill>
                <a:sym typeface="Arial"/>
              </a:rPr>
              <a:t>A</a:t>
            </a:r>
            <a:endParaRPr lang="da-DK" b="0" dirty="0"/>
          </a:p>
        </p:txBody>
      </p:sp>
      <p:sp>
        <p:nvSpPr>
          <p:cNvPr id="110" name="Google Shape;110;p17"/>
          <p:cNvSpPr/>
          <p:nvPr/>
        </p:nvSpPr>
        <p:spPr>
          <a:xfrm>
            <a:off x="0" y="0"/>
            <a:ext cx="12192000" cy="457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2" name="Billede 1"/>
          <p:cNvPicPr>
            <a:picLocks noChangeAspect="1"/>
          </p:cNvPicPr>
          <p:nvPr/>
        </p:nvPicPr>
        <p:blipFill>
          <a:blip r:embed="rId3"/>
          <a:stretch>
            <a:fillRect/>
          </a:stretch>
        </p:blipFill>
        <p:spPr>
          <a:xfrm>
            <a:off x="839416" y="836712"/>
            <a:ext cx="6000022" cy="5638225"/>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b="0" dirty="0" smtClean="0"/>
              <a:t>Øvelse: Min </a:t>
            </a:r>
            <a:r>
              <a:rPr lang="da-DK" b="0" dirty="0" smtClean="0"/>
              <a:t>egen sociale robusthed</a:t>
            </a:r>
            <a:endParaRPr lang="da-DK" b="0" dirty="0"/>
          </a:p>
        </p:txBody>
      </p:sp>
      <p:pic>
        <p:nvPicPr>
          <p:cNvPr id="7" name="Billede 6"/>
          <p:cNvPicPr>
            <a:picLocks noChangeAspect="1"/>
          </p:cNvPicPr>
          <p:nvPr/>
        </p:nvPicPr>
        <p:blipFill>
          <a:blip r:embed="rId2"/>
          <a:stretch>
            <a:fillRect/>
          </a:stretch>
        </p:blipFill>
        <p:spPr>
          <a:xfrm>
            <a:off x="2351584" y="2348880"/>
            <a:ext cx="7515862" cy="2733874"/>
          </a:xfrm>
          <a:prstGeom prst="rect">
            <a:avLst/>
          </a:prstGeom>
        </p:spPr>
      </p:pic>
    </p:spTree>
    <p:extLst>
      <p:ext uri="{BB962C8B-B14F-4D97-AF65-F5344CB8AC3E}">
        <p14:creationId xmlns:p14="http://schemas.microsoft.com/office/powerpoint/2010/main" val="21173648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9"/>
          <p:cNvSpPr txBox="1">
            <a:spLocks noGrp="1"/>
          </p:cNvSpPr>
          <p:nvPr>
            <p:ph type="title"/>
          </p:nvPr>
        </p:nvSpPr>
        <p:spPr>
          <a:xfrm>
            <a:off x="967083" y="64206"/>
            <a:ext cx="10705408" cy="94828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8ACCCA"/>
              </a:buClr>
              <a:buSzPts val="4400"/>
              <a:buFont typeface="Arial"/>
              <a:buNone/>
            </a:pPr>
            <a:r>
              <a:rPr lang="da-DK" sz="4400" b="0" u="none" strike="noStrike" cap="none" dirty="0" smtClean="0">
                <a:solidFill>
                  <a:srgbClr val="8ACCCA"/>
                </a:solidFill>
                <a:sym typeface="Arial"/>
              </a:rPr>
              <a:t>Øvelse: Robusthedsark </a:t>
            </a:r>
            <a:r>
              <a:rPr lang="da-DK" sz="4400" b="0" u="none" strike="noStrike" cap="none" dirty="0" smtClean="0">
                <a:solidFill>
                  <a:srgbClr val="8ACCCA"/>
                </a:solidFill>
                <a:sym typeface="Arial"/>
              </a:rPr>
              <a:t>B</a:t>
            </a:r>
            <a:endParaRPr lang="da-DK" b="0" dirty="0"/>
          </a:p>
        </p:txBody>
      </p:sp>
      <p:pic>
        <p:nvPicPr>
          <p:cNvPr id="2" name="Billede 1"/>
          <p:cNvPicPr>
            <a:picLocks noChangeAspect="1"/>
          </p:cNvPicPr>
          <p:nvPr/>
        </p:nvPicPr>
        <p:blipFill>
          <a:blip r:embed="rId3"/>
          <a:stretch>
            <a:fillRect/>
          </a:stretch>
        </p:blipFill>
        <p:spPr>
          <a:xfrm>
            <a:off x="967083" y="836712"/>
            <a:ext cx="5900411" cy="5706396"/>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0"/>
          <p:cNvSpPr txBox="1">
            <a:spLocks noGrp="1"/>
          </p:cNvSpPr>
          <p:nvPr>
            <p:ph type="title"/>
          </p:nvPr>
        </p:nvSpPr>
        <p:spPr>
          <a:xfrm>
            <a:off x="972424" y="79899"/>
            <a:ext cx="10515600" cy="992037"/>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8ACCCA"/>
              </a:buClr>
              <a:buSzPts val="4400"/>
              <a:buFont typeface="Arial"/>
              <a:buNone/>
            </a:pPr>
            <a:r>
              <a:rPr lang="da-DK" sz="4400" b="0" i="0" u="none" strike="noStrike" cap="none" dirty="0" smtClean="0">
                <a:solidFill>
                  <a:srgbClr val="8ACCCA"/>
                </a:solidFill>
                <a:latin typeface="Arial"/>
                <a:ea typeface="Arial"/>
                <a:cs typeface="Arial"/>
                <a:sym typeface="Arial"/>
              </a:rPr>
              <a:t>Øvelse: Balloner</a:t>
            </a:r>
            <a:endParaRPr lang="da-DK" sz="4400" b="0" i="0" u="none" strike="noStrike" cap="none" dirty="0">
              <a:solidFill>
                <a:srgbClr val="8ACCCA"/>
              </a:solidFill>
              <a:latin typeface="Arial"/>
              <a:ea typeface="Arial"/>
              <a:cs typeface="Arial"/>
              <a:sym typeface="Arial"/>
            </a:endParaRPr>
          </a:p>
        </p:txBody>
      </p:sp>
      <p:sp>
        <p:nvSpPr>
          <p:cNvPr id="129" name="Google Shape;129;p20"/>
          <p:cNvSpPr>
            <a:spLocks noGrp="1"/>
          </p:cNvSpPr>
          <p:nvPr>
            <p:ph type="body" idx="1"/>
          </p:nvPr>
        </p:nvSpPr>
        <p:spPr>
          <a:xfrm>
            <a:off x="974663" y="1556792"/>
            <a:ext cx="9270534" cy="4288895"/>
          </a:xfrm>
          <a:prstGeom prst="roundRect">
            <a:avLst>
              <a:gd name="adj" fmla="val 16667"/>
            </a:avLst>
          </a:prstGeom>
          <a:solidFill>
            <a:schemeClr val="lt1"/>
          </a:solidFill>
          <a:ln w="12700" cap="flat" cmpd="sng">
            <a:solidFill>
              <a:srgbClr val="8ACCCA"/>
            </a:solidFill>
            <a:prstDash val="solid"/>
            <a:miter lim="800000"/>
            <a:headEnd type="none" w="sm" len="sm"/>
            <a:tailEnd type="none" w="sm" len="sm"/>
          </a:ln>
        </p:spPr>
        <p:txBody>
          <a:bodyPr spcFirstLastPara="1" wrap="square" lIns="91425" tIns="45700" rIns="91425" bIns="45700" anchor="ctr" anchorCtr="0">
            <a:noAutofit/>
          </a:bodyPr>
          <a:lstStyle/>
          <a:p>
            <a:pPr>
              <a:lnSpc>
                <a:spcPct val="150000"/>
              </a:lnSpc>
            </a:pPr>
            <a:r>
              <a:rPr lang="da-DK" dirty="0"/>
              <a:t>Dan en stor rundkreds, og stå skulder ved skulder. </a:t>
            </a:r>
          </a:p>
          <a:p>
            <a:pPr>
              <a:lnSpc>
                <a:spcPct val="150000"/>
              </a:lnSpc>
            </a:pPr>
            <a:r>
              <a:rPr lang="da-DK" dirty="0"/>
              <a:t>Om et øjeblik kommer ballonerne ind i jeres rundkreds. </a:t>
            </a:r>
          </a:p>
          <a:p>
            <a:pPr>
              <a:lnSpc>
                <a:spcPct val="150000"/>
              </a:lnSpc>
            </a:pPr>
            <a:r>
              <a:rPr lang="da-DK" dirty="0"/>
              <a:t>Det er jeres opgave som en gruppe at sørge for, at alle balloner bliver i luften. Ballonerne må ikke røre gulvet. </a:t>
            </a:r>
          </a:p>
          <a:p>
            <a:pPr>
              <a:lnSpc>
                <a:spcPct val="150000"/>
              </a:lnSpc>
            </a:pPr>
            <a:r>
              <a:rPr lang="da-DK" dirty="0"/>
              <a:t>Mens I spiller, skal I være opmærksomme på hinanden. Arbejd som et hold. Pas godt på hinanden. </a:t>
            </a:r>
          </a:p>
          <a:p>
            <a:pPr>
              <a:lnSpc>
                <a:spcPct val="150000"/>
              </a:lnSpc>
            </a:pPr>
            <a:r>
              <a:rPr lang="da-DK" dirty="0"/>
              <a:t>Hvor længe kan I holde ballonerne i luften? </a:t>
            </a:r>
            <a:endParaRPr sz="2400" b="0" i="0" u="none" strike="noStrike" cap="none" dirty="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1"/>
          <p:cNvSpPr txBox="1">
            <a:spLocks noGrp="1"/>
          </p:cNvSpPr>
          <p:nvPr>
            <p:ph type="title"/>
          </p:nvPr>
        </p:nvSpPr>
        <p:spPr>
          <a:xfrm>
            <a:off x="980813" y="161925"/>
            <a:ext cx="10515600" cy="641639"/>
          </a:xfrm>
          <a:prstGeom prst="rect">
            <a:avLst/>
          </a:prstGeom>
          <a:noFill/>
          <a:ln>
            <a:noFill/>
          </a:ln>
        </p:spPr>
        <p:txBody>
          <a:bodyPr spcFirstLastPara="1" wrap="square" lIns="91425" tIns="45700" rIns="91425" bIns="45700" anchor="ctr" anchorCtr="0">
            <a:noAutofit/>
          </a:bodyPr>
          <a:lstStyle/>
          <a:p>
            <a:pPr lvl="0">
              <a:buSzPts val="3959"/>
            </a:pPr>
            <a:r>
              <a:rPr lang="da-DK" b="0" dirty="0" smtClean="0"/>
              <a:t>Øvelse: Giftigt </a:t>
            </a:r>
            <a:r>
              <a:rPr lang="da-DK" b="0" dirty="0"/>
              <a:t>affald </a:t>
            </a:r>
            <a:endParaRPr sz="3959" b="0" i="0" u="none" strike="noStrike" cap="none" dirty="0">
              <a:solidFill>
                <a:srgbClr val="8ACCCA"/>
              </a:solidFill>
              <a:sym typeface="Arial"/>
            </a:endParaRPr>
          </a:p>
        </p:txBody>
      </p:sp>
      <p:sp>
        <p:nvSpPr>
          <p:cNvPr id="135" name="Google Shape;135;p21"/>
          <p:cNvSpPr>
            <a:spLocks noGrp="1"/>
          </p:cNvSpPr>
          <p:nvPr>
            <p:ph type="body" idx="1"/>
          </p:nvPr>
        </p:nvSpPr>
        <p:spPr>
          <a:xfrm>
            <a:off x="1048625" y="947956"/>
            <a:ext cx="10788242" cy="5327009"/>
          </a:xfrm>
          <a:prstGeom prst="roundRect">
            <a:avLst>
              <a:gd name="adj" fmla="val 16667"/>
            </a:avLst>
          </a:prstGeom>
          <a:solidFill>
            <a:schemeClr val="lt1"/>
          </a:solidFill>
          <a:ln w="12700" cap="flat" cmpd="sng">
            <a:solidFill>
              <a:srgbClr val="8ACCCA"/>
            </a:solidFill>
            <a:prstDash val="solid"/>
            <a:miter lim="800000"/>
            <a:headEnd type="none" w="sm" len="sm"/>
            <a:tailEnd type="none" w="sm" len="sm"/>
          </a:ln>
        </p:spPr>
        <p:txBody>
          <a:bodyPr spcFirstLastPara="1" wrap="square" lIns="91425" tIns="45700" rIns="91425" bIns="45700" anchor="ctr" anchorCtr="0">
            <a:noAutofit/>
          </a:bodyPr>
          <a:lstStyle/>
          <a:p>
            <a:r>
              <a:rPr lang="da-DK" sz="1600" b="1" dirty="0"/>
              <a:t>Forberedelse:</a:t>
            </a:r>
            <a:r>
              <a:rPr lang="da-DK" sz="1600" dirty="0"/>
              <a:t> Afspær et område på 10 x 10 m med et langt reb. I midten af området placeres den lille spand, der indeholder “giftigt affald” (vand). Placer den store spand uden for det markerede område (jo længere væk man placerer den, jo sværere er øvelsen). Den store spand symboliserer et neutraliseringsområde. Indersiden af det afspærrede område er meget giftigt, og konsekvenserne af at røre det kan medføre døden. I er nødt til at transportere det giftige affald i den lille spand til neutraliseringsområdet til destruktion. Hvis det ikke lykkes at neutralisere affaldet inden for en given tidsramme, vil det eksplodere og ødelægge jorden. </a:t>
            </a:r>
          </a:p>
          <a:p>
            <a:r>
              <a:rPr lang="da-DK" sz="1600" dirty="0"/>
              <a:t>Først vælges en elev, der skal lede opgaven. </a:t>
            </a:r>
          </a:p>
          <a:p>
            <a:r>
              <a:rPr lang="da-DK" sz="1600" dirty="0"/>
              <a:t>I har 5 minutter til at blive klar (forberedelsesfase). I denne fase kan alle tale frit. Sørg for, at alle kender planen, og at I altid har de nødvendige oplysninger. </a:t>
            </a:r>
          </a:p>
          <a:p>
            <a:r>
              <a:rPr lang="da-DK" sz="1600" dirty="0"/>
              <a:t>Så snart I begynder at arbejde på at fjerne det giftige affald, er det kun den person, der er valgt til at lede arbejdet, som får lov til at tale. RESTEN AF JER (ELEVERNE) MÅ KUN GØRE NØJAGTIGT SOM I FÅR BESKED PÅ, og I må kun sige JA eller NEJ. </a:t>
            </a:r>
          </a:p>
          <a:p>
            <a:r>
              <a:rPr lang="da-DK" sz="1600" dirty="0"/>
              <a:t>I har alle tilgængelige materialer til øvelsen </a:t>
            </a:r>
          </a:p>
          <a:p>
            <a:r>
              <a:rPr lang="da-DK" sz="1600" b="1" dirty="0"/>
              <a:t>Regler: </a:t>
            </a:r>
            <a:endParaRPr lang="da-DK" sz="1600" dirty="0"/>
          </a:p>
          <a:p>
            <a:r>
              <a:rPr lang="da-DK" sz="1600" dirty="0"/>
              <a:t>I må ikke træde ind i det giftige område. </a:t>
            </a:r>
          </a:p>
          <a:p>
            <a:r>
              <a:rPr lang="da-DK" sz="1600" dirty="0"/>
              <a:t>Hvis en af jer spilder noget giftigt affald, dør den person, der står tættest på, og vedkommende må ikke længere deltage. </a:t>
            </a:r>
          </a:p>
          <a:p>
            <a:r>
              <a:rPr lang="da-DK" sz="1600" b="1" dirty="0" smtClean="0"/>
              <a:t>Øvelse</a:t>
            </a:r>
            <a:r>
              <a:rPr lang="da-DK" sz="1600" b="1" dirty="0"/>
              <a:t>:</a:t>
            </a:r>
            <a:r>
              <a:rPr lang="da-DK" sz="1600" dirty="0"/>
              <a:t> I har nu 15 (20) minutter til at redde jorden. </a:t>
            </a:r>
            <a:endParaRPr sz="1600" b="0" i="0" u="none" strike="noStrike" cap="none" dirty="0">
              <a:solidFill>
                <a:schemeClr val="lt1"/>
              </a:solidFill>
              <a:sym typeface="Aria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2"/>
          <p:cNvSpPr txBox="1">
            <a:spLocks noGrp="1"/>
          </p:cNvSpPr>
          <p:nvPr>
            <p:ph type="title"/>
          </p:nvPr>
        </p:nvSpPr>
        <p:spPr>
          <a:xfrm>
            <a:off x="997762" y="603667"/>
            <a:ext cx="10705408" cy="44131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BBC14"/>
              </a:buClr>
              <a:buSzPts val="4400"/>
              <a:buFont typeface="Arial"/>
              <a:buNone/>
            </a:pPr>
            <a:r>
              <a:rPr lang="en-GB" sz="4400" b="0" i="0" u="none" strike="noStrike" cap="none" dirty="0" smtClean="0">
                <a:solidFill>
                  <a:srgbClr val="FBBC14"/>
                </a:solidFill>
                <a:latin typeface="Arial"/>
                <a:ea typeface="Arial"/>
                <a:cs typeface="Arial"/>
                <a:sym typeface="Arial"/>
              </a:rPr>
              <a:t>Mindfulness: </a:t>
            </a:r>
            <a:r>
              <a:rPr lang="da-DK" sz="4400" b="0" i="0" u="none" strike="noStrike" cap="none" dirty="0" smtClean="0">
                <a:solidFill>
                  <a:srgbClr val="FBBC14"/>
                </a:solidFill>
                <a:latin typeface="Arial"/>
                <a:ea typeface="Arial"/>
                <a:cs typeface="Arial"/>
                <a:sym typeface="Arial"/>
              </a:rPr>
              <a:t>Kropsscanning (1)</a:t>
            </a:r>
            <a:r>
              <a:rPr lang="da-DK" sz="4400" b="1" i="0" u="none" strike="noStrike" cap="none" dirty="0" smtClean="0">
                <a:solidFill>
                  <a:srgbClr val="FBBC14"/>
                </a:solidFill>
                <a:latin typeface="Arial"/>
                <a:ea typeface="Arial"/>
                <a:cs typeface="Arial"/>
                <a:sym typeface="Arial"/>
              </a:rPr>
              <a:t/>
            </a:r>
            <a:br>
              <a:rPr lang="da-DK" sz="4400" b="1" i="0" u="none" strike="noStrike" cap="none" dirty="0" smtClean="0">
                <a:solidFill>
                  <a:srgbClr val="FBBC14"/>
                </a:solidFill>
                <a:latin typeface="Arial"/>
                <a:ea typeface="Arial"/>
                <a:cs typeface="Arial"/>
                <a:sym typeface="Arial"/>
              </a:rPr>
            </a:br>
            <a:endParaRPr lang="da-DK" sz="4400" b="1" i="0" u="none" strike="noStrike" cap="none" dirty="0">
              <a:solidFill>
                <a:srgbClr val="FBBC14"/>
              </a:solidFill>
              <a:latin typeface="Arial"/>
              <a:ea typeface="Arial"/>
              <a:cs typeface="Arial"/>
              <a:sym typeface="Arial"/>
            </a:endParaRPr>
          </a:p>
        </p:txBody>
      </p:sp>
      <p:sp>
        <p:nvSpPr>
          <p:cNvPr id="141" name="Google Shape;141;p22"/>
          <p:cNvSpPr>
            <a:spLocks noGrp="1"/>
          </p:cNvSpPr>
          <p:nvPr>
            <p:ph type="body" idx="1"/>
          </p:nvPr>
        </p:nvSpPr>
        <p:spPr>
          <a:xfrm>
            <a:off x="880844" y="908720"/>
            <a:ext cx="10939244" cy="5616624"/>
          </a:xfrm>
          <a:prstGeom prst="roundRect">
            <a:avLst>
              <a:gd name="adj" fmla="val 16667"/>
            </a:avLst>
          </a:prstGeom>
          <a:solidFill>
            <a:srgbClr val="FFFFFF"/>
          </a:solidFill>
          <a:ln w="12700" cap="flat" cmpd="sng">
            <a:solidFill>
              <a:srgbClr val="8ACCCA"/>
            </a:solidFill>
            <a:prstDash val="solid"/>
            <a:miter lim="800000"/>
            <a:headEnd type="none" w="sm" len="sm"/>
            <a:tailEnd type="none" w="sm" len="sm"/>
          </a:ln>
        </p:spPr>
        <p:txBody>
          <a:bodyPr spcFirstLastPara="1" wrap="square" lIns="91425" tIns="45700" rIns="91425" bIns="45700" anchor="ctr" anchorCtr="0">
            <a:noAutofit/>
          </a:bodyPr>
          <a:lstStyle/>
          <a:p>
            <a:r>
              <a:rPr lang="da-DK" sz="1800" dirty="0"/>
              <a:t>I denne øvelse skal du sidde på din stol, men derhjemme kan du vælge at ligge ned. Du skal være meget opmærksom på din krop. Du kan prøve at forestille dig, at din opmærksomhed er som en lommelygte, som du kan pege med på din krop for at scanne den grundigt men med venlighed og nysgerrighed. I denne øvelse forsøger vi ikke at komme nogle vegne eller stræbe efter at opnå noget særligt. Hensigten er ganske enkelt at bruge noget tid på hver del af din krop for at se, hvad der allerede er her. </a:t>
            </a:r>
          </a:p>
          <a:p>
            <a:r>
              <a:rPr lang="da-DK" sz="1800" dirty="0"/>
              <a:t>Forestil dig, at du befinder dig i din egen boble. Du lægger ikke mærke til personer omkring dig, og du giver bare dig selv og andre noget plads. Du kan lukke øjnene eller lade blikket hvile på noget foran dig. </a:t>
            </a:r>
          </a:p>
          <a:p>
            <a:r>
              <a:rPr lang="da-DK" sz="1800" dirty="0"/>
              <a:t>Sid behageligt med fødderne på gulvet, hænderne i skødet eller på bordet, hovedet afbalanceret og ryggen lige men stadig afslappet. Få din krop til at hvile siddende majestætisk. Start med at lede opmærksomheden hen mod fornemmelsen af din vejrtrækning. Mærk din vejrtrækning lige nu. Du behøver ikke ændre den, bare mærk den, som den er. Følg et par åndedrag, så godt du kan. Træk bare vejret ind og ud. </a:t>
            </a:r>
          </a:p>
          <a:p>
            <a:r>
              <a:rPr lang="da-DK" sz="1800" dirty="0"/>
              <a:t>Led nu opmærksomheden hen på kroppen, og fokuser på dine fødder, både højre og venstre fod. Er der nogen fornemmelser, du mærker der? Kan du mærke undersiden af dine fødder? Kan du mærke dine tæer? Dine hæle? Kan du mærke dine sokker? Er der andre fornemmelser? Varme, kulde eller prikken? Hvis du ikke lægger mærke til noget, er det også fint. Du skal ikke opdigte noget, bare mærke det, som det er. </a:t>
            </a:r>
          </a:p>
          <a:p>
            <a:endParaRPr sz="1300" b="0" i="0" u="none" strike="noStrike" cap="none" dirty="0">
              <a:solidFill>
                <a:schemeClr val="dk1"/>
              </a:solidFill>
              <a:latin typeface="Calibri"/>
              <a:ea typeface="Calibri"/>
              <a:cs typeface="Calibri"/>
              <a:sym typeface="Calibri"/>
            </a:endParaRPr>
          </a:p>
        </p:txBody>
      </p:sp>
      <p:pic>
        <p:nvPicPr>
          <p:cNvPr id="2" name="04 Kropsskanning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6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2287" y="368776"/>
            <a:ext cx="10705408" cy="395928"/>
          </a:xfrm>
        </p:spPr>
        <p:txBody>
          <a:bodyPr/>
          <a:lstStyle/>
          <a:p>
            <a:r>
              <a:rPr lang="en-GB" b="0" dirty="0">
                <a:solidFill>
                  <a:srgbClr val="FBBC14"/>
                </a:solidFill>
              </a:rPr>
              <a:t>Mindfulness: </a:t>
            </a:r>
            <a:r>
              <a:rPr lang="da-DK" b="0" dirty="0">
                <a:solidFill>
                  <a:srgbClr val="FBBC14"/>
                </a:solidFill>
              </a:rPr>
              <a:t>Kropsscanning </a:t>
            </a:r>
            <a:r>
              <a:rPr lang="da-DK" b="0" dirty="0" smtClean="0">
                <a:solidFill>
                  <a:srgbClr val="FBBC14"/>
                </a:solidFill>
              </a:rPr>
              <a:t>(2</a:t>
            </a:r>
            <a:r>
              <a:rPr lang="da-DK" dirty="0" smtClean="0">
                <a:solidFill>
                  <a:srgbClr val="FBBC14"/>
                </a:solidFill>
              </a:rPr>
              <a:t>)</a:t>
            </a:r>
            <a:endParaRPr lang="da-DK" dirty="0"/>
          </a:p>
        </p:txBody>
      </p:sp>
      <p:sp>
        <p:nvSpPr>
          <p:cNvPr id="3" name="Pladsholder til tekst 2"/>
          <p:cNvSpPr>
            <a:spLocks noGrp="1"/>
          </p:cNvSpPr>
          <p:nvPr>
            <p:ph type="body" idx="1"/>
          </p:nvPr>
        </p:nvSpPr>
        <p:spPr>
          <a:xfrm>
            <a:off x="1077191" y="1412776"/>
            <a:ext cx="10515600" cy="4968552"/>
          </a:xfrm>
        </p:spPr>
        <p:txBody>
          <a:bodyPr/>
          <a:lstStyle/>
          <a:p>
            <a:r>
              <a:rPr lang="da-DK" sz="1800" dirty="0"/>
              <a:t>Flyt nu fokus til dine ankler, dine ben, lægge, skinneben og knæ. Du skal ikke tænke over knæene men mærke, hvad der er, hvis du kan (hvis du overhovedet kan mærke noget). Flyt derefter din opmærksomhed til lårene og hele vejen op til hofterne. Kan du mærke, hvordan din stol støtter dig, mens du hviler her siddende som en majestæt? </a:t>
            </a:r>
          </a:p>
          <a:p>
            <a:r>
              <a:rPr lang="da-DK" sz="1800" dirty="0"/>
              <a:t>Kan du mærke din ryg fra den nederste del af ryggen og hele vejen op til dine skuldre? Bare læg mærke til, hvordan din ryg føles. Flyt nu fokus til din mave: Kan du mærke, hvordan din mave bevæger sig i takt med din vejrtrækning? Kan du holde opmærksomheden her et øjeblik? Hvis du bemærker, at dine tanker flyver væk, skal du ikke være bekymret over det, sådan fungerer tanker bare. Det eneste, du skal gøre, er at flytte opmærksomheden roligt tilbage til der, hvor du ønsker den skal være, dvs. for øjeblikket er det din mave. </a:t>
            </a:r>
          </a:p>
          <a:p>
            <a:r>
              <a:rPr lang="da-DK" sz="1800" dirty="0"/>
              <a:t>Led nu opmærksomheden hen på dine skuldre. Hvordan er dine skuldre? Flyt derefter opmærksomheden fra dine skuldre, til armene, til hænderne og til dine fingre, håndled, arme og tilbage til skuldrene igen. Op til halsen og ansigtet. Derefter til hage, kinder, øjne, pande og ører. Udvid din opmærksomhed til dit hoved som helhed, som det hviler her. </a:t>
            </a:r>
          </a:p>
          <a:p>
            <a:r>
              <a:rPr lang="da-DK" sz="1800" dirty="0"/>
              <a:t>Ved den næste indånding skal du prøve at se, om du kan forestille dig, at din vejrtrækning flyder hele vejen ned til tæerne og tilbage, som om hele kroppen trækker vejret. Fokuser på din vejrtrækning, så godt du kan. Bliv siddende, og lad dig selv være, som du er. Komplet og hel. Hvilende i din opmærksomhed, øjeblik efter øjeblik.</a:t>
            </a:r>
          </a:p>
        </p:txBody>
      </p:sp>
    </p:spTree>
    <p:extLst>
      <p:ext uri="{BB962C8B-B14F-4D97-AF65-F5344CB8AC3E}">
        <p14:creationId xmlns:p14="http://schemas.microsoft.com/office/powerpoint/2010/main" val="205135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b="0" dirty="0" smtClean="0"/>
              <a:t>UPRIGHT </a:t>
            </a:r>
            <a:r>
              <a:rPr lang="da-DK" b="0" dirty="0" smtClean="0"/>
              <a:t>oversigt</a:t>
            </a:r>
            <a:endParaRPr lang="da-DK" b="0" dirty="0"/>
          </a:p>
        </p:txBody>
      </p:sp>
      <p:pic>
        <p:nvPicPr>
          <p:cNvPr id="5" name="Billede 4"/>
          <p:cNvPicPr>
            <a:picLocks noChangeAspect="1"/>
          </p:cNvPicPr>
          <p:nvPr/>
        </p:nvPicPr>
        <p:blipFill>
          <a:blip r:embed="rId2"/>
          <a:stretch>
            <a:fillRect/>
          </a:stretch>
        </p:blipFill>
        <p:spPr>
          <a:xfrm>
            <a:off x="1991544" y="1344337"/>
            <a:ext cx="7760881" cy="5377138"/>
          </a:xfrm>
          <a:prstGeom prst="rect">
            <a:avLst/>
          </a:prstGeom>
        </p:spPr>
      </p:pic>
      <p:pic>
        <p:nvPicPr>
          <p:cNvPr id="6" name="Billede 5"/>
          <p:cNvPicPr>
            <a:picLocks noChangeAspect="1"/>
          </p:cNvPicPr>
          <p:nvPr/>
        </p:nvPicPr>
        <p:blipFill>
          <a:blip r:embed="rId3"/>
          <a:stretch>
            <a:fillRect/>
          </a:stretch>
        </p:blipFill>
        <p:spPr>
          <a:xfrm>
            <a:off x="6960096" y="5157192"/>
            <a:ext cx="317019" cy="384081"/>
          </a:xfrm>
          <a:prstGeom prst="rect">
            <a:avLst/>
          </a:prstGeom>
        </p:spPr>
      </p:pic>
      <p:sp>
        <p:nvSpPr>
          <p:cNvPr id="3" name="Pladsholder til tekst 2"/>
          <p:cNvSpPr>
            <a:spLocks noGrp="1"/>
          </p:cNvSpPr>
          <p:nvPr>
            <p:ph type="body" idx="1"/>
          </p:nvPr>
        </p:nvSpPr>
        <p:spPr>
          <a:xfrm>
            <a:off x="1077191" y="1696574"/>
            <a:ext cx="10515600" cy="4828769"/>
          </a:xfrm>
        </p:spPr>
        <p:txBody>
          <a:bodyPr/>
          <a:lstStyle/>
          <a:p>
            <a:endParaRPr lang="en-GB" dirty="0"/>
          </a:p>
        </p:txBody>
      </p:sp>
    </p:spTree>
    <p:extLst>
      <p:ext uri="{BB962C8B-B14F-4D97-AF65-F5344CB8AC3E}">
        <p14:creationId xmlns:p14="http://schemas.microsoft.com/office/powerpoint/2010/main" val="12298332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3"/>
          <p:cNvSpPr txBox="1">
            <a:spLocks noGrp="1"/>
          </p:cNvSpPr>
          <p:nvPr>
            <p:ph type="title"/>
          </p:nvPr>
        </p:nvSpPr>
        <p:spPr>
          <a:xfrm>
            <a:off x="982287" y="368776"/>
            <a:ext cx="10705408" cy="45334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8ACCCA"/>
              </a:buClr>
              <a:buSzPts val="4400"/>
              <a:buFont typeface="Arial"/>
              <a:buNone/>
            </a:pPr>
            <a:r>
              <a:rPr lang="da-DK" sz="4400" b="0" i="0" u="none" strike="noStrike" cap="none" dirty="0" smtClean="0">
                <a:solidFill>
                  <a:srgbClr val="8ACCCA"/>
                </a:solidFill>
                <a:latin typeface="Arial"/>
                <a:ea typeface="Arial"/>
                <a:cs typeface="Arial"/>
                <a:sym typeface="Arial"/>
              </a:rPr>
              <a:t>Afslutningsøvelse</a:t>
            </a:r>
            <a:endParaRPr lang="da-DK" sz="4400" b="0" i="0" u="none" strike="noStrike" cap="none" dirty="0">
              <a:solidFill>
                <a:srgbClr val="8ACCCA"/>
              </a:solidFill>
              <a:latin typeface="Arial"/>
              <a:ea typeface="Arial"/>
              <a:cs typeface="Arial"/>
              <a:sym typeface="Arial"/>
            </a:endParaRPr>
          </a:p>
        </p:txBody>
      </p:sp>
      <p:sp>
        <p:nvSpPr>
          <p:cNvPr id="147" name="Google Shape;147;p23"/>
          <p:cNvSpPr>
            <a:spLocks noGrp="1"/>
          </p:cNvSpPr>
          <p:nvPr>
            <p:ph type="body" idx="1"/>
          </p:nvPr>
        </p:nvSpPr>
        <p:spPr>
          <a:xfrm>
            <a:off x="838200" y="931178"/>
            <a:ext cx="10515600" cy="5245785"/>
          </a:xfrm>
          <a:prstGeom prst="roundRect">
            <a:avLst>
              <a:gd name="adj" fmla="val 16667"/>
            </a:avLst>
          </a:prstGeom>
          <a:solidFill>
            <a:schemeClr val="lt1"/>
          </a:solidFill>
          <a:ln w="12700" cap="flat" cmpd="sng">
            <a:solidFill>
              <a:srgbClr val="8ACCCA"/>
            </a:solidFill>
            <a:prstDash val="solid"/>
            <a:miter lim="800000"/>
            <a:headEnd type="none" w="sm" len="sm"/>
            <a:tailEnd type="none" w="sm" len="sm"/>
          </a:ln>
        </p:spPr>
        <p:txBody>
          <a:bodyPr spcFirstLastPara="1" wrap="square" lIns="91425" tIns="45700" rIns="91425" bIns="45700" anchor="ctr" anchorCtr="0">
            <a:noAutofit/>
          </a:bodyPr>
          <a:lstStyle/>
          <a:p>
            <a:pPr marL="76200" indent="0">
              <a:lnSpc>
                <a:spcPct val="150000"/>
              </a:lnSpc>
              <a:buNone/>
            </a:pPr>
            <a:r>
              <a:rPr lang="da-DK" b="1" dirty="0" smtClean="0"/>
              <a:t>Vigtige læringspunkter </a:t>
            </a:r>
          </a:p>
          <a:p>
            <a:pPr marL="533400" indent="-457200">
              <a:lnSpc>
                <a:spcPct val="150000"/>
              </a:lnSpc>
              <a:buFont typeface="+mj-lt"/>
              <a:buAutoNum type="arabicPeriod"/>
            </a:pPr>
            <a:r>
              <a:rPr lang="da-DK" dirty="0" smtClean="0"/>
              <a:t>Hvad </a:t>
            </a:r>
            <a:r>
              <a:rPr lang="da-DK" dirty="0"/>
              <a:t>har du lært af dette kapitel om social robusthed? </a:t>
            </a:r>
          </a:p>
          <a:p>
            <a:pPr marL="533400" indent="-457200">
              <a:lnSpc>
                <a:spcPct val="150000"/>
              </a:lnSpc>
              <a:buFont typeface="+mj-lt"/>
              <a:buAutoNum type="arabicPeriod"/>
            </a:pPr>
            <a:r>
              <a:rPr lang="da-DK" dirty="0"/>
              <a:t>Hvilke øvelser synes du var gode og relevante for dig? </a:t>
            </a:r>
          </a:p>
          <a:p>
            <a:pPr marL="533400" indent="-457200">
              <a:lnSpc>
                <a:spcPct val="150000"/>
              </a:lnSpc>
              <a:buFont typeface="+mj-lt"/>
              <a:buAutoNum type="arabicPeriod"/>
            </a:pPr>
            <a:r>
              <a:rPr lang="da-DK" dirty="0"/>
              <a:t>Hvordan kan du bruge det, du har lært her, i andre situationer eller sammenhænge? </a:t>
            </a:r>
          </a:p>
          <a:p>
            <a:pPr>
              <a:lnSpc>
                <a:spcPct val="150000"/>
              </a:lnSpc>
            </a:pPr>
            <a:r>
              <a:rPr lang="da-DK" dirty="0" smtClean="0"/>
              <a:t>Brug app’en Explain Everything til at forklare, hvad du har lært af denne lektion eller skriv det ned i din notesbog. </a:t>
            </a:r>
            <a:r>
              <a:rPr lang="en-GB" sz="1100" b="0" i="0" u="none" strike="noStrike" cap="none" dirty="0" smtClean="0">
                <a:solidFill>
                  <a:srgbClr val="00B050"/>
                </a:solidFill>
                <a:latin typeface="Arial"/>
                <a:ea typeface="Arial"/>
                <a:cs typeface="Arial"/>
                <a:sym typeface="Arial"/>
              </a:rPr>
              <a:t> </a:t>
            </a:r>
            <a:endParaRPr sz="1100" b="0" i="0" u="none" strike="noStrike" cap="none" dirty="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3"/>
        <p:cNvGrpSpPr/>
        <p:nvPr/>
      </p:nvGrpSpPr>
      <p:grpSpPr>
        <a:xfrm>
          <a:off x="0" y="0"/>
          <a:ext cx="0" cy="0"/>
          <a:chOff x="0" y="0"/>
          <a:chExt cx="0" cy="0"/>
        </a:xfrm>
      </p:grpSpPr>
      <p:sp>
        <p:nvSpPr>
          <p:cNvPr id="294" name="Google Shape;294;p46"/>
          <p:cNvSpPr txBox="1">
            <a:spLocks noGrp="1"/>
          </p:cNvSpPr>
          <p:nvPr>
            <p:ph type="ctrTitle"/>
          </p:nvPr>
        </p:nvSpPr>
        <p:spPr>
          <a:xfrm>
            <a:off x="220" y="-14083"/>
            <a:ext cx="12191780" cy="2387600"/>
          </a:xfrm>
          <a:prstGeom prst="rect">
            <a:avLst/>
          </a:prstGeom>
          <a:solidFill>
            <a:srgbClr val="8ACCCA"/>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lt1"/>
              </a:buClr>
              <a:buSzPts val="8800"/>
              <a:buFont typeface="Arial"/>
              <a:buNone/>
            </a:pPr>
            <a:r>
              <a:rPr lang="en-US" sz="8800" b="1" i="0" u="none" strike="noStrike" cap="none" smtClean="0">
                <a:solidFill>
                  <a:schemeClr val="lt1"/>
                </a:solidFill>
                <a:latin typeface="Arial"/>
                <a:ea typeface="Arial"/>
                <a:cs typeface="Arial"/>
                <a:sym typeface="Arial"/>
              </a:rPr>
              <a:t>Tak!</a:t>
            </a:r>
            <a:endParaRPr dirty="0"/>
          </a:p>
        </p:txBody>
      </p:sp>
      <p:pic>
        <p:nvPicPr>
          <p:cNvPr id="295" name="Google Shape;295;p46"/>
          <p:cNvPicPr preferRelativeResize="0"/>
          <p:nvPr/>
        </p:nvPicPr>
        <p:blipFill rotWithShape="1">
          <a:blip r:embed="rId3">
            <a:alphaModFix/>
          </a:blip>
          <a:srcRect/>
          <a:stretch/>
        </p:blipFill>
        <p:spPr>
          <a:xfrm>
            <a:off x="913263" y="2742512"/>
            <a:ext cx="1637172" cy="1083303"/>
          </a:xfrm>
          <a:prstGeom prst="rect">
            <a:avLst/>
          </a:prstGeom>
          <a:noFill/>
          <a:ln>
            <a:noFill/>
          </a:ln>
        </p:spPr>
      </p:pic>
      <p:sp>
        <p:nvSpPr>
          <p:cNvPr id="296" name="Google Shape;296;p46"/>
          <p:cNvSpPr txBox="1"/>
          <p:nvPr/>
        </p:nvSpPr>
        <p:spPr>
          <a:xfrm>
            <a:off x="2924526" y="2708474"/>
            <a:ext cx="5810039" cy="1200329"/>
          </a:xfrm>
          <a:prstGeom prst="rect">
            <a:avLst/>
          </a:prstGeom>
          <a:noFill/>
          <a:ln>
            <a:noFill/>
          </a:ln>
        </p:spPr>
        <p:txBody>
          <a:bodyPr spcFirstLastPara="1" wrap="square" lIns="91425" tIns="45700" rIns="91425" bIns="45700" anchor="t" anchorCtr="0">
            <a:noAutofit/>
          </a:bodyPr>
          <a:lstStyle/>
          <a:p>
            <a:r>
              <a:rPr lang="da-DK" sz="1600" b="1" dirty="0"/>
              <a:t>Dette materiale er en del af et projekt, der har modtaget støtte fra den Europæiske Unions Horizon 2020 forsknings- og innovationsprogram under tilskudsaftale nr. 754919. Materialet reflekterer udelukkende forfatterne og den Europæiske Kommission er ikke ansvarlig for anvendelse af indholdet i materialet.</a:t>
            </a:r>
          </a:p>
          <a:p>
            <a:endParaRPr sz="1800" b="1" dirty="0"/>
          </a:p>
        </p:txBody>
      </p:sp>
      <p:pic>
        <p:nvPicPr>
          <p:cNvPr id="297" name="Google Shape;297;p46"/>
          <p:cNvPicPr preferRelativeResize="0"/>
          <p:nvPr/>
        </p:nvPicPr>
        <p:blipFill rotWithShape="1">
          <a:blip r:embed="rId4">
            <a:alphaModFix/>
          </a:blip>
          <a:srcRect/>
          <a:stretch/>
        </p:blipFill>
        <p:spPr>
          <a:xfrm>
            <a:off x="375138" y="4490090"/>
            <a:ext cx="1321118" cy="1046164"/>
          </a:xfrm>
          <a:prstGeom prst="rect">
            <a:avLst/>
          </a:prstGeom>
          <a:noFill/>
          <a:ln>
            <a:noFill/>
          </a:ln>
        </p:spPr>
      </p:pic>
      <p:pic>
        <p:nvPicPr>
          <p:cNvPr id="298" name="Google Shape;298;p46"/>
          <p:cNvPicPr preferRelativeResize="0"/>
          <p:nvPr/>
        </p:nvPicPr>
        <p:blipFill rotWithShape="1">
          <a:blip r:embed="rId5">
            <a:alphaModFix/>
          </a:blip>
          <a:srcRect/>
          <a:stretch/>
        </p:blipFill>
        <p:spPr>
          <a:xfrm>
            <a:off x="2187943" y="4633107"/>
            <a:ext cx="2474581" cy="811448"/>
          </a:xfrm>
          <a:prstGeom prst="rect">
            <a:avLst/>
          </a:prstGeom>
          <a:noFill/>
          <a:ln>
            <a:noFill/>
          </a:ln>
        </p:spPr>
      </p:pic>
      <p:pic>
        <p:nvPicPr>
          <p:cNvPr id="299" name="Google Shape;299;p46"/>
          <p:cNvPicPr preferRelativeResize="0"/>
          <p:nvPr/>
        </p:nvPicPr>
        <p:blipFill rotWithShape="1">
          <a:blip r:embed="rId6">
            <a:alphaModFix/>
          </a:blip>
          <a:srcRect/>
          <a:stretch/>
        </p:blipFill>
        <p:spPr>
          <a:xfrm>
            <a:off x="4673776" y="5868757"/>
            <a:ext cx="4966335" cy="754380"/>
          </a:xfrm>
          <a:prstGeom prst="rect">
            <a:avLst/>
          </a:prstGeom>
          <a:noFill/>
          <a:ln>
            <a:noFill/>
          </a:ln>
        </p:spPr>
      </p:pic>
      <p:pic>
        <p:nvPicPr>
          <p:cNvPr id="300" name="Google Shape;300;p46"/>
          <p:cNvPicPr preferRelativeResize="0"/>
          <p:nvPr/>
        </p:nvPicPr>
        <p:blipFill rotWithShape="1">
          <a:blip r:embed="rId7">
            <a:alphaModFix/>
          </a:blip>
          <a:srcRect/>
          <a:stretch/>
        </p:blipFill>
        <p:spPr>
          <a:xfrm>
            <a:off x="5090545" y="4572363"/>
            <a:ext cx="2301292" cy="841825"/>
          </a:xfrm>
          <a:prstGeom prst="rect">
            <a:avLst/>
          </a:prstGeom>
          <a:noFill/>
          <a:ln>
            <a:noFill/>
          </a:ln>
        </p:spPr>
      </p:pic>
      <p:pic>
        <p:nvPicPr>
          <p:cNvPr id="301" name="Google Shape;301;p46"/>
          <p:cNvPicPr preferRelativeResize="0"/>
          <p:nvPr/>
        </p:nvPicPr>
        <p:blipFill rotWithShape="1">
          <a:blip r:embed="rId8">
            <a:alphaModFix/>
          </a:blip>
          <a:srcRect/>
          <a:stretch/>
        </p:blipFill>
        <p:spPr>
          <a:xfrm>
            <a:off x="7819858" y="4589416"/>
            <a:ext cx="3682781" cy="808744"/>
          </a:xfrm>
          <a:prstGeom prst="rect">
            <a:avLst/>
          </a:prstGeom>
          <a:noFill/>
          <a:ln>
            <a:noFill/>
          </a:ln>
        </p:spPr>
      </p:pic>
      <p:pic>
        <p:nvPicPr>
          <p:cNvPr id="302" name="Google Shape;302;p46"/>
          <p:cNvPicPr preferRelativeResize="0"/>
          <p:nvPr/>
        </p:nvPicPr>
        <p:blipFill rotWithShape="1">
          <a:blip r:embed="rId9">
            <a:alphaModFix/>
          </a:blip>
          <a:srcRect/>
          <a:stretch/>
        </p:blipFill>
        <p:spPr>
          <a:xfrm>
            <a:off x="1104860" y="5533801"/>
            <a:ext cx="2498134" cy="1083303"/>
          </a:xfrm>
          <a:prstGeom prst="rect">
            <a:avLst/>
          </a:prstGeom>
          <a:noFill/>
          <a:ln>
            <a:noFill/>
          </a:ln>
        </p:spPr>
      </p:pic>
      <p:pic>
        <p:nvPicPr>
          <p:cNvPr id="304" name="Google Shape;304;p46"/>
          <p:cNvPicPr preferRelativeResize="0"/>
          <p:nvPr/>
        </p:nvPicPr>
        <p:blipFill rotWithShape="1">
          <a:blip r:embed="rId10">
            <a:alphaModFix/>
          </a:blip>
          <a:srcRect/>
          <a:stretch/>
        </p:blipFill>
        <p:spPr>
          <a:xfrm>
            <a:off x="8734565" y="2708474"/>
            <a:ext cx="2399720" cy="1471061"/>
          </a:xfrm>
          <a:prstGeom prst="rect">
            <a:avLst/>
          </a:prstGeom>
          <a:noFill/>
          <a:ln>
            <a:noFill/>
          </a:ln>
        </p:spPr>
      </p:pic>
      <p:pic>
        <p:nvPicPr>
          <p:cNvPr id="2" name="Billed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04312" y="5875703"/>
            <a:ext cx="1981302" cy="469924"/>
          </a:xfrm>
          <a:prstGeom prst="rect">
            <a:avLst/>
          </a:prstGeom>
        </p:spPr>
      </p:pic>
    </p:spTree>
    <p:extLst>
      <p:ext uri="{BB962C8B-B14F-4D97-AF65-F5344CB8AC3E}">
        <p14:creationId xmlns:p14="http://schemas.microsoft.com/office/powerpoint/2010/main" val="4430219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b="0" dirty="0" smtClean="0"/>
              <a:t>Stof til eftertanke</a:t>
            </a:r>
            <a:endParaRPr lang="da-DK" b="0" dirty="0"/>
          </a:p>
        </p:txBody>
      </p:sp>
      <p:sp>
        <p:nvSpPr>
          <p:cNvPr id="3" name="Pladsholder til tekst 2"/>
          <p:cNvSpPr>
            <a:spLocks noGrp="1"/>
          </p:cNvSpPr>
          <p:nvPr>
            <p:ph type="body" idx="1"/>
          </p:nvPr>
        </p:nvSpPr>
        <p:spPr/>
        <p:txBody>
          <a:bodyPr/>
          <a:lstStyle/>
          <a:p>
            <a:r>
              <a:rPr lang="da-DK" dirty="0" smtClean="0"/>
              <a:t>Ved du noget om social robusthed? Hvad tror du, det betyder?</a:t>
            </a:r>
          </a:p>
          <a:p>
            <a:endParaRPr lang="da-DK" dirty="0"/>
          </a:p>
          <a:p>
            <a:r>
              <a:rPr lang="da-DK" dirty="0" smtClean="0"/>
              <a:t>Hvordan kan social robusthed anvendes i hverdagen?</a:t>
            </a:r>
          </a:p>
          <a:p>
            <a:endParaRPr lang="da-DK" dirty="0"/>
          </a:p>
          <a:p>
            <a:r>
              <a:rPr lang="da-DK" dirty="0" smtClean="0"/>
              <a:t>Hvad kan fremme social robusthed?</a:t>
            </a:r>
          </a:p>
          <a:p>
            <a:endParaRPr lang="da-DK" dirty="0"/>
          </a:p>
          <a:p>
            <a:r>
              <a:rPr lang="da-DK" dirty="0" smtClean="0"/>
              <a:t>Kan du beskrive en specifik svær situation, hvor social robusthed kan være en hjælpe?</a:t>
            </a:r>
          </a:p>
          <a:p>
            <a:endParaRPr lang="da-DK" dirty="0"/>
          </a:p>
          <a:p>
            <a:endParaRPr lang="da-DK" dirty="0"/>
          </a:p>
        </p:txBody>
      </p:sp>
    </p:spTree>
    <p:extLst>
      <p:ext uri="{BB962C8B-B14F-4D97-AF65-F5344CB8AC3E}">
        <p14:creationId xmlns:p14="http://schemas.microsoft.com/office/powerpoint/2010/main" val="2153614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b="0" dirty="0" smtClean="0"/>
              <a:t>Definition</a:t>
            </a:r>
            <a:endParaRPr lang="da-DK" b="0" dirty="0"/>
          </a:p>
        </p:txBody>
      </p:sp>
      <p:sp>
        <p:nvSpPr>
          <p:cNvPr id="3" name="Pladsholder til tekst 2"/>
          <p:cNvSpPr>
            <a:spLocks noGrp="1"/>
          </p:cNvSpPr>
          <p:nvPr>
            <p:ph type="body" idx="1"/>
          </p:nvPr>
        </p:nvSpPr>
        <p:spPr/>
        <p:txBody>
          <a:bodyPr/>
          <a:lstStyle/>
          <a:p>
            <a:endParaRPr lang="da-DK" dirty="0"/>
          </a:p>
        </p:txBody>
      </p:sp>
      <p:sp>
        <p:nvSpPr>
          <p:cNvPr id="4" name="Rektangel 3"/>
          <p:cNvSpPr/>
          <p:nvPr/>
        </p:nvSpPr>
        <p:spPr>
          <a:xfrm>
            <a:off x="3863752" y="2060848"/>
            <a:ext cx="4536504" cy="38164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i="1" dirty="0" smtClean="0">
                <a:solidFill>
                  <a:sysClr val="windowText" lastClr="000000"/>
                </a:solidFill>
              </a:rPr>
              <a:t>Social robusthed betyder:</a:t>
            </a:r>
          </a:p>
          <a:p>
            <a:pPr algn="ctr"/>
            <a:endParaRPr lang="da-DK" sz="2400" i="1" dirty="0" smtClean="0">
              <a:solidFill>
                <a:sysClr val="windowText" lastClr="000000"/>
              </a:solidFill>
            </a:endParaRPr>
          </a:p>
          <a:p>
            <a:pPr algn="ctr"/>
            <a:r>
              <a:rPr lang="da-DK" sz="2400" i="1" dirty="0" smtClean="0">
                <a:solidFill>
                  <a:sysClr val="windowText" lastClr="000000"/>
                </a:solidFill>
              </a:rPr>
              <a:t> </a:t>
            </a:r>
            <a:r>
              <a:rPr lang="en-US" sz="2400" i="1" dirty="0">
                <a:solidFill>
                  <a:sysClr val="windowText" lastClr="000000"/>
                </a:solidFill>
              </a:rPr>
              <a:t>At man </a:t>
            </a:r>
            <a:r>
              <a:rPr lang="da-DK" sz="2400" i="1" dirty="0">
                <a:solidFill>
                  <a:sysClr val="windowText" lastClr="000000"/>
                </a:solidFill>
              </a:rPr>
              <a:t>kan overkomme vanskeligheder og håndtere udfordringer og modgang</a:t>
            </a:r>
          </a:p>
          <a:p>
            <a:pPr algn="ctr"/>
            <a:r>
              <a:rPr lang="da-DK" sz="2400" i="1" dirty="0" smtClean="0">
                <a:solidFill>
                  <a:sysClr val="windowText" lastClr="000000"/>
                </a:solidFill>
              </a:rPr>
              <a:t>Sammen som gruppe</a:t>
            </a:r>
            <a:endParaRPr lang="da-DK" sz="2400" i="1" dirty="0">
              <a:solidFill>
                <a:sysClr val="windowText" lastClr="000000"/>
              </a:solidFill>
            </a:endParaRPr>
          </a:p>
        </p:txBody>
      </p:sp>
    </p:spTree>
    <p:extLst>
      <p:ext uri="{BB962C8B-B14F-4D97-AF65-F5344CB8AC3E}">
        <p14:creationId xmlns:p14="http://schemas.microsoft.com/office/powerpoint/2010/main" val="4250432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7190" y="368776"/>
            <a:ext cx="10923465" cy="948286"/>
          </a:xfrm>
        </p:spPr>
        <p:txBody>
          <a:bodyPr/>
          <a:lstStyle/>
          <a:p>
            <a:r>
              <a:rPr lang="da-DK" b="0" dirty="0" smtClean="0"/>
              <a:t>Eksempler: Hvornår har man brug for det?</a:t>
            </a:r>
            <a:endParaRPr lang="da-DK" b="0" dirty="0"/>
          </a:p>
        </p:txBody>
      </p:sp>
      <p:sp>
        <p:nvSpPr>
          <p:cNvPr id="3" name="Pladsholder til tekst 2"/>
          <p:cNvSpPr>
            <a:spLocks noGrp="1"/>
          </p:cNvSpPr>
          <p:nvPr>
            <p:ph type="body" idx="1"/>
          </p:nvPr>
        </p:nvSpPr>
        <p:spPr/>
        <p:txBody>
          <a:bodyPr/>
          <a:lstStyle/>
          <a:p>
            <a:endParaRPr lang="da-DK" sz="2800" i="1" dirty="0" smtClean="0"/>
          </a:p>
          <a:p>
            <a:r>
              <a:rPr lang="da-DK" sz="2800" i="1" dirty="0" smtClean="0"/>
              <a:t>"</a:t>
            </a:r>
            <a:r>
              <a:rPr lang="da-DK" sz="2800" i="1" dirty="0"/>
              <a:t>Når du deltager i en holdsport, hvor I allesammen skal kunne samarbejde."</a:t>
            </a:r>
            <a:endParaRPr lang="da-DK" sz="2800" dirty="0"/>
          </a:p>
          <a:p>
            <a:endParaRPr lang="da-DK" sz="2800" dirty="0"/>
          </a:p>
          <a:p>
            <a:r>
              <a:rPr lang="da-DK" sz="2800" i="1" dirty="0"/>
              <a:t>"Når dit hold eller din klasse har et problem, og du bliver bedt om at hjælpe." </a:t>
            </a:r>
            <a:endParaRPr lang="da-DK" sz="2800" dirty="0"/>
          </a:p>
        </p:txBody>
      </p:sp>
    </p:spTree>
    <p:extLst>
      <p:ext uri="{BB962C8B-B14F-4D97-AF65-F5344CB8AC3E}">
        <p14:creationId xmlns:p14="http://schemas.microsoft.com/office/powerpoint/2010/main" val="1744123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1"/>
          <p:cNvSpPr txBox="1">
            <a:spLocks noGrp="1"/>
          </p:cNvSpPr>
          <p:nvPr>
            <p:ph type="title"/>
          </p:nvPr>
        </p:nvSpPr>
        <p:spPr>
          <a:xfrm>
            <a:off x="623392" y="314797"/>
            <a:ext cx="11449272" cy="562402"/>
          </a:xfrm>
          <a:prstGeom prst="rect">
            <a:avLst/>
          </a:prstGeom>
          <a:noFill/>
          <a:ln>
            <a:noFill/>
          </a:ln>
        </p:spPr>
        <p:txBody>
          <a:bodyPr spcFirstLastPara="1" wrap="square" lIns="91425" tIns="45700" rIns="91425" bIns="45700" anchor="ctr" anchorCtr="0">
            <a:noAutofit/>
          </a:bodyPr>
          <a:lstStyle/>
          <a:p>
            <a:pPr lvl="0"/>
            <a:r>
              <a:rPr lang="da-DK" b="0" dirty="0" smtClean="0"/>
              <a:t>Kompetencens teori grundlag:</a:t>
            </a:r>
            <a:br>
              <a:rPr lang="da-DK" b="0" dirty="0" smtClean="0"/>
            </a:br>
            <a:r>
              <a:rPr lang="da-DK" b="0" dirty="0" smtClean="0"/>
              <a:t>Social </a:t>
            </a:r>
            <a:r>
              <a:rPr lang="da-DK" b="0" dirty="0"/>
              <a:t>robusthed </a:t>
            </a:r>
            <a:r>
              <a:rPr lang="da-DK" b="0" dirty="0" smtClean="0"/>
              <a:t>niveauer</a:t>
            </a:r>
            <a:endParaRPr b="0" i="0" u="none" strike="noStrike" cap="none" dirty="0">
              <a:solidFill>
                <a:srgbClr val="8ACCCA"/>
              </a:solidFill>
              <a:sym typeface="Arial"/>
            </a:endParaRPr>
          </a:p>
        </p:txBody>
      </p:sp>
      <p:sp>
        <p:nvSpPr>
          <p:cNvPr id="72" name="Google Shape;72;p11"/>
          <p:cNvSpPr txBox="1">
            <a:spLocks noGrp="1"/>
          </p:cNvSpPr>
          <p:nvPr>
            <p:ph type="body" idx="1"/>
          </p:nvPr>
        </p:nvSpPr>
        <p:spPr>
          <a:xfrm>
            <a:off x="695400" y="1628800"/>
            <a:ext cx="10515600" cy="5040560"/>
          </a:xfrm>
          <a:prstGeom prst="rect">
            <a:avLst/>
          </a:prstGeom>
          <a:noFill/>
          <a:ln>
            <a:noFill/>
          </a:ln>
        </p:spPr>
        <p:txBody>
          <a:bodyPr spcFirstLastPara="1" wrap="square" lIns="91425" tIns="45700" rIns="91425" bIns="45700" anchor="t" anchorCtr="0">
            <a:noAutofit/>
          </a:bodyPr>
          <a:lstStyle/>
          <a:p>
            <a:pPr>
              <a:lnSpc>
                <a:spcPct val="150000"/>
              </a:lnSpc>
            </a:pPr>
            <a:r>
              <a:rPr lang="da-DK" dirty="0" smtClean="0"/>
              <a:t>Personlige </a:t>
            </a:r>
            <a:r>
              <a:rPr lang="da-DK" dirty="0"/>
              <a:t>måder at relatere til andre på (f.eks. imødekommenhed, troværdighed, retfærdighed, </a:t>
            </a:r>
            <a:r>
              <a:rPr lang="da-DK" dirty="0" smtClean="0"/>
              <a:t>ydmyghed</a:t>
            </a:r>
            <a:r>
              <a:rPr lang="da-DK" dirty="0"/>
              <a:t>, generøsitet, åbenhed). </a:t>
            </a:r>
            <a:endParaRPr lang="da-DK" dirty="0" smtClean="0"/>
          </a:p>
          <a:p>
            <a:pPr>
              <a:lnSpc>
                <a:spcPct val="150000"/>
              </a:lnSpc>
            </a:pPr>
            <a:r>
              <a:rPr lang="da-DK" dirty="0" smtClean="0"/>
              <a:t>Relationer  </a:t>
            </a:r>
            <a:r>
              <a:rPr lang="da-DK" dirty="0"/>
              <a:t>(f.eks. at dele, lytte opmærksomt, opfatte andre </a:t>
            </a:r>
            <a:r>
              <a:rPr lang="da-DK" dirty="0" smtClean="0"/>
              <a:t>korrekt </a:t>
            </a:r>
            <a:r>
              <a:rPr lang="da-DK" dirty="0"/>
              <a:t>og empatisk, kommunikere omsorg og respekt for </a:t>
            </a:r>
            <a:r>
              <a:rPr lang="da-DK" dirty="0" smtClean="0"/>
              <a:t>andre). </a:t>
            </a:r>
            <a:endParaRPr lang="da-DK" dirty="0"/>
          </a:p>
          <a:p>
            <a:pPr>
              <a:lnSpc>
                <a:spcPct val="150000"/>
              </a:lnSpc>
            </a:pPr>
            <a:r>
              <a:rPr lang="da-DK" dirty="0" smtClean="0"/>
              <a:t>Fællesskabets ressourcer </a:t>
            </a:r>
            <a:r>
              <a:rPr lang="da-DK" dirty="0"/>
              <a:t>(f.eks. gruppens identitet, </a:t>
            </a:r>
            <a:endParaRPr lang="da-DK" dirty="0" smtClean="0"/>
          </a:p>
          <a:p>
            <a:pPr marL="533400" lvl="1" indent="0">
              <a:lnSpc>
                <a:spcPct val="150000"/>
              </a:lnSpc>
              <a:buNone/>
            </a:pPr>
            <a:r>
              <a:rPr lang="da-DK" dirty="0" smtClean="0"/>
              <a:t>samhørighed</a:t>
            </a:r>
            <a:r>
              <a:rPr lang="da-DK" dirty="0"/>
              <a:t>, tolerance, </a:t>
            </a:r>
            <a:r>
              <a:rPr lang="da-DK" dirty="0" smtClean="0"/>
              <a:t>åbenhed). </a:t>
            </a:r>
          </a:p>
          <a:p>
            <a:pPr marL="76200" indent="0">
              <a:lnSpc>
                <a:spcPct val="150000"/>
              </a:lnSpc>
              <a:buNone/>
            </a:pPr>
            <a:r>
              <a:rPr lang="da-DK" dirty="0" smtClean="0"/>
              <a:t>Social </a:t>
            </a:r>
            <a:r>
              <a:rPr lang="da-DK" dirty="0" smtClean="0"/>
              <a:t>robusthed er derfor afhængig af: Hvad du gør? Hvad du gør som makker? Og hvad du gør i klassen?</a:t>
            </a:r>
            <a:endParaRPr lang="da-DK" dirty="0"/>
          </a:p>
          <a:p>
            <a:pPr marL="228600" marR="0" lvl="0" indent="-76200" algn="l" rtl="0">
              <a:lnSpc>
                <a:spcPct val="90000"/>
              </a:lnSpc>
              <a:spcBef>
                <a:spcPts val="1000"/>
              </a:spcBef>
              <a:spcAft>
                <a:spcPts val="0"/>
              </a:spcAft>
              <a:buClr>
                <a:srgbClr val="8ACCCA"/>
              </a:buClr>
              <a:buSzPts val="2400"/>
              <a:buFont typeface="Noto Sans Symbols"/>
              <a:buNone/>
            </a:pPr>
            <a:endParaRPr sz="24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2"/>
          <p:cNvSpPr txBox="1">
            <a:spLocks noGrp="1"/>
          </p:cNvSpPr>
          <p:nvPr>
            <p:ph type="title"/>
          </p:nvPr>
        </p:nvSpPr>
        <p:spPr>
          <a:xfrm>
            <a:off x="989201" y="548680"/>
            <a:ext cx="10515600" cy="340553"/>
          </a:xfrm>
          <a:prstGeom prst="rect">
            <a:avLst/>
          </a:prstGeom>
          <a:noFill/>
          <a:ln>
            <a:noFill/>
          </a:ln>
        </p:spPr>
        <p:txBody>
          <a:bodyPr spcFirstLastPara="1" wrap="square" lIns="91425" tIns="45700" rIns="91425" bIns="45700" anchor="ctr" anchorCtr="0">
            <a:noAutofit/>
          </a:bodyPr>
          <a:lstStyle/>
          <a:p>
            <a:pPr lvl="0">
              <a:buSzPts val="3240"/>
            </a:pPr>
            <a:r>
              <a:rPr lang="da-DK" b="0" dirty="0"/>
              <a:t>Kompetencens teori grundlag</a:t>
            </a:r>
            <a:r>
              <a:rPr lang="da-DK" b="0" dirty="0" smtClean="0"/>
              <a:t>:</a:t>
            </a:r>
            <a:r>
              <a:rPr lang="da-DK" sz="3600" b="0" dirty="0"/>
              <a:t> </a:t>
            </a:r>
            <a:r>
              <a:rPr lang="da-DK" sz="3600" b="0" dirty="0" smtClean="0"/>
              <a:t/>
            </a:r>
            <a:br>
              <a:rPr lang="da-DK" sz="3600" b="0" dirty="0" smtClean="0"/>
            </a:br>
            <a:r>
              <a:rPr lang="da-DK" b="0" dirty="0" smtClean="0"/>
              <a:t>Hvad </a:t>
            </a:r>
            <a:r>
              <a:rPr lang="da-DK" b="0" dirty="0"/>
              <a:t>fremmer social robusthed? </a:t>
            </a:r>
            <a:endParaRPr b="0" i="0" u="none" strike="noStrike" cap="none" dirty="0">
              <a:solidFill>
                <a:srgbClr val="8ACCCA"/>
              </a:solidFill>
              <a:sym typeface="Arial"/>
            </a:endParaRPr>
          </a:p>
        </p:txBody>
      </p:sp>
      <p:sp>
        <p:nvSpPr>
          <p:cNvPr id="78" name="Google Shape;78;p12"/>
          <p:cNvSpPr txBox="1">
            <a:spLocks noGrp="1"/>
          </p:cNvSpPr>
          <p:nvPr>
            <p:ph type="body" idx="1"/>
          </p:nvPr>
        </p:nvSpPr>
        <p:spPr>
          <a:xfrm>
            <a:off x="1060413" y="1556792"/>
            <a:ext cx="10515600" cy="4896544"/>
          </a:xfrm>
          <a:prstGeom prst="rect">
            <a:avLst/>
          </a:prstGeom>
          <a:noFill/>
          <a:ln>
            <a:noFill/>
          </a:ln>
        </p:spPr>
        <p:txBody>
          <a:bodyPr spcFirstLastPara="1" wrap="square" lIns="91425" tIns="45700" rIns="91425" bIns="45700" anchor="t" anchorCtr="0">
            <a:noAutofit/>
          </a:bodyPr>
          <a:lstStyle/>
          <a:p>
            <a:pPr>
              <a:lnSpc>
                <a:spcPct val="150000"/>
              </a:lnSpc>
            </a:pPr>
            <a:r>
              <a:rPr lang="da-DK" dirty="0" smtClean="0"/>
              <a:t>At have evne </a:t>
            </a:r>
            <a:r>
              <a:rPr lang="da-DK" dirty="0"/>
              <a:t>og </a:t>
            </a:r>
            <a:r>
              <a:rPr lang="da-DK" dirty="0" smtClean="0"/>
              <a:t>motivation </a:t>
            </a:r>
            <a:r>
              <a:rPr lang="da-DK" dirty="0"/>
              <a:t>til at opfatte andre korrekt og empatisk. </a:t>
            </a:r>
          </a:p>
          <a:p>
            <a:pPr>
              <a:lnSpc>
                <a:spcPct val="150000"/>
              </a:lnSpc>
            </a:pPr>
            <a:r>
              <a:rPr lang="da-DK" dirty="0" smtClean="0"/>
              <a:t>At </a:t>
            </a:r>
            <a:r>
              <a:rPr lang="da-DK" dirty="0"/>
              <a:t>føle sig knyttet til andre individer og grupper. </a:t>
            </a:r>
          </a:p>
          <a:p>
            <a:pPr>
              <a:lnSpc>
                <a:spcPct val="150000"/>
              </a:lnSpc>
            </a:pPr>
            <a:r>
              <a:rPr lang="da-DK" dirty="0" smtClean="0"/>
              <a:t>At </a:t>
            </a:r>
            <a:r>
              <a:rPr lang="da-DK" dirty="0"/>
              <a:t>kommunikere omsorg og respekt for andre. </a:t>
            </a:r>
          </a:p>
          <a:p>
            <a:pPr>
              <a:lnSpc>
                <a:spcPct val="150000"/>
              </a:lnSpc>
            </a:pPr>
            <a:r>
              <a:rPr lang="da-DK" dirty="0" smtClean="0"/>
              <a:t>At have værdier</a:t>
            </a:r>
            <a:r>
              <a:rPr lang="da-DK" dirty="0"/>
              <a:t>, der fremmer ens egen og andres trivsel. </a:t>
            </a:r>
          </a:p>
          <a:p>
            <a:pPr>
              <a:lnSpc>
                <a:spcPct val="150000"/>
              </a:lnSpc>
            </a:pPr>
            <a:r>
              <a:rPr lang="da-DK" dirty="0" smtClean="0"/>
              <a:t>At have evnen </a:t>
            </a:r>
            <a:r>
              <a:rPr lang="da-DK" dirty="0"/>
              <a:t>til at reagere passende i forhold til </a:t>
            </a:r>
            <a:r>
              <a:rPr lang="da-DK" dirty="0" smtClean="0"/>
              <a:t>sociale </a:t>
            </a:r>
            <a:r>
              <a:rPr lang="da-DK" dirty="0"/>
              <a:t>problemer. </a:t>
            </a:r>
          </a:p>
          <a:p>
            <a:pPr>
              <a:lnSpc>
                <a:spcPct val="150000"/>
              </a:lnSpc>
            </a:pPr>
            <a:r>
              <a:rPr lang="da-DK" dirty="0" smtClean="0"/>
              <a:t>At </a:t>
            </a:r>
            <a:r>
              <a:rPr lang="da-DK" dirty="0"/>
              <a:t>udtrykke sociale følelser på en passende og effektiv måde. </a:t>
            </a:r>
          </a:p>
          <a:p>
            <a:pPr>
              <a:lnSpc>
                <a:spcPct val="150000"/>
              </a:lnSpc>
            </a:pPr>
            <a:r>
              <a:rPr lang="da-DK" dirty="0" smtClean="0"/>
              <a:t>At udvise tillid, tolerance </a:t>
            </a:r>
            <a:r>
              <a:rPr lang="da-DK" dirty="0"/>
              <a:t>og åbenhed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b="0" dirty="0" smtClean="0"/>
              <a:t>UPRIGHT video</a:t>
            </a:r>
            <a:endParaRPr lang="da-DK" b="0" dirty="0"/>
          </a:p>
        </p:txBody>
      </p:sp>
      <p:sp>
        <p:nvSpPr>
          <p:cNvPr id="3" name="Pladsholder til tekst 2"/>
          <p:cNvSpPr>
            <a:spLocks noGrp="1"/>
          </p:cNvSpPr>
          <p:nvPr>
            <p:ph type="body" idx="1"/>
          </p:nvPr>
        </p:nvSpPr>
        <p:spPr/>
        <p:txBody>
          <a:bodyPr/>
          <a:lstStyle/>
          <a:p>
            <a:r>
              <a:rPr lang="da-DK" dirty="0">
                <a:hlinkClick r:id="rId2"/>
              </a:rPr>
              <a:t>https://</a:t>
            </a:r>
            <a:r>
              <a:rPr lang="da-DK" dirty="0" smtClean="0">
                <a:hlinkClick r:id="rId2"/>
              </a:rPr>
              <a:t>www.youtube.com/watch?v=gglML9xiZH0</a:t>
            </a:r>
            <a:endParaRPr lang="da-DK" dirty="0" smtClean="0"/>
          </a:p>
          <a:p>
            <a:endParaRPr lang="da-DK" dirty="0"/>
          </a:p>
        </p:txBody>
      </p:sp>
      <p:pic>
        <p:nvPicPr>
          <p:cNvPr id="4" name="Billede 3"/>
          <p:cNvPicPr>
            <a:picLocks noChangeAspect="1"/>
          </p:cNvPicPr>
          <p:nvPr/>
        </p:nvPicPr>
        <p:blipFill>
          <a:blip r:embed="rId3"/>
          <a:stretch>
            <a:fillRect/>
          </a:stretch>
        </p:blipFill>
        <p:spPr>
          <a:xfrm>
            <a:off x="2639616" y="2564904"/>
            <a:ext cx="6348714" cy="3211975"/>
          </a:xfrm>
          <a:prstGeom prst="rect">
            <a:avLst/>
          </a:prstGeom>
        </p:spPr>
      </p:pic>
    </p:spTree>
    <p:extLst>
      <p:ext uri="{BB962C8B-B14F-4D97-AF65-F5344CB8AC3E}">
        <p14:creationId xmlns:p14="http://schemas.microsoft.com/office/powerpoint/2010/main" val="1992180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3"/>
          <p:cNvSpPr txBox="1">
            <a:spLocks noGrp="1"/>
          </p:cNvSpPr>
          <p:nvPr>
            <p:ph type="title"/>
          </p:nvPr>
        </p:nvSpPr>
        <p:spPr>
          <a:xfrm>
            <a:off x="551384" y="260648"/>
            <a:ext cx="10947648" cy="780184"/>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8ACCCA"/>
              </a:buClr>
              <a:buSzPts val="4400"/>
              <a:buFont typeface="Arial"/>
              <a:buNone/>
            </a:pPr>
            <a:r>
              <a:rPr lang="da-DK" sz="4000" b="0" i="0" u="none" strike="noStrike" cap="none" dirty="0" smtClean="0">
                <a:solidFill>
                  <a:srgbClr val="8ACCCA"/>
                </a:solidFill>
                <a:latin typeface="Arial"/>
                <a:ea typeface="Arial"/>
                <a:cs typeface="Arial"/>
                <a:sym typeface="Arial"/>
              </a:rPr>
              <a:t>En historie til diskussion: Mirakel-sæsonen</a:t>
            </a:r>
            <a:endParaRPr lang="da-DK" sz="4000" b="0" i="0" u="none" strike="noStrike" cap="none" dirty="0">
              <a:solidFill>
                <a:srgbClr val="8ACCCA"/>
              </a:solidFill>
              <a:latin typeface="Arial"/>
              <a:ea typeface="Arial"/>
              <a:cs typeface="Arial"/>
              <a:sym typeface="Arial"/>
            </a:endParaRPr>
          </a:p>
        </p:txBody>
      </p:sp>
      <p:sp>
        <p:nvSpPr>
          <p:cNvPr id="2" name="Pladsholder til tekst 1"/>
          <p:cNvSpPr>
            <a:spLocks noGrp="1"/>
          </p:cNvSpPr>
          <p:nvPr>
            <p:ph type="body" idx="1"/>
          </p:nvPr>
        </p:nvSpPr>
        <p:spPr/>
        <p:txBody>
          <a:bodyPr/>
          <a:lstStyle/>
          <a:p>
            <a:endParaRPr lang="da-DK" dirty="0"/>
          </a:p>
        </p:txBody>
      </p:sp>
      <p:pic>
        <p:nvPicPr>
          <p:cNvPr id="3" name="Billede 2"/>
          <p:cNvPicPr>
            <a:picLocks noChangeAspect="1"/>
          </p:cNvPicPr>
          <p:nvPr/>
        </p:nvPicPr>
        <p:blipFill>
          <a:blip r:embed="rId3"/>
          <a:stretch>
            <a:fillRect/>
          </a:stretch>
        </p:blipFill>
        <p:spPr>
          <a:xfrm>
            <a:off x="623392" y="1040832"/>
            <a:ext cx="10153128" cy="542678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3-Tema">
  <a:themeElements>
    <a:clrScheme name="Upright_Cap3">
      <a:dk1>
        <a:srgbClr val="000000"/>
      </a:dk1>
      <a:lt1>
        <a:srgbClr val="FFFFFF"/>
      </a:lt1>
      <a:dk2>
        <a:srgbClr val="44546A"/>
      </a:dk2>
      <a:lt2>
        <a:srgbClr val="E7E6E6"/>
      </a:lt2>
      <a:accent1>
        <a:srgbClr val="8ACCCA"/>
      </a:accent1>
      <a:accent2>
        <a:srgbClr val="FBBC14"/>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iseño personalizado">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TotalTime>
  <Words>1833</Words>
  <Application>Microsoft Office PowerPoint</Application>
  <PresentationFormat>Widescreen</PresentationFormat>
  <Paragraphs>84</Paragraphs>
  <Slides>21</Slides>
  <Notes>13</Notes>
  <HiddenSlides>0</HiddenSlides>
  <MMClips>1</MMClips>
  <ScaleCrop>false</ScaleCrop>
  <HeadingPairs>
    <vt:vector size="6" baseType="variant">
      <vt:variant>
        <vt:lpstr>Benyttede skrifttyper</vt:lpstr>
      </vt:variant>
      <vt:variant>
        <vt:i4>4</vt:i4>
      </vt:variant>
      <vt:variant>
        <vt:lpstr>Tema</vt:lpstr>
      </vt:variant>
      <vt:variant>
        <vt:i4>2</vt:i4>
      </vt:variant>
      <vt:variant>
        <vt:lpstr>Slidetitler</vt:lpstr>
      </vt:variant>
      <vt:variant>
        <vt:i4>21</vt:i4>
      </vt:variant>
    </vt:vector>
  </HeadingPairs>
  <TitlesOfParts>
    <vt:vector size="27" baseType="lpstr">
      <vt:lpstr>Arial</vt:lpstr>
      <vt:lpstr>Calibri</vt:lpstr>
      <vt:lpstr>Helvetica Neue</vt:lpstr>
      <vt:lpstr>Noto Sans Symbols</vt:lpstr>
      <vt:lpstr>3-Tema</vt:lpstr>
      <vt:lpstr>2_Diseño personalizado</vt:lpstr>
      <vt:lpstr>Social Robusthed </vt:lpstr>
      <vt:lpstr>UPRIGHT oversigt</vt:lpstr>
      <vt:lpstr>Stof til eftertanke</vt:lpstr>
      <vt:lpstr>Definition</vt:lpstr>
      <vt:lpstr>Eksempler: Hvornår har man brug for det?</vt:lpstr>
      <vt:lpstr>Kompetencens teori grundlag: Social robusthed niveauer</vt:lpstr>
      <vt:lpstr>Kompetencens teori grundlag:  Hvad fremmer social robusthed? </vt:lpstr>
      <vt:lpstr>UPRIGHT video</vt:lpstr>
      <vt:lpstr>En historie til diskussion: Mirakel-sæsonen</vt:lpstr>
      <vt:lpstr>Dilemma til diskussion</vt:lpstr>
      <vt:lpstr>PowerPoint-præsentation</vt:lpstr>
      <vt:lpstr>Øvelse: Maria’s historie</vt:lpstr>
      <vt:lpstr>Øvelse: Robusthedsark A</vt:lpstr>
      <vt:lpstr>Øvelse: Min egen sociale robusthed</vt:lpstr>
      <vt:lpstr>Øvelse: Robusthedsark B</vt:lpstr>
      <vt:lpstr>Øvelse: Balloner</vt:lpstr>
      <vt:lpstr>Øvelse: Giftigt affald </vt:lpstr>
      <vt:lpstr>Mindfulness: Kropsscanning (1) </vt:lpstr>
      <vt:lpstr>Mindfulness: Kropsscanning (2)</vt:lpstr>
      <vt:lpstr>Afslutningsøvelse</vt:lpstr>
      <vt:lpstr>Tak!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Resilience</dc:title>
  <dc:creator>CARLOTA LAS HAYAS RODRIGUEZ</dc:creator>
  <cp:lastModifiedBy>Mette Marie Ledertoug</cp:lastModifiedBy>
  <cp:revision>36</cp:revision>
  <dcterms:modified xsi:type="dcterms:W3CDTF">2021-11-26T10:55:40Z</dcterms:modified>
</cp:coreProperties>
</file>